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0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1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2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3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5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6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8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9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0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1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22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23.xml" ContentType="application/vnd.openxmlformats-officedocument.presentationml.notesSlide+xml"/>
  <Override PartName="/ppt/embeddings/oleObject59.bin" ContentType="application/vnd.openxmlformats-officedocument.oleObject"/>
  <Override PartName="/ppt/notesSlides/notesSlide24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25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26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27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28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29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notesSlides/notesSlide30.xml" ContentType="application/vnd.openxmlformats-officedocument.presentationml.notesSlide+xml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31.xml" ContentType="application/vnd.openxmlformats-officedocument.presentationml.notesSlide+xml"/>
  <Override PartName="/ppt/embeddings/oleObject80.bin" ContentType="application/vnd.openxmlformats-officedocument.oleObject"/>
  <Override PartName="/ppt/notesSlides/notesSlide32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33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2" r:id="rId4"/>
    <p:sldId id="258" r:id="rId5"/>
    <p:sldId id="263" r:id="rId6"/>
    <p:sldId id="292" r:id="rId7"/>
    <p:sldId id="264" r:id="rId8"/>
    <p:sldId id="259" r:id="rId9"/>
    <p:sldId id="265" r:id="rId10"/>
    <p:sldId id="293" r:id="rId11"/>
    <p:sldId id="294" r:id="rId12"/>
    <p:sldId id="266" r:id="rId13"/>
    <p:sldId id="272" r:id="rId14"/>
    <p:sldId id="274" r:id="rId15"/>
    <p:sldId id="275" r:id="rId16"/>
    <p:sldId id="308" r:id="rId17"/>
    <p:sldId id="296" r:id="rId18"/>
    <p:sldId id="295" r:id="rId19"/>
    <p:sldId id="276" r:id="rId20"/>
    <p:sldId id="277" r:id="rId21"/>
    <p:sldId id="278" r:id="rId22"/>
    <p:sldId id="279" r:id="rId23"/>
    <p:sldId id="301" r:id="rId24"/>
    <p:sldId id="297" r:id="rId25"/>
    <p:sldId id="298" r:id="rId26"/>
    <p:sldId id="299" r:id="rId27"/>
    <p:sldId id="302" r:id="rId28"/>
    <p:sldId id="300" r:id="rId29"/>
    <p:sldId id="281" r:id="rId30"/>
    <p:sldId id="282" r:id="rId31"/>
    <p:sldId id="304" r:id="rId32"/>
    <p:sldId id="303" r:id="rId33"/>
    <p:sldId id="305" r:id="rId34"/>
    <p:sldId id="309" r:id="rId35"/>
    <p:sldId id="310" r:id="rId36"/>
    <p:sldId id="307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73256" autoAdjust="0"/>
  </p:normalViewPr>
  <p:slideViewPr>
    <p:cSldViewPr snapToGrid="0" snapToObjects="1">
      <p:cViewPr varScale="1">
        <p:scale>
          <a:sx n="65" d="100"/>
          <a:sy n="65" d="100"/>
        </p:scale>
        <p:origin x="-2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9257903271645"/>
          <c:y val="0.132075471698113"/>
          <c:w val="0.806405101561167"/>
          <c:h val="0.740118095876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Y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Sheet1!$B$3:$B$22</c:f>
              <c:numCache>
                <c:formatCode>General</c:formatCode>
                <c:ptCount val="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</c:numCache>
            </c:numRef>
          </c:xVal>
          <c:yVal>
            <c:numRef>
              <c:f>Sheet1!$C$3:$C$22</c:f>
              <c:numCache>
                <c:formatCode>General</c:formatCode>
                <c:ptCount val="20"/>
                <c:pt idx="0">
                  <c:v>0.670235853507415</c:v>
                </c:pt>
                <c:pt idx="1">
                  <c:v>1.471132502577395</c:v>
                </c:pt>
                <c:pt idx="2">
                  <c:v>1.632514722611117</c:v>
                </c:pt>
                <c:pt idx="3">
                  <c:v>2.510630076246421</c:v>
                </c:pt>
                <c:pt idx="4">
                  <c:v>2.55205096183839</c:v>
                </c:pt>
                <c:pt idx="5">
                  <c:v>3.196413709475776</c:v>
                </c:pt>
                <c:pt idx="6">
                  <c:v>3.611620499522144</c:v>
                </c:pt>
                <c:pt idx="7">
                  <c:v>4.684784694565275</c:v>
                </c:pt>
                <c:pt idx="8">
                  <c:v>5.066864706163534</c:v>
                </c:pt>
                <c:pt idx="9">
                  <c:v>5.523123916127837</c:v>
                </c:pt>
                <c:pt idx="10">
                  <c:v>2.759996338925231</c:v>
                </c:pt>
                <c:pt idx="11">
                  <c:v>4.35740692597752</c:v>
                </c:pt>
                <c:pt idx="12">
                  <c:v>6.292721434929391</c:v>
                </c:pt>
                <c:pt idx="13">
                  <c:v>8.027862357963787</c:v>
                </c:pt>
                <c:pt idx="14">
                  <c:v>10.70834861640637</c:v>
                </c:pt>
                <c:pt idx="15">
                  <c:v>12.87027387067262</c:v>
                </c:pt>
                <c:pt idx="16">
                  <c:v>14.43255767645656</c:v>
                </c:pt>
                <c:pt idx="17">
                  <c:v>16.18596478054597</c:v>
                </c:pt>
                <c:pt idx="18">
                  <c:v>18.66047504123073</c:v>
                </c:pt>
                <c:pt idx="19">
                  <c:v>20.29197342349083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0212248"/>
        <c:axId val="-1989191768"/>
      </c:scatterChart>
      <c:valAx>
        <c:axId val="-2120212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X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989191768"/>
        <c:crosses val="autoZero"/>
        <c:crossBetween val="midCat"/>
      </c:valAx>
      <c:valAx>
        <c:axId val="-1989191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20212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E04E-D4DD-6047-B793-393E10D293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E08C9-B5F4-BB40-9826-E85C41B9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EF763-09B5-194E-99D5-3C7F30CB8C49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0FA6-C316-944D-8251-8B36DDDD7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0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4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41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6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2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9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1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0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9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9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1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8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5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26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8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1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71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6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6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2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A6-C316-944D-8251-8B36DDDD7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March 6,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March 6,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4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5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58.bin"/><Relationship Id="rId11" Type="http://schemas.openxmlformats.org/officeDocument/2006/relationships/image" Target="../media/image5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5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61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6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4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6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67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68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72.bin"/><Relationship Id="rId9" Type="http://schemas.openxmlformats.org/officeDocument/2006/relationships/image" Target="../media/image7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7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79.bin"/><Relationship Id="rId13" Type="http://schemas.openxmlformats.org/officeDocument/2006/relationships/image" Target="../media/image7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77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7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59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81.bin"/><Relationship Id="rId5" Type="http://schemas.openxmlformats.org/officeDocument/2006/relationships/image" Target="../media/image79.e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8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81.e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82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Estimating Ratios of Means in Survey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Olivia Smith</a:t>
            </a:r>
          </a:p>
          <a:p>
            <a:r>
              <a:rPr lang="en-US" dirty="0" smtClean="0"/>
              <a:t>March 3,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 (MSE)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the quality of an estimator </a:t>
            </a:r>
          </a:p>
          <a:p>
            <a:r>
              <a:rPr lang="en-US" dirty="0" smtClean="0"/>
              <a:t>Value of     depends on sample </a:t>
            </a:r>
            <a:r>
              <a:rPr lang="en-US" i="1" dirty="0" smtClean="0"/>
              <a:t>n</a:t>
            </a:r>
            <a:r>
              <a:rPr lang="en-US" dirty="0" smtClean="0"/>
              <a:t>-tuple</a:t>
            </a:r>
          </a:p>
          <a:p>
            <a:endParaRPr lang="en-US" sz="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                  , average      over all possible </a:t>
            </a:r>
            <a:r>
              <a:rPr lang="en-US" i="1" dirty="0" smtClean="0"/>
              <a:t>n</a:t>
            </a:r>
            <a:r>
              <a:rPr lang="en-US" dirty="0" smtClean="0"/>
              <a:t>-tuples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8155"/>
              </p:ext>
            </p:extLst>
          </p:nvPr>
        </p:nvGraphicFramePr>
        <p:xfrm>
          <a:off x="1883555" y="1961141"/>
          <a:ext cx="364042" cy="5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" name="Equation" r:id="rId4" imgW="152400" imgH="241300" progId="Equation.3">
                  <p:embed/>
                </p:oleObj>
              </mc:Choice>
              <mc:Fallback>
                <p:oleObj name="Equation" r:id="rId4" imgW="15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555" y="1961141"/>
                        <a:ext cx="364042" cy="5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0406"/>
              </p:ext>
            </p:extLst>
          </p:nvPr>
        </p:nvGraphicFramePr>
        <p:xfrm>
          <a:off x="673225" y="2509284"/>
          <a:ext cx="1784399" cy="79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" name="Equation" r:id="rId6" imgW="685800" imgH="304800" progId="Equation.3">
                  <p:embed/>
                </p:oleObj>
              </mc:Choice>
              <mc:Fallback>
                <p:oleObj name="Equation" r:id="rId6" imgW="685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225" y="2509284"/>
                        <a:ext cx="1784399" cy="79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52842"/>
              </p:ext>
            </p:extLst>
          </p:nvPr>
        </p:nvGraphicFramePr>
        <p:xfrm>
          <a:off x="673225" y="3479800"/>
          <a:ext cx="56245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3" name="Equation" r:id="rId8" imgW="2463800" imgH="393700" progId="Equation.3">
                  <p:embed/>
                </p:oleObj>
              </mc:Choice>
              <mc:Fallback>
                <p:oleObj name="Equation" r:id="rId8" imgW="2463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225" y="3479800"/>
                        <a:ext cx="562451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11547"/>
              </p:ext>
            </p:extLst>
          </p:nvPr>
        </p:nvGraphicFramePr>
        <p:xfrm>
          <a:off x="673225" y="4378163"/>
          <a:ext cx="2524593" cy="72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4" name="Equation" r:id="rId10" imgW="1066800" imgH="304800" progId="Equation.3">
                  <p:embed/>
                </p:oleObj>
              </mc:Choice>
              <mc:Fallback>
                <p:oleObj name="Equation" r:id="rId10" imgW="1066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3225" y="4378163"/>
                        <a:ext cx="2524593" cy="72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12181"/>
              </p:ext>
            </p:extLst>
          </p:nvPr>
        </p:nvGraphicFramePr>
        <p:xfrm>
          <a:off x="673100" y="5099475"/>
          <a:ext cx="63658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5" name="Equation" r:id="rId12" imgW="2794000" imgH="622300" progId="Equation.3">
                  <p:embed/>
                </p:oleObj>
              </mc:Choice>
              <mc:Fallback>
                <p:oleObj name="Equation" r:id="rId12" imgW="27940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100" y="5099475"/>
                        <a:ext cx="6365875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76228"/>
              </p:ext>
            </p:extLst>
          </p:nvPr>
        </p:nvGraphicFramePr>
        <p:xfrm>
          <a:off x="3759679" y="2537541"/>
          <a:ext cx="400986" cy="63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6" name="Equation" r:id="rId14" imgW="152400" imgH="241300" progId="Equation.3">
                  <p:embed/>
                </p:oleObj>
              </mc:Choice>
              <mc:Fallback>
                <p:oleObj name="Equation" r:id="rId14" imgW="15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59679" y="2537541"/>
                        <a:ext cx="400986" cy="634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60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1: MSE of the Sample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Random Sampling without replacement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Sample mean,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65289"/>
              </p:ext>
            </p:extLst>
          </p:nvPr>
        </p:nvGraphicFramePr>
        <p:xfrm>
          <a:off x="2723500" y="2197266"/>
          <a:ext cx="1711881" cy="106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Equation" r:id="rId4" imgW="736600" imgH="457200" progId="Equation.3">
                  <p:embed/>
                </p:oleObj>
              </mc:Choice>
              <mc:Fallback>
                <p:oleObj name="Equation" r:id="rId4" imgW="73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3500" y="2197266"/>
                        <a:ext cx="1711881" cy="1062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26388"/>
              </p:ext>
            </p:extLst>
          </p:nvPr>
        </p:nvGraphicFramePr>
        <p:xfrm>
          <a:off x="838200" y="3146425"/>
          <a:ext cx="65214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tion" r:id="rId6" imgW="3149600" imgH="457200" progId="Equation.3">
                  <p:embed/>
                </p:oleObj>
              </mc:Choice>
              <mc:Fallback>
                <p:oleObj name="Equation" r:id="rId6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3146425"/>
                        <a:ext cx="65214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0527"/>
              </p:ext>
            </p:extLst>
          </p:nvPr>
        </p:nvGraphicFramePr>
        <p:xfrm>
          <a:off x="827088" y="4260850"/>
          <a:ext cx="42322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8" imgW="2209800" imgH="469900" progId="Equation.3">
                  <p:embed/>
                </p:oleObj>
              </mc:Choice>
              <mc:Fallback>
                <p:oleObj name="Equation" r:id="rId8" imgW="2209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7088" y="4260850"/>
                        <a:ext cx="423227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66911"/>
              </p:ext>
            </p:extLst>
          </p:nvPr>
        </p:nvGraphicFramePr>
        <p:xfrm>
          <a:off x="838200" y="5160963"/>
          <a:ext cx="43592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10" imgW="1930400" imgH="482600" progId="Equation.3">
                  <p:embed/>
                </p:oleObj>
              </mc:Choice>
              <mc:Fallback>
                <p:oleObj name="Equation" r:id="rId10" imgW="1930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200" y="5160963"/>
                        <a:ext cx="4359275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89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Proof of Lemma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We start with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square the first equation, we get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8041"/>
              </p:ext>
            </p:extLst>
          </p:nvPr>
        </p:nvGraphicFramePr>
        <p:xfrm>
          <a:off x="660399" y="2362200"/>
          <a:ext cx="801904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4" imgW="3073400" imgH="292100" progId="Equation.3">
                  <p:embed/>
                </p:oleObj>
              </mc:Choice>
              <mc:Fallback>
                <p:oleObj name="Equation" r:id="rId4" imgW="3073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399" y="2362200"/>
                        <a:ext cx="801904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12046"/>
              </p:ext>
            </p:extLst>
          </p:nvPr>
        </p:nvGraphicFramePr>
        <p:xfrm>
          <a:off x="295860" y="4537625"/>
          <a:ext cx="8383587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6" imgW="3213100" imgH="482600" progId="Equation.3">
                  <p:embed/>
                </p:oleObj>
              </mc:Choice>
              <mc:Fallback>
                <p:oleObj name="Equation" r:id="rId6" imgW="321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860" y="4537625"/>
                        <a:ext cx="8383587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50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78943"/>
              </p:ext>
            </p:extLst>
          </p:nvPr>
        </p:nvGraphicFramePr>
        <p:xfrm>
          <a:off x="209297" y="1869846"/>
          <a:ext cx="87185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4" imgW="4254500" imgH="965200" progId="Equation.3">
                  <p:embed/>
                </p:oleObj>
              </mc:Choice>
              <mc:Fallback>
                <p:oleObj name="Equation" r:id="rId4" imgW="42545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297" y="1869846"/>
                        <a:ext cx="8718550" cy="1976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92601"/>
              </p:ext>
            </p:extLst>
          </p:nvPr>
        </p:nvGraphicFramePr>
        <p:xfrm>
          <a:off x="639762" y="4430713"/>
          <a:ext cx="8047038" cy="157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6" imgW="3746500" imgH="736600" progId="Equation.3">
                  <p:embed/>
                </p:oleObj>
              </mc:Choice>
              <mc:Fallback>
                <p:oleObj name="Equation" r:id="rId6" imgW="37465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762" y="4430713"/>
                        <a:ext cx="8047038" cy="15794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6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Recall that completing the square yields the following results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in our case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98004"/>
              </p:ext>
            </p:extLst>
          </p:nvPr>
        </p:nvGraphicFramePr>
        <p:xfrm>
          <a:off x="2713038" y="2489200"/>
          <a:ext cx="3735387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4" imgW="1600200" imgH="1308100" progId="Equation.3">
                  <p:embed/>
                </p:oleObj>
              </mc:Choice>
              <mc:Fallback>
                <p:oleObj name="Equation" r:id="rId4" imgW="16002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3038" y="2489200"/>
                        <a:ext cx="3735387" cy="305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59256"/>
              </p:ext>
            </p:extLst>
          </p:nvPr>
        </p:nvGraphicFramePr>
        <p:xfrm>
          <a:off x="3024716" y="5884334"/>
          <a:ext cx="1834442" cy="5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6" imgW="723900" imgH="215900" progId="Equation.3">
                  <p:embed/>
                </p:oleObj>
              </mc:Choice>
              <mc:Fallback>
                <p:oleObj name="Equation" r:id="rId6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4716" y="5884334"/>
                        <a:ext cx="1834442" cy="54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67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completing the square on the cross-product term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second sum equals zero so that term disappears.</a:t>
            </a:r>
          </a:p>
          <a:p>
            <a:pPr marL="0" indent="0">
              <a:buNone/>
            </a:pPr>
            <a:r>
              <a:rPr lang="en-US" dirty="0" smtClean="0"/>
              <a:t>Dividing by        we 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6073"/>
              </p:ext>
            </p:extLst>
          </p:nvPr>
        </p:nvGraphicFramePr>
        <p:xfrm>
          <a:off x="1390650" y="2132013"/>
          <a:ext cx="63754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tion" r:id="rId4" imgW="4356100" imgH="508000" progId="Equation.3">
                  <p:embed/>
                </p:oleObj>
              </mc:Choice>
              <mc:Fallback>
                <p:oleObj name="Equation" r:id="rId4" imgW="43561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0650" y="2132013"/>
                        <a:ext cx="6375400" cy="7445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618649"/>
              </p:ext>
            </p:extLst>
          </p:nvPr>
        </p:nvGraphicFramePr>
        <p:xfrm>
          <a:off x="2159540" y="3285771"/>
          <a:ext cx="444500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6" imgW="177800" imgH="203200" progId="Equation.3">
                  <p:embed/>
                </p:oleObj>
              </mc:Choice>
              <mc:Fallback>
                <p:oleObj name="Equation" r:id="rId6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9540" y="3285771"/>
                        <a:ext cx="444500" cy="50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42276"/>
              </p:ext>
            </p:extLst>
          </p:nvPr>
        </p:nvGraphicFramePr>
        <p:xfrm>
          <a:off x="457200" y="3887787"/>
          <a:ext cx="827405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8" imgW="5156200" imgH="1612900" progId="Equation.3">
                  <p:embed/>
                </p:oleObj>
              </mc:Choice>
              <mc:Fallback>
                <p:oleObj name="Equation" r:id="rId8" imgW="5156200" imgH="161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3887787"/>
                        <a:ext cx="8274050" cy="258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45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Expectation and Variance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99025"/>
              </p:ext>
            </p:extLst>
          </p:nvPr>
        </p:nvGraphicFramePr>
        <p:xfrm>
          <a:off x="1395971" y="2298944"/>
          <a:ext cx="6363241" cy="83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4" imgW="1841500" imgH="241300" progId="Equation.3">
                  <p:embed/>
                </p:oleObj>
              </mc:Choice>
              <mc:Fallback>
                <p:oleObj name="Equation" r:id="rId4" imgW="184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5971" y="2298944"/>
                        <a:ext cx="6363241" cy="833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553758"/>
              </p:ext>
            </p:extLst>
          </p:nvPr>
        </p:nvGraphicFramePr>
        <p:xfrm>
          <a:off x="862603" y="3634155"/>
          <a:ext cx="7591690" cy="240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6" imgW="2451100" imgH="774700" progId="Equation.3">
                  <p:embed/>
                </p:oleObj>
              </mc:Choice>
              <mc:Fallback>
                <p:oleObj name="Equation" r:id="rId6" imgW="2451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2603" y="3634155"/>
                        <a:ext cx="7591690" cy="240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56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and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These are measures of the statistical dependence of random variables </a:t>
            </a:r>
            <a:r>
              <a:rPr lang="en-US" i="1" dirty="0" smtClean="0"/>
              <a:t>X </a:t>
            </a:r>
            <a:r>
              <a:rPr lang="en-US" dirty="0" smtClean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 on each other: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28764"/>
              </p:ext>
            </p:extLst>
          </p:nvPr>
        </p:nvGraphicFramePr>
        <p:xfrm>
          <a:off x="3191658" y="3871843"/>
          <a:ext cx="2734458" cy="114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tion" r:id="rId4" imgW="1092200" imgH="457200" progId="Equation.3">
                  <p:embed/>
                </p:oleObj>
              </mc:Choice>
              <mc:Fallback>
                <p:oleObj name="Equation" r:id="rId4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1658" y="3871843"/>
                        <a:ext cx="2734458" cy="114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048784"/>
              </p:ext>
            </p:extLst>
          </p:nvPr>
        </p:nvGraphicFramePr>
        <p:xfrm>
          <a:off x="3578515" y="5286375"/>
          <a:ext cx="19700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6" imgW="787400" imgH="215900" progId="Equation.3">
                  <p:embed/>
                </p:oleObj>
              </mc:Choice>
              <mc:Fallback>
                <p:oleObj name="Equation" r:id="rId6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8515" y="5286375"/>
                        <a:ext cx="19700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44576"/>
              </p:ext>
            </p:extLst>
          </p:nvPr>
        </p:nvGraphicFramePr>
        <p:xfrm>
          <a:off x="2002557" y="2902744"/>
          <a:ext cx="5149851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8" imgW="2057400" imgH="266700" progId="Equation.3">
                  <p:embed/>
                </p:oleObj>
              </mc:Choice>
              <mc:Fallback>
                <p:oleObj name="Equation" r:id="rId8" imgW="2057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2557" y="2902744"/>
                        <a:ext cx="5149851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6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of the Sample Mean for large </a:t>
            </a:r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u="sng" dirty="0" smtClean="0"/>
              <a:t>Example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400" i="1" dirty="0" smtClean="0"/>
              <a:t>N = 100,000,  n = 1,000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78032"/>
              </p:ext>
            </p:extLst>
          </p:nvPr>
        </p:nvGraphicFramePr>
        <p:xfrm>
          <a:off x="682700" y="1768544"/>
          <a:ext cx="2749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4" imgW="838200" imgH="241300" progId="Equation.3">
                  <p:embed/>
                </p:oleObj>
              </mc:Choice>
              <mc:Fallback>
                <p:oleObj name="Equation" r:id="rId4" imgW="838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700" y="1768544"/>
                        <a:ext cx="2749550" cy="79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77534"/>
              </p:ext>
            </p:extLst>
          </p:nvPr>
        </p:nvGraphicFramePr>
        <p:xfrm>
          <a:off x="395288" y="2630488"/>
          <a:ext cx="770096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6" imgW="2552700" imgH="469900" progId="Equation.3">
                  <p:embed/>
                </p:oleObj>
              </mc:Choice>
              <mc:Fallback>
                <p:oleObj name="Equation" r:id="rId6" imgW="2552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288" y="2630488"/>
                        <a:ext cx="7700962" cy="141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41203"/>
              </p:ext>
            </p:extLst>
          </p:nvPr>
        </p:nvGraphicFramePr>
        <p:xfrm>
          <a:off x="668338" y="5524500"/>
          <a:ext cx="30543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8" imgW="1244600" imgH="304800" progId="Equation.3">
                  <p:embed/>
                </p:oleObj>
              </mc:Choice>
              <mc:Fallback>
                <p:oleObj name="Equation" r:id="rId8" imgW="1244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338" y="5524500"/>
                        <a:ext cx="30543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42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 of the Ratio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/>
              <a:t>Theorem 1.</a:t>
            </a:r>
            <a:r>
              <a:rPr lang="en-US" dirty="0" smtClean="0"/>
              <a:t>	Assuming simple random sampling without replacement, if </a:t>
            </a:r>
            <a:r>
              <a:rPr lang="en-US" i="1" dirty="0" smtClean="0"/>
              <a:t>n</a:t>
            </a:r>
            <a:r>
              <a:rPr lang="en-US" dirty="0" smtClean="0"/>
              <a:t> is large, the MSE and variance of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satisfy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                  , and        is the population correlation between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328020"/>
              </p:ext>
            </p:extLst>
          </p:nvPr>
        </p:nvGraphicFramePr>
        <p:xfrm>
          <a:off x="565150" y="2430463"/>
          <a:ext cx="12938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4" imgW="609600" imgH="241300" progId="Equation.3">
                  <p:embed/>
                </p:oleObj>
              </mc:Choice>
              <mc:Fallback>
                <p:oleObj name="Equation" r:id="rId4" imgW="60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" y="2430463"/>
                        <a:ext cx="129381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4272"/>
              </p:ext>
            </p:extLst>
          </p:nvPr>
        </p:nvGraphicFramePr>
        <p:xfrm>
          <a:off x="869950" y="3088599"/>
          <a:ext cx="7535863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6" imgW="3200400" imgH="800100" progId="Equation.3">
                  <p:embed/>
                </p:oleObj>
              </mc:Choice>
              <mc:Fallback>
                <p:oleObj name="Equation" r:id="rId6" imgW="32004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950" y="3088599"/>
                        <a:ext cx="7535863" cy="188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427325"/>
              </p:ext>
            </p:extLst>
          </p:nvPr>
        </p:nvGraphicFramePr>
        <p:xfrm>
          <a:off x="1498598" y="5125332"/>
          <a:ext cx="1529783" cy="45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8" imgW="685800" imgH="203200" progId="Equation.3">
                  <p:embed/>
                </p:oleObj>
              </mc:Choice>
              <mc:Fallback>
                <p:oleObj name="Equation" r:id="rId8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8598" y="5125332"/>
                        <a:ext cx="1529783" cy="453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75469"/>
              </p:ext>
            </p:extLst>
          </p:nvPr>
        </p:nvGraphicFramePr>
        <p:xfrm>
          <a:off x="3700171" y="5125332"/>
          <a:ext cx="598848" cy="44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10" imgW="292100" imgH="215900" progId="Equation.3">
                  <p:embed/>
                </p:oleObj>
              </mc:Choice>
              <mc:Fallback>
                <p:oleObj name="Equation" r:id="rId10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00171" y="5125332"/>
                        <a:ext cx="598848" cy="442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6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Introduction and fundamental concepts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r>
              <a:rPr lang="en-US" sz="2800" u="sng" dirty="0" smtClean="0"/>
              <a:t>Problem 1</a:t>
            </a:r>
            <a:r>
              <a:rPr lang="en-US" sz="2800" dirty="0" smtClean="0"/>
              <a:t>: Use </a:t>
            </a:r>
            <a:r>
              <a:rPr lang="en-US" sz="2800" dirty="0"/>
              <a:t>simple random sampling without replacement to </a:t>
            </a:r>
            <a:r>
              <a:rPr lang="en-US" sz="2800" dirty="0" smtClean="0"/>
              <a:t>estimate a population ratio.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r>
              <a:rPr lang="en-US" sz="2800" u="sng" dirty="0" smtClean="0"/>
              <a:t>Problem 2</a:t>
            </a:r>
            <a:r>
              <a:rPr lang="en-US" sz="2800" dirty="0" smtClean="0"/>
              <a:t>: Use simple random sampling without replacement to estimate a population total.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r>
              <a:rPr lang="en-US" sz="2800" u="sng" dirty="0" smtClean="0"/>
              <a:t>Problem 3</a:t>
            </a:r>
            <a:r>
              <a:rPr lang="en-US" sz="2800" dirty="0" smtClean="0"/>
              <a:t>: Use stratified random sampling without replacement to estimate a population total.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6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MSE of the Ratio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Proof.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n</a:t>
            </a:r>
            <a:r>
              <a:rPr lang="en-US" dirty="0" smtClean="0"/>
              <a:t> is large enough,             , so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34102"/>
              </p:ext>
            </p:extLst>
          </p:nvPr>
        </p:nvGraphicFramePr>
        <p:xfrm>
          <a:off x="3241821" y="3139334"/>
          <a:ext cx="1092279" cy="5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4" imgW="469900" imgH="241300" progId="Equation.3">
                  <p:embed/>
                </p:oleObj>
              </mc:Choice>
              <mc:Fallback>
                <p:oleObj name="Equation" r:id="rId4" imgW="46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1821" y="3139334"/>
                        <a:ext cx="1092279" cy="5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32194"/>
              </p:ext>
            </p:extLst>
          </p:nvPr>
        </p:nvGraphicFramePr>
        <p:xfrm>
          <a:off x="5243513" y="2931701"/>
          <a:ext cx="16779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6" imgW="749300" imgH="444500" progId="Equation.3">
                  <p:embed/>
                </p:oleObj>
              </mc:Choice>
              <mc:Fallback>
                <p:oleObj name="Equation" r:id="rId6" imgW="749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3513" y="2931701"/>
                        <a:ext cx="1677987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15800"/>
              </p:ext>
            </p:extLst>
          </p:nvPr>
        </p:nvGraphicFramePr>
        <p:xfrm>
          <a:off x="2338388" y="5246688"/>
          <a:ext cx="4406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8" imgW="1993900" imgH="482600" progId="Equation.3">
                  <p:embed/>
                </p:oleObj>
              </mc:Choice>
              <mc:Fallback>
                <p:oleObj name="Equation" r:id="rId8" imgW="1993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8388" y="5246688"/>
                        <a:ext cx="44069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54624"/>
              </p:ext>
            </p:extLst>
          </p:nvPr>
        </p:nvGraphicFramePr>
        <p:xfrm>
          <a:off x="1841500" y="1953801"/>
          <a:ext cx="4127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10" imgW="1714500" imgH="406400" progId="Equation.3">
                  <p:embed/>
                </p:oleObj>
              </mc:Choice>
              <mc:Fallback>
                <p:oleObj name="Equation" r:id="rId10" imgW="1714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1500" y="1953801"/>
                        <a:ext cx="41275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20349"/>
              </p:ext>
            </p:extLst>
          </p:nvPr>
        </p:nvGraphicFramePr>
        <p:xfrm>
          <a:off x="356863" y="4315474"/>
          <a:ext cx="8294203" cy="67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12" imgW="3289300" imgH="266700" progId="Equation.3">
                  <p:embed/>
                </p:oleObj>
              </mc:Choice>
              <mc:Fallback>
                <p:oleObj name="Equation" r:id="rId12" imgW="3289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6863" y="4315474"/>
                        <a:ext cx="8294203" cy="67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5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MSE of the Ratio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400" dirty="0" smtClean="0"/>
              <a:t>Therefore,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1225"/>
              </p:ext>
            </p:extLst>
          </p:nvPr>
        </p:nvGraphicFramePr>
        <p:xfrm>
          <a:off x="239100" y="1600199"/>
          <a:ext cx="8649777" cy="134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4" imgW="2781300" imgH="431800" progId="Equation.3">
                  <p:embed/>
                </p:oleObj>
              </mc:Choice>
              <mc:Fallback>
                <p:oleObj name="Equation" r:id="rId4" imgW="2781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100" y="1600199"/>
                        <a:ext cx="8649777" cy="13435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9009"/>
              </p:ext>
            </p:extLst>
          </p:nvPr>
        </p:nvGraphicFramePr>
        <p:xfrm>
          <a:off x="457200" y="3386558"/>
          <a:ext cx="4878050" cy="76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6" imgW="1701800" imgH="266700" progId="Equation.3">
                  <p:embed/>
                </p:oleObj>
              </mc:Choice>
              <mc:Fallback>
                <p:oleObj name="Equation" r:id="rId6" imgW="1701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386558"/>
                        <a:ext cx="4878050" cy="763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764155"/>
              </p:ext>
            </p:extLst>
          </p:nvPr>
        </p:nvGraphicFramePr>
        <p:xfrm>
          <a:off x="866046" y="5133975"/>
          <a:ext cx="7190517" cy="96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8" imgW="3213100" imgH="431800" progId="Equation.3">
                  <p:embed/>
                </p:oleObj>
              </mc:Choice>
              <mc:Fallback>
                <p:oleObj name="Equation" r:id="rId8" imgW="321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6046" y="5133975"/>
                        <a:ext cx="7190517" cy="966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5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MSE of the Ratio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completes the proof.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34905"/>
              </p:ext>
            </p:extLst>
          </p:nvPr>
        </p:nvGraphicFramePr>
        <p:xfrm>
          <a:off x="417513" y="1524000"/>
          <a:ext cx="67627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3" name="Equation" r:id="rId4" imgW="3124200" imgH="698500" progId="Equation.3">
                  <p:embed/>
                </p:oleObj>
              </mc:Choice>
              <mc:Fallback>
                <p:oleObj name="Equation" r:id="rId4" imgW="3124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513" y="1524000"/>
                        <a:ext cx="6762750" cy="151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15452"/>
              </p:ext>
            </p:extLst>
          </p:nvPr>
        </p:nvGraphicFramePr>
        <p:xfrm>
          <a:off x="444500" y="3316288"/>
          <a:ext cx="7664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6" imgW="3632200" imgH="254000" progId="Equation.3">
                  <p:embed/>
                </p:oleObj>
              </mc:Choice>
              <mc:Fallback>
                <p:oleObj name="Equation" r:id="rId6" imgW="3632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500" y="3316288"/>
                        <a:ext cx="76644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933444"/>
              </p:ext>
            </p:extLst>
          </p:nvPr>
        </p:nvGraphicFramePr>
        <p:xfrm>
          <a:off x="3384550" y="3852863"/>
          <a:ext cx="3648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8" imgW="1676400" imgH="241300" progId="Equation.3">
                  <p:embed/>
                </p:oleObj>
              </mc:Choice>
              <mc:Fallback>
                <p:oleObj name="Equation" r:id="rId8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4550" y="3852863"/>
                        <a:ext cx="3648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720537"/>
              </p:ext>
            </p:extLst>
          </p:nvPr>
        </p:nvGraphicFramePr>
        <p:xfrm>
          <a:off x="1255713" y="4752975"/>
          <a:ext cx="67611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quation" r:id="rId10" imgW="3187700" imgH="469900" progId="Equation.3">
                  <p:embed/>
                </p:oleObj>
              </mc:Choice>
              <mc:Fallback>
                <p:oleObj name="Equation" r:id="rId10" imgW="3187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5713" y="4752975"/>
                        <a:ext cx="6761162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42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 smtClean="0"/>
              <a:t>Use simple random sampling without replacement to estimate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15973"/>
              </p:ext>
            </p:extLst>
          </p:nvPr>
        </p:nvGraphicFramePr>
        <p:xfrm>
          <a:off x="2716213" y="3848100"/>
          <a:ext cx="35655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4" imgW="1041400" imgH="457200" progId="Equation.3">
                  <p:embed/>
                </p:oleObj>
              </mc:Choice>
              <mc:Fallback>
                <p:oleObj name="Equation" r:id="rId4" imgW="1041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6213" y="3848100"/>
                        <a:ext cx="3565525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6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Estimator of Y Total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32953"/>
              </p:ext>
            </p:extLst>
          </p:nvPr>
        </p:nvGraphicFramePr>
        <p:xfrm>
          <a:off x="1149381" y="2096031"/>
          <a:ext cx="6851818" cy="123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4" imgW="2527300" imgH="457200" progId="Equation.3">
                  <p:embed/>
                </p:oleObj>
              </mc:Choice>
              <mc:Fallback>
                <p:oleObj name="Equation" r:id="rId4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9381" y="2096031"/>
                        <a:ext cx="6851818" cy="1239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68679"/>
              </p:ext>
            </p:extLst>
          </p:nvPr>
        </p:nvGraphicFramePr>
        <p:xfrm>
          <a:off x="2463392" y="4002971"/>
          <a:ext cx="4238256" cy="5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6" imgW="1562100" imgH="215900" progId="Equation.3">
                  <p:embed/>
                </p:oleObj>
              </mc:Choice>
              <mc:Fallback>
                <p:oleObj name="Equation" r:id="rId6" imgW="156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3392" y="4002971"/>
                        <a:ext cx="4238256" cy="5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21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 for Simple Estimator of Y Total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24966"/>
              </p:ext>
            </p:extLst>
          </p:nvPr>
        </p:nvGraphicFramePr>
        <p:xfrm>
          <a:off x="1138238" y="1897063"/>
          <a:ext cx="70405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4" imgW="2463800" imgH="266700" progId="Equation.3">
                  <p:embed/>
                </p:oleObj>
              </mc:Choice>
              <mc:Fallback>
                <p:oleObj name="Equation" r:id="rId4" imgW="2463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238" y="1897063"/>
                        <a:ext cx="704056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387170"/>
              </p:ext>
            </p:extLst>
          </p:nvPr>
        </p:nvGraphicFramePr>
        <p:xfrm>
          <a:off x="1249363" y="3059113"/>
          <a:ext cx="7037387" cy="263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6" imgW="2616200" imgH="977900" progId="Equation.3">
                  <p:embed/>
                </p:oleObj>
              </mc:Choice>
              <mc:Fallback>
                <p:oleObj name="Equation" r:id="rId6" imgW="2616200" imgH="97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9363" y="3059113"/>
                        <a:ext cx="7037387" cy="263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6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Estimator of Y Total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30280"/>
              </p:ext>
            </p:extLst>
          </p:nvPr>
        </p:nvGraphicFramePr>
        <p:xfrm>
          <a:off x="1177925" y="1727200"/>
          <a:ext cx="65690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Equation" r:id="rId4" imgW="2717800" imgH="457200" progId="Equation.3">
                  <p:embed/>
                </p:oleObj>
              </mc:Choice>
              <mc:Fallback>
                <p:oleObj name="Equation" r:id="rId4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7925" y="1727200"/>
                        <a:ext cx="656907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02218"/>
              </p:ext>
            </p:extLst>
          </p:nvPr>
        </p:nvGraphicFramePr>
        <p:xfrm>
          <a:off x="1223963" y="3327400"/>
          <a:ext cx="3910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5" name="Equation" r:id="rId6" imgW="1549400" imgH="203200" progId="Equation.3">
                  <p:embed/>
                </p:oleObj>
              </mc:Choice>
              <mc:Fallback>
                <p:oleObj name="Equation" r:id="rId6" imgW="154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3963" y="3327400"/>
                        <a:ext cx="3910012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08154"/>
              </p:ext>
            </p:extLst>
          </p:nvPr>
        </p:nvGraphicFramePr>
        <p:xfrm>
          <a:off x="1223963" y="4594225"/>
          <a:ext cx="44116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Equation" r:id="rId8" imgW="1892300" imgH="241300" progId="Equation.3">
                  <p:embed/>
                </p:oleObj>
              </mc:Choice>
              <mc:Fallback>
                <p:oleObj name="Equation" r:id="rId8" imgW="1892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3963" y="4594225"/>
                        <a:ext cx="4411662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7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Estimate the number of registered Democrats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who      are (</a:t>
            </a:r>
            <a:r>
              <a:rPr lang="en-US" i="1" dirty="0"/>
              <a:t>Y</a:t>
            </a:r>
            <a:r>
              <a:rPr lang="en-US" dirty="0" smtClean="0"/>
              <a:t>) going to vote for Bernie Sanders.                   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  (Code “1” for “Yes,” “0” for “No.”)</a:t>
            </a:r>
          </a:p>
          <a:p>
            <a:endParaRPr lang="en-US" sz="800" dirty="0" smtClean="0"/>
          </a:p>
          <a:p>
            <a:pPr lvl="1"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Number         of Democrats voting for Bernie is unknown.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Number         of registered Democrats I</a:t>
            </a:r>
            <a:r>
              <a:rPr lang="en-US" sz="2400" dirty="0"/>
              <a:t>S</a:t>
            </a:r>
            <a:r>
              <a:rPr lang="en-US" sz="2400" dirty="0" smtClean="0"/>
              <a:t> known.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The population mean of X,      , is also known.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701793"/>
              </p:ext>
            </p:extLst>
          </p:nvPr>
        </p:nvGraphicFramePr>
        <p:xfrm>
          <a:off x="2157717" y="3459443"/>
          <a:ext cx="642286" cy="88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4" imgW="330200" imgH="457200" progId="Equation.3">
                  <p:embed/>
                </p:oleObj>
              </mc:Choice>
              <mc:Fallback>
                <p:oleObj name="Equation" r:id="rId4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7717" y="3459443"/>
                        <a:ext cx="642286" cy="88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29398"/>
              </p:ext>
            </p:extLst>
          </p:nvPr>
        </p:nvGraphicFramePr>
        <p:xfrm>
          <a:off x="2157717" y="5134924"/>
          <a:ext cx="642286" cy="88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6" imgW="330200" imgH="457200" progId="Equation.3">
                  <p:embed/>
                </p:oleObj>
              </mc:Choice>
              <mc:Fallback>
                <p:oleObj name="Equation" r:id="rId6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7717" y="5134924"/>
                        <a:ext cx="642286" cy="88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36581"/>
              </p:ext>
            </p:extLst>
          </p:nvPr>
        </p:nvGraphicFramePr>
        <p:xfrm>
          <a:off x="4673600" y="5990586"/>
          <a:ext cx="450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8" imgW="203200" imgH="203200" progId="Equation.3">
                  <p:embed/>
                </p:oleObj>
              </mc:Choice>
              <mc:Fallback>
                <p:oleObj name="Equation" r:id="rId8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3600" y="5990586"/>
                        <a:ext cx="4508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9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 for Ratio Estimate of Y Total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03656"/>
              </p:ext>
            </p:extLst>
          </p:nvPr>
        </p:nvGraphicFramePr>
        <p:xfrm>
          <a:off x="976313" y="1652588"/>
          <a:ext cx="7099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4" imgW="3289300" imgH="304800" progId="Equation.3">
                  <p:embed/>
                </p:oleObj>
              </mc:Choice>
              <mc:Fallback>
                <p:oleObj name="Equation" r:id="rId4" imgW="3289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1652588"/>
                        <a:ext cx="70993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49299"/>
              </p:ext>
            </p:extLst>
          </p:nvPr>
        </p:nvGraphicFramePr>
        <p:xfrm>
          <a:off x="2533597" y="2490881"/>
          <a:ext cx="4443461" cy="43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6" imgW="2057400" imgH="203200" progId="Equation.3">
                  <p:embed/>
                </p:oleObj>
              </mc:Choice>
              <mc:Fallback>
                <p:oleObj name="Equation" r:id="rId6" imgW="205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3597" y="2490881"/>
                        <a:ext cx="4443461" cy="43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69714"/>
              </p:ext>
            </p:extLst>
          </p:nvPr>
        </p:nvGraphicFramePr>
        <p:xfrm>
          <a:off x="716914" y="3228194"/>
          <a:ext cx="8091547" cy="316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8" imgW="3860800" imgH="1511300" progId="Equation.3">
                  <p:embed/>
                </p:oleObj>
              </mc:Choice>
              <mc:Fallback>
                <p:oleObj name="Equation" r:id="rId8" imgW="3860800" imgH="151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914" y="3228194"/>
                        <a:ext cx="8091547" cy="316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01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Estimators of Y Total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In large samples, with simple random sampling without replacement,         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53188"/>
              </p:ext>
            </p:extLst>
          </p:nvPr>
        </p:nvGraphicFramePr>
        <p:xfrm>
          <a:off x="2506663" y="4467464"/>
          <a:ext cx="34607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4" imgW="1308100" imgH="469900" progId="Equation.3">
                  <p:embed/>
                </p:oleObj>
              </mc:Choice>
              <mc:Fallback>
                <p:oleObj name="Equation" r:id="rId4" imgW="1308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6663" y="4467464"/>
                        <a:ext cx="3460750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21055"/>
              </p:ext>
            </p:extLst>
          </p:nvPr>
        </p:nvGraphicFramePr>
        <p:xfrm>
          <a:off x="2244142" y="3155456"/>
          <a:ext cx="3981048" cy="8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6" imgW="1473200" imgH="304800" progId="Equation.3">
                  <p:embed/>
                </p:oleObj>
              </mc:Choice>
              <mc:Fallback>
                <p:oleObj name="Equation" r:id="rId6" imgW="1473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4142" y="3155456"/>
                        <a:ext cx="3981048" cy="82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19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sampling is used to estimate characteristics of a population that cannot be fully observed</a:t>
            </a:r>
          </a:p>
          <a:p>
            <a:r>
              <a:rPr lang="en-US" dirty="0" smtClean="0"/>
              <a:t>Certain sampling methods and estimators are more reliable – more accurate and/or more precise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Focus of the Talk</a:t>
            </a:r>
          </a:p>
          <a:p>
            <a:pPr lvl="1"/>
            <a:r>
              <a:rPr lang="en-US" sz="2400" dirty="0" smtClean="0"/>
              <a:t>Estimating a ratio of means and its application to other estimation problems</a:t>
            </a:r>
          </a:p>
          <a:p>
            <a:r>
              <a:rPr lang="en-US" dirty="0" smtClean="0"/>
              <a:t>Sampling Methods</a:t>
            </a:r>
          </a:p>
          <a:p>
            <a:pPr lvl="1"/>
            <a:r>
              <a:rPr lang="en-US" sz="2400" dirty="0" smtClean="0"/>
              <a:t>Simple </a:t>
            </a:r>
            <a:r>
              <a:rPr lang="en-US" sz="2400" dirty="0"/>
              <a:t>r</a:t>
            </a:r>
            <a:r>
              <a:rPr lang="en-US" sz="2400" dirty="0" smtClean="0"/>
              <a:t>andom sampling without replacement</a:t>
            </a:r>
          </a:p>
          <a:p>
            <a:pPr lvl="1"/>
            <a:r>
              <a:rPr lang="en-US" sz="2400" dirty="0" smtClean="0"/>
              <a:t>Stratified random sampling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36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Estimators of Y Total (Proof)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Hence             </a:t>
            </a:r>
            <a:r>
              <a:rPr lang="en-US" dirty="0" smtClean="0"/>
              <a:t>has </a:t>
            </a:r>
            <a:r>
              <a:rPr lang="en-US" dirty="0"/>
              <a:t>the smaller variance if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07093"/>
              </p:ext>
            </p:extLst>
          </p:nvPr>
        </p:nvGraphicFramePr>
        <p:xfrm>
          <a:off x="2482850" y="1600200"/>
          <a:ext cx="37099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4" imgW="1816100" imgH="469900" progId="Equation.3">
                  <p:embed/>
                </p:oleObj>
              </mc:Choice>
              <mc:Fallback>
                <p:oleObj name="Equation" r:id="rId4" imgW="1816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850" y="1600200"/>
                        <a:ext cx="3709988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98339"/>
              </p:ext>
            </p:extLst>
          </p:nvPr>
        </p:nvGraphicFramePr>
        <p:xfrm>
          <a:off x="804863" y="2560638"/>
          <a:ext cx="7072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6" imgW="3416300" imgH="469900" progId="Equation.3">
                  <p:embed/>
                </p:oleObj>
              </mc:Choice>
              <mc:Fallback>
                <p:oleObj name="Equation" r:id="rId6" imgW="3416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4863" y="2560638"/>
                        <a:ext cx="7072312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2929"/>
              </p:ext>
            </p:extLst>
          </p:nvPr>
        </p:nvGraphicFramePr>
        <p:xfrm>
          <a:off x="1463789" y="3603362"/>
          <a:ext cx="9985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8" imgW="419100" imgH="241300" progId="Equation.3">
                  <p:embed/>
                </p:oleObj>
              </mc:Choice>
              <mc:Fallback>
                <p:oleObj name="Equation" r:id="rId8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3789" y="3603362"/>
                        <a:ext cx="998538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23129"/>
              </p:ext>
            </p:extLst>
          </p:nvPr>
        </p:nvGraphicFramePr>
        <p:xfrm>
          <a:off x="1963058" y="4328285"/>
          <a:ext cx="4738589" cy="62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10" imgW="1828800" imgH="241300" progId="Equation.3">
                  <p:embed/>
                </p:oleObj>
              </mc:Choice>
              <mc:Fallback>
                <p:oleObj name="Equation" r:id="rId10" imgW="1828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3058" y="4328285"/>
                        <a:ext cx="4738589" cy="624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92832"/>
              </p:ext>
            </p:extLst>
          </p:nvPr>
        </p:nvGraphicFramePr>
        <p:xfrm>
          <a:off x="1307766" y="5121295"/>
          <a:ext cx="60642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12" imgW="2425700" imgH="469900" progId="Equation.3">
                  <p:embed/>
                </p:oleObj>
              </mc:Choice>
              <mc:Fallback>
                <p:oleObj name="Equation" r:id="rId12" imgW="2425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7766" y="5121295"/>
                        <a:ext cx="6064250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0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 smtClean="0"/>
              <a:t>Use stratified random sampling without replacement to estimate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26187"/>
              </p:ext>
            </p:extLst>
          </p:nvPr>
        </p:nvGraphicFramePr>
        <p:xfrm>
          <a:off x="2716213" y="3848100"/>
          <a:ext cx="35655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4" imgW="1041400" imgH="457200" progId="Equation.3">
                  <p:embed/>
                </p:oleObj>
              </mc:Choice>
              <mc:Fallback>
                <p:oleObj name="Equation" r:id="rId4" imgW="1041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6213" y="3848100"/>
                        <a:ext cx="3565525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82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Stratified Sampling Ratio Estimator for Y Total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population</a:t>
            </a:r>
            <a:r>
              <a:rPr lang="en-US" i="1" dirty="0" smtClean="0"/>
              <a:t> </a:t>
            </a:r>
            <a:r>
              <a:rPr lang="en-US" dirty="0" smtClean="0"/>
              <a:t>into strata of size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h</a:t>
            </a:r>
            <a:r>
              <a:rPr lang="en-US" i="1" dirty="0" smtClean="0"/>
              <a:t>, h = 1, 2, …, L.</a:t>
            </a:r>
          </a:p>
          <a:p>
            <a:pPr marL="0" indent="0">
              <a:buNone/>
            </a:pPr>
            <a:endParaRPr lang="en-US" sz="1000" i="1" dirty="0" smtClean="0"/>
          </a:p>
          <a:p>
            <a:r>
              <a:rPr lang="en-US" dirty="0" smtClean="0"/>
              <a:t>Use SRS w/o replacement in each stratum.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Use sample size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h</a:t>
            </a:r>
            <a:r>
              <a:rPr lang="en-US" dirty="0" smtClean="0"/>
              <a:t> in stratum </a:t>
            </a:r>
            <a:r>
              <a:rPr lang="en-US" i="1" dirty="0" smtClean="0"/>
              <a:t>h, h = 1, 2, …, L.</a:t>
            </a:r>
          </a:p>
          <a:p>
            <a:endParaRPr lang="en-US" sz="1000" i="1" dirty="0"/>
          </a:p>
          <a:p>
            <a:r>
              <a:rPr lang="en-US" dirty="0" smtClean="0"/>
              <a:t>Suppose        known for each stratum.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259300"/>
              </p:ext>
            </p:extLst>
          </p:nvPr>
        </p:nvGraphicFramePr>
        <p:xfrm>
          <a:off x="2033861" y="3495143"/>
          <a:ext cx="521334" cy="46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4" imgW="241300" imgH="215900" progId="Equation.3">
                  <p:embed/>
                </p:oleObj>
              </mc:Choice>
              <mc:Fallback>
                <p:oleObj name="Equation" r:id="rId4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3861" y="3495143"/>
                        <a:ext cx="521334" cy="466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15937"/>
              </p:ext>
            </p:extLst>
          </p:nvPr>
        </p:nvGraphicFramePr>
        <p:xfrm>
          <a:off x="2285893" y="4165184"/>
          <a:ext cx="4576763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6" imgW="2120900" imgH="939800" progId="Equation.3">
                  <p:embed/>
                </p:oleObj>
              </mc:Choice>
              <mc:Fallback>
                <p:oleObj name="Equation" r:id="rId6" imgW="21209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5893" y="4165184"/>
                        <a:ext cx="4576763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25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MSE of Stratified Sampling Ratio Estimator of Y Total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large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h</a:t>
            </a:r>
            <a:r>
              <a:rPr lang="en-US" dirty="0" smtClean="0"/>
              <a:t> in each stratum.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97439"/>
              </p:ext>
            </p:extLst>
          </p:nvPr>
        </p:nvGraphicFramePr>
        <p:xfrm>
          <a:off x="792163" y="2241550"/>
          <a:ext cx="756443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4" imgW="3505200" imgH="482600" progId="Equation.3">
                  <p:embed/>
                </p:oleObj>
              </mc:Choice>
              <mc:Fallback>
                <p:oleObj name="Equation" r:id="rId4" imgW="3505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163" y="2241550"/>
                        <a:ext cx="756443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236974"/>
              </p:ext>
            </p:extLst>
          </p:nvPr>
        </p:nvGraphicFramePr>
        <p:xfrm>
          <a:off x="504825" y="3633788"/>
          <a:ext cx="8304213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6" imgW="3848100" imgH="977900" progId="Equation.3">
                  <p:embed/>
                </p:oleObj>
              </mc:Choice>
              <mc:Fallback>
                <p:oleObj name="Equation" r:id="rId6" imgW="3848100" imgH="97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3633788"/>
                        <a:ext cx="8304213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06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and Correlation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492348"/>
              </p:ext>
            </p:extLst>
          </p:nvPr>
        </p:nvGraphicFramePr>
        <p:xfrm>
          <a:off x="1877269" y="1413504"/>
          <a:ext cx="5402761" cy="327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75455"/>
              </p:ext>
            </p:extLst>
          </p:nvPr>
        </p:nvGraphicFramePr>
        <p:xfrm>
          <a:off x="1641230" y="4879915"/>
          <a:ext cx="5638800" cy="176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21"/>
                <a:gridCol w="1013876"/>
                <a:gridCol w="1478566"/>
                <a:gridCol w="1900137"/>
              </a:tblGrid>
              <a:tr h="352346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(X)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(Y)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ρ(X, Y)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0272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Population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33.25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35.10455363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0.917239548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0272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Stratum 1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8.25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2.388011109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0.991922868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0272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Stratum 2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8.25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32.8192503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0.998956192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atio estimators can be used to estimate a ratio characteristic of a population</a:t>
            </a:r>
          </a:p>
          <a:p>
            <a:r>
              <a:rPr lang="en-US" dirty="0" smtClean="0"/>
              <a:t>Ratio estimators can also be used to estimate totals of a variable in a population</a:t>
            </a:r>
          </a:p>
          <a:p>
            <a:endParaRPr lang="en-US" dirty="0"/>
          </a:p>
          <a:p>
            <a:r>
              <a:rPr lang="en-US" dirty="0" smtClean="0"/>
              <a:t>Of the estimators we discussed</a:t>
            </a:r>
          </a:p>
          <a:p>
            <a:pPr lvl="1"/>
            <a:r>
              <a:rPr lang="en-US" sz="2400" dirty="0" smtClean="0"/>
              <a:t>Simple estimators would be the least reliable</a:t>
            </a:r>
          </a:p>
          <a:p>
            <a:pPr lvl="1"/>
            <a:r>
              <a:rPr lang="en-US" sz="2400" dirty="0" smtClean="0"/>
              <a:t>Then ratio estimators with simple random sampling</a:t>
            </a:r>
          </a:p>
          <a:p>
            <a:pPr lvl="1"/>
            <a:r>
              <a:rPr lang="en-US" sz="2400" dirty="0" smtClean="0"/>
              <a:t>And ratio estimators with stratified random sampling would be the most reliable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21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Friends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Family (my Mom)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Math Department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Professor </a:t>
            </a:r>
            <a:r>
              <a:rPr lang="en-US" sz="2800" dirty="0" err="1" smtClean="0"/>
              <a:t>Buckmire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Professor </a:t>
            </a:r>
            <a:r>
              <a:rPr lang="en-US" sz="2800" dirty="0" err="1" smtClean="0"/>
              <a:t>Knoerr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9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Cochran, William G. </a:t>
            </a:r>
            <a:r>
              <a:rPr lang="en-US" i="1" dirty="0" smtClean="0"/>
              <a:t>Sampling Techniques</a:t>
            </a:r>
            <a:r>
              <a:rPr lang="en-US" dirty="0" smtClean="0"/>
              <a:t>. New York, NY: Wiley, 1977. Print.</a:t>
            </a:r>
          </a:p>
          <a:p>
            <a:endParaRPr lang="en-US" dirty="0"/>
          </a:p>
          <a:p>
            <a:r>
              <a:rPr lang="en-US" dirty="0" smtClean="0"/>
              <a:t>Hansen Morris H. </a:t>
            </a:r>
            <a:r>
              <a:rPr lang="en-US" i="1" dirty="0" smtClean="0"/>
              <a:t>Sample Survey Methods and Theory</a:t>
            </a:r>
            <a:r>
              <a:rPr lang="en-US" dirty="0" smtClean="0"/>
              <a:t>. New York, NY: Wiley, 1979. Print.</a:t>
            </a:r>
          </a:p>
          <a:p>
            <a:endParaRPr lang="en-US" dirty="0"/>
          </a:p>
          <a:p>
            <a:r>
              <a:rPr lang="en-US" dirty="0" err="1" smtClean="0"/>
              <a:t>Konijn</a:t>
            </a:r>
            <a:r>
              <a:rPr lang="en-US" dirty="0" smtClean="0"/>
              <a:t>, H.S. </a:t>
            </a:r>
            <a:r>
              <a:rPr lang="en-US" i="1" dirty="0" smtClean="0"/>
              <a:t>Statistical Theory of Sample Survey Design and Analysis</a:t>
            </a:r>
            <a:r>
              <a:rPr lang="en-US" dirty="0" smtClean="0"/>
              <a:t>. Amsterdam: North-Holland, 1973. Print.</a:t>
            </a:r>
          </a:p>
          <a:p>
            <a:endParaRPr lang="en-US" dirty="0" smtClean="0"/>
          </a:p>
          <a:p>
            <a:r>
              <a:rPr lang="en-US" dirty="0" smtClean="0"/>
              <a:t>Larsen, Richard J., and Morris L. Marx. </a:t>
            </a:r>
            <a:r>
              <a:rPr lang="en-US" i="1" dirty="0" smtClean="0"/>
              <a:t>An Introduction to Mathematical Statistics and Its Applications</a:t>
            </a:r>
            <a:r>
              <a:rPr lang="en-US" dirty="0" smtClean="0"/>
              <a:t>. Boston: Prentice Hall, 2012. 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Ω</a:t>
            </a:r>
            <a:r>
              <a:rPr lang="en-US" dirty="0" smtClean="0"/>
              <a:t>, finite population, </a:t>
            </a:r>
          </a:p>
          <a:p>
            <a:r>
              <a:rPr lang="en-US" dirty="0"/>
              <a:t>#</a:t>
            </a:r>
            <a:r>
              <a:rPr lang="en-US" dirty="0" smtClean="0"/>
              <a:t>(</a:t>
            </a:r>
            <a:r>
              <a:rPr lang="en-US" dirty="0" err="1" smtClean="0"/>
              <a:t>Ω</a:t>
            </a:r>
            <a:r>
              <a:rPr lang="en-US" dirty="0" smtClean="0"/>
              <a:t>) = </a:t>
            </a:r>
            <a:r>
              <a:rPr lang="en-US" i="1" dirty="0" smtClean="0"/>
              <a:t>N, </a:t>
            </a:r>
            <a:r>
              <a:rPr lang="en-US" dirty="0" smtClean="0"/>
              <a:t>population size</a:t>
            </a:r>
            <a:endParaRPr lang="en-US" i="1" dirty="0" smtClean="0"/>
          </a:p>
          <a:p>
            <a:r>
              <a:rPr lang="en-US" i="1" dirty="0" smtClean="0"/>
              <a:t>X</a:t>
            </a:r>
            <a:r>
              <a:rPr lang="en-US" dirty="0" smtClean="0"/>
              <a:t>: </a:t>
            </a:r>
            <a:r>
              <a:rPr lang="en-US" dirty="0" err="1" smtClean="0"/>
              <a:t>Ω</a:t>
            </a:r>
            <a:r>
              <a:rPr lang="en-US" dirty="0" smtClean="0"/>
              <a:t>   R, </a:t>
            </a:r>
            <a:r>
              <a:rPr lang="en-US" i="1" dirty="0" smtClean="0"/>
              <a:t>Y</a:t>
            </a:r>
            <a:r>
              <a:rPr lang="en-US" dirty="0" smtClean="0"/>
              <a:t>: </a:t>
            </a:r>
            <a:r>
              <a:rPr lang="en-US" dirty="0" err="1"/>
              <a:t>Ω</a:t>
            </a:r>
            <a:r>
              <a:rPr lang="en-US" dirty="0" smtClean="0"/>
              <a:t>   R, random variables</a:t>
            </a:r>
          </a:p>
          <a:p>
            <a:r>
              <a:rPr lang="en-US" dirty="0" err="1" smtClean="0"/>
              <a:t>ω</a:t>
            </a:r>
            <a:r>
              <a:rPr lang="en-US" baseline="-25000" dirty="0" err="1" smtClean="0"/>
              <a:t>j</a:t>
            </a:r>
            <a:r>
              <a:rPr lang="en-US" dirty="0" smtClean="0"/>
              <a:t>  </a:t>
            </a:r>
            <a:r>
              <a:rPr lang="en-US" dirty="0" err="1"/>
              <a:t>Ω</a:t>
            </a:r>
            <a:r>
              <a:rPr lang="en-US" dirty="0"/>
              <a:t>, </a:t>
            </a:r>
            <a:r>
              <a:rPr lang="en-US" dirty="0" err="1" smtClean="0"/>
              <a:t>jth</a:t>
            </a:r>
            <a:r>
              <a:rPr lang="en-US" dirty="0" smtClean="0"/>
              <a:t> </a:t>
            </a:r>
            <a:r>
              <a:rPr lang="en-US" dirty="0"/>
              <a:t>individual of the </a:t>
            </a:r>
            <a:r>
              <a:rPr lang="en-US" dirty="0" smtClean="0"/>
              <a:t>population</a:t>
            </a:r>
            <a:endParaRPr lang="en-US" dirty="0"/>
          </a:p>
          <a:p>
            <a:r>
              <a:rPr lang="en-US" dirty="0"/>
              <a:t>X</a:t>
            </a:r>
            <a:r>
              <a:rPr lang="en-US" dirty="0" smtClean="0"/>
              <a:t>(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j</a:t>
            </a:r>
            <a:r>
              <a:rPr lang="en-US" dirty="0" smtClean="0"/>
              <a:t>)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, Y(</a:t>
            </a:r>
            <a:r>
              <a:rPr lang="en-US" dirty="0" err="1"/>
              <a:t>ω</a:t>
            </a:r>
            <a:r>
              <a:rPr lang="en-US" baseline="-25000" dirty="0" err="1"/>
              <a:t>j</a:t>
            </a:r>
            <a:r>
              <a:rPr lang="en-US" dirty="0"/>
              <a:t>)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q</a:t>
            </a:r>
            <a:r>
              <a:rPr lang="en-US" dirty="0" smtClean="0"/>
              <a:t>, Ratio of population means    </a:t>
            </a:r>
            <a:endParaRPr lang="en-US" i="1" dirty="0"/>
          </a:p>
          <a:p>
            <a:endParaRPr lang="en-US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30221"/>
              </p:ext>
            </p:extLst>
          </p:nvPr>
        </p:nvGraphicFramePr>
        <p:xfrm>
          <a:off x="992188" y="3028950"/>
          <a:ext cx="1762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4" imgW="152400" imgH="152400" progId="Equation.3">
                  <p:embed/>
                </p:oleObj>
              </mc:Choice>
              <mc:Fallback>
                <p:oleObj name="Equation" r:id="rId4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88" y="3028950"/>
                        <a:ext cx="176212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23510"/>
              </p:ext>
            </p:extLst>
          </p:nvPr>
        </p:nvGraphicFramePr>
        <p:xfrm>
          <a:off x="1049338" y="4422775"/>
          <a:ext cx="313848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6" imgW="1727200" imgH="927100" progId="Equation.3">
                  <p:embed/>
                </p:oleObj>
              </mc:Choice>
              <mc:Fallback>
                <p:oleObj name="Equation" r:id="rId6" imgW="17272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9338" y="4422775"/>
                        <a:ext cx="3138487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30271"/>
              </p:ext>
            </p:extLst>
          </p:nvPr>
        </p:nvGraphicFramePr>
        <p:xfrm>
          <a:off x="1371600" y="2641600"/>
          <a:ext cx="1905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8" imgW="190500" imgH="127000" progId="Equation.3">
                  <p:embed/>
                </p:oleObj>
              </mc:Choice>
              <mc:Fallback>
                <p:oleObj name="Equation" r:id="rId8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2641600"/>
                        <a:ext cx="1905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18105"/>
              </p:ext>
            </p:extLst>
          </p:nvPr>
        </p:nvGraphicFramePr>
        <p:xfrm>
          <a:off x="2603500" y="2641600"/>
          <a:ext cx="1905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10" imgW="190500" imgH="127000" progId="Equation.3">
                  <p:embed/>
                </p:oleObj>
              </mc:Choice>
              <mc:Fallback>
                <p:oleObj name="Equation" r:id="rId10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3500" y="2641600"/>
                        <a:ext cx="1905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25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of Ratios vs. Ratio of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We will be discussing the </a:t>
            </a:r>
            <a:r>
              <a:rPr lang="en-US" sz="2800" b="1" dirty="0" smtClean="0"/>
              <a:t>Ratio of Means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02625"/>
              </p:ext>
            </p:extLst>
          </p:nvPr>
        </p:nvGraphicFramePr>
        <p:xfrm>
          <a:off x="431800" y="1722438"/>
          <a:ext cx="8281988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3949700" imgH="1320800" progId="Equation.3">
                  <p:embed/>
                </p:oleObj>
              </mc:Choice>
              <mc:Fallback>
                <p:oleObj name="Equation" r:id="rId4" imgW="39497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722438"/>
                        <a:ext cx="8281988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21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 smtClean="0"/>
              <a:t>Use simple random sampling without replacement to estimate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2026"/>
              </p:ext>
            </p:extLst>
          </p:nvPr>
        </p:nvGraphicFramePr>
        <p:xfrm>
          <a:off x="3922427" y="3805936"/>
          <a:ext cx="1706871" cy="156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4" imgW="596900" imgH="546100" progId="Equation.3">
                  <p:embed/>
                </p:oleObj>
              </mc:Choice>
              <mc:Fallback>
                <p:oleObj name="Equation" r:id="rId4" imgW="596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2427" y="3805936"/>
                        <a:ext cx="1706871" cy="156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0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Random Sampling w/o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Finite population, size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The sample </a:t>
            </a:r>
            <a:r>
              <a:rPr lang="en-US" dirty="0"/>
              <a:t>space is made up of </a:t>
            </a:r>
            <a:r>
              <a:rPr lang="en-US" i="1" dirty="0"/>
              <a:t>n</a:t>
            </a:r>
            <a:r>
              <a:rPr lang="en-US" dirty="0"/>
              <a:t>-tuples </a:t>
            </a:r>
            <a:r>
              <a:rPr lang="en-US" dirty="0" smtClean="0"/>
              <a:t>of distinct units.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are        </a:t>
            </a:r>
            <a:r>
              <a:rPr lang="en-US" sz="2400" dirty="0" smtClean="0"/>
              <a:t>possible samples, all equally likely.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We will denote the sample mean by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32278"/>
              </p:ext>
            </p:extLst>
          </p:nvPr>
        </p:nvGraphicFramePr>
        <p:xfrm>
          <a:off x="1524000" y="4441072"/>
          <a:ext cx="6096000" cy="151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9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r>
                        <a:rPr lang="en-US" baseline="0" dirty="0" smtClean="0"/>
                        <a:t> Variable</a:t>
                      </a:r>
                      <a:endParaRPr lang="en-US" dirty="0"/>
                    </a:p>
                  </a:txBody>
                  <a:tcPr/>
                </a:tc>
              </a:tr>
              <a:tr h="1115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18016"/>
              </p:ext>
            </p:extLst>
          </p:nvPr>
        </p:nvGraphicFramePr>
        <p:xfrm>
          <a:off x="2265363" y="4947661"/>
          <a:ext cx="15097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4" imgW="685800" imgH="457200" progId="Equation.3">
                  <p:embed/>
                </p:oleObj>
              </mc:Choice>
              <mc:Fallback>
                <p:oleObj name="Equation" r:id="rId4" imgW="685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5363" y="4947661"/>
                        <a:ext cx="1509712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849867"/>
              </p:ext>
            </p:extLst>
          </p:nvPr>
        </p:nvGraphicFramePr>
        <p:xfrm>
          <a:off x="5102225" y="4947661"/>
          <a:ext cx="16383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6" imgW="673100" imgH="457200" progId="Equation.3">
                  <p:embed/>
                </p:oleObj>
              </mc:Choice>
              <mc:Fallback>
                <p:oleObj name="Equation" r:id="rId6" imgW="673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2225" y="4947661"/>
                        <a:ext cx="1638300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56490"/>
              </p:ext>
            </p:extLst>
          </p:nvPr>
        </p:nvGraphicFramePr>
        <p:xfrm>
          <a:off x="2171493" y="2872092"/>
          <a:ext cx="429602" cy="69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8" imgW="292100" imgH="469900" progId="Equation.3">
                  <p:embed/>
                </p:oleObj>
              </mc:Choice>
              <mc:Fallback>
                <p:oleObj name="Equation" r:id="rId8" imgW="292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1493" y="2872092"/>
                        <a:ext cx="429602" cy="69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54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measurements for both variables,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from each individual in the sample.</a:t>
            </a:r>
          </a:p>
          <a:p>
            <a:endParaRPr lang="en-US" dirty="0" smtClean="0"/>
          </a:p>
          <a:p>
            <a:r>
              <a:rPr lang="en-US" dirty="0" smtClean="0"/>
              <a:t>Ratio Estimator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Ratio Estimate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4052"/>
              </p:ext>
            </p:extLst>
          </p:nvPr>
        </p:nvGraphicFramePr>
        <p:xfrm>
          <a:off x="3249613" y="2779713"/>
          <a:ext cx="2655887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4" imgW="1511300" imgH="889000" progId="Equation.3">
                  <p:embed/>
                </p:oleObj>
              </mc:Choice>
              <mc:Fallback>
                <p:oleObj name="Equation" r:id="rId4" imgW="1511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9613" y="2779713"/>
                        <a:ext cx="2655887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22604"/>
              </p:ext>
            </p:extLst>
          </p:nvPr>
        </p:nvGraphicFramePr>
        <p:xfrm>
          <a:off x="3348038" y="4643438"/>
          <a:ext cx="24733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6" imgW="1397000" imgH="889000" progId="Equation.3">
                  <p:embed/>
                </p:oleObj>
              </mc:Choice>
              <mc:Fallback>
                <p:oleObj name="Equation" r:id="rId6" imgW="1397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038" y="4643438"/>
                        <a:ext cx="2473325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53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the percent of registered Independents who    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are voting for a Republican and 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 smtClean="0"/>
              <a:t>) are going to vote for Donald Trump. (Code “1” for “Yes,” “0” for “No.”)</a:t>
            </a:r>
          </a:p>
          <a:p>
            <a:endParaRPr lang="en-US" sz="800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Number         of Independents voting for Trump is unknown.</a:t>
            </a:r>
          </a:p>
          <a:p>
            <a:pPr lvl="1">
              <a:lnSpc>
                <a:spcPct val="150000"/>
              </a:lnSpc>
            </a:pP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Number         of Independents voting Republican is unknown.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sz="2800" dirty="0"/>
          </a:p>
          <a:p>
            <a:r>
              <a:rPr lang="en-US" dirty="0" smtClean="0"/>
              <a:t>Since             , use the ratio estimator     .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789434"/>
              </p:ext>
            </p:extLst>
          </p:nvPr>
        </p:nvGraphicFramePr>
        <p:xfrm>
          <a:off x="2050613" y="2742387"/>
          <a:ext cx="642286" cy="88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Equation" r:id="rId4" imgW="330200" imgH="457200" progId="Equation.3">
                  <p:embed/>
                </p:oleObj>
              </mc:Choice>
              <mc:Fallback>
                <p:oleObj name="Equation" r:id="rId4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0613" y="2742387"/>
                        <a:ext cx="642286" cy="88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059596"/>
              </p:ext>
            </p:extLst>
          </p:nvPr>
        </p:nvGraphicFramePr>
        <p:xfrm>
          <a:off x="2050613" y="3950634"/>
          <a:ext cx="642286" cy="88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Equation" r:id="rId6" imgW="330200" imgH="457200" progId="Equation.3">
                  <p:embed/>
                </p:oleObj>
              </mc:Choice>
              <mc:Fallback>
                <p:oleObj name="Equation" r:id="rId6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0613" y="3950634"/>
                        <a:ext cx="642286" cy="88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25610"/>
              </p:ext>
            </p:extLst>
          </p:nvPr>
        </p:nvGraphicFramePr>
        <p:xfrm>
          <a:off x="1614546" y="4925593"/>
          <a:ext cx="998969" cy="13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8" imgW="673100" imgH="927100" progId="Equation.3">
                  <p:embed/>
                </p:oleObj>
              </mc:Choice>
              <mc:Fallback>
                <p:oleObj name="Equation" r:id="rId8" imgW="6731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14546" y="4925593"/>
                        <a:ext cx="998969" cy="13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46243"/>
              </p:ext>
            </p:extLst>
          </p:nvPr>
        </p:nvGraphicFramePr>
        <p:xfrm>
          <a:off x="5864670" y="5260106"/>
          <a:ext cx="380864" cy="60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10" imgW="152400" imgH="241300" progId="Equation.3">
                  <p:embed/>
                </p:oleObj>
              </mc:Choice>
              <mc:Fallback>
                <p:oleObj name="Equation" r:id="rId10" imgW="15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4670" y="5260106"/>
                        <a:ext cx="380864" cy="603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7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11553</TotalTime>
  <Words>996</Words>
  <Application>Microsoft Macintosh PowerPoint</Application>
  <PresentationFormat>On-screen Show (4:3)</PresentationFormat>
  <Paragraphs>307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Clarity</vt:lpstr>
      <vt:lpstr>Equation</vt:lpstr>
      <vt:lpstr>Estimating Ratios of Means in Survey Sampling</vt:lpstr>
      <vt:lpstr>Overview</vt:lpstr>
      <vt:lpstr>Introduction</vt:lpstr>
      <vt:lpstr>Ratio of Means</vt:lpstr>
      <vt:lpstr>Mean of Ratios vs. Ratio of Means</vt:lpstr>
      <vt:lpstr>Problem 1</vt:lpstr>
      <vt:lpstr>Simple Random Sampling w/o Replacement</vt:lpstr>
      <vt:lpstr>Ratio Estimator</vt:lpstr>
      <vt:lpstr>Example Application</vt:lpstr>
      <vt:lpstr>Mean Squared Error (MSE)</vt:lpstr>
      <vt:lpstr>Lemma 1: MSE of the Sample Mean</vt:lpstr>
      <vt:lpstr>Proof of Lemma 1</vt:lpstr>
      <vt:lpstr>Proof of Lemma 1</vt:lpstr>
      <vt:lpstr>Proof of Lemma 1</vt:lpstr>
      <vt:lpstr>Proof of Lemma 1</vt:lpstr>
      <vt:lpstr>Properties of Expectation and Variance</vt:lpstr>
      <vt:lpstr>Covariance and Correlation</vt:lpstr>
      <vt:lpstr>Behavior of the Sample Mean for large n</vt:lpstr>
      <vt:lpstr>MSE of the Ratio Estimator</vt:lpstr>
      <vt:lpstr>MSE of the Ratio Estimator</vt:lpstr>
      <vt:lpstr>MSE of the Ratio Estimator</vt:lpstr>
      <vt:lpstr>MSE of the Ratio Estimator</vt:lpstr>
      <vt:lpstr>Problem 2</vt:lpstr>
      <vt:lpstr>Simple Estimator of Y Total</vt:lpstr>
      <vt:lpstr>MSE for Simple Estimator of Y Total</vt:lpstr>
      <vt:lpstr>Ratio Estimator of Y Total</vt:lpstr>
      <vt:lpstr>Example Application</vt:lpstr>
      <vt:lpstr>MSE for Ratio Estimate of Y Total</vt:lpstr>
      <vt:lpstr>Comparing Estimators of Y Total</vt:lpstr>
      <vt:lpstr>Comparing Estimators of Y Total (Proof)</vt:lpstr>
      <vt:lpstr>Problem 3</vt:lpstr>
      <vt:lpstr>Stratified Sampling Ratio Estimator for Y Total</vt:lpstr>
      <vt:lpstr>MSE of Stratified Sampling Ratio Estimator of Y Total</vt:lpstr>
      <vt:lpstr>Stratification and Correlation</vt:lpstr>
      <vt:lpstr>In summary</vt:lpstr>
      <vt:lpstr>Acknowledgments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Ratios of Means in Survey Sampling</dc:title>
  <dc:creator>Olivia Smith</dc:creator>
  <cp:lastModifiedBy>Olivia Smith</cp:lastModifiedBy>
  <cp:revision>139</cp:revision>
  <cp:lastPrinted>2016-03-03T17:26:08Z</cp:lastPrinted>
  <dcterms:created xsi:type="dcterms:W3CDTF">2016-02-25T15:25:09Z</dcterms:created>
  <dcterms:modified xsi:type="dcterms:W3CDTF">2016-03-06T17:51:22Z</dcterms:modified>
</cp:coreProperties>
</file>