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36"/>
  </p:notesMasterIdLst>
  <p:sldIdLst>
    <p:sldId id="256" r:id="rId2"/>
    <p:sldId id="310" r:id="rId3"/>
    <p:sldId id="257" r:id="rId4"/>
    <p:sldId id="312" r:id="rId5"/>
    <p:sldId id="296" r:id="rId6"/>
    <p:sldId id="298" r:id="rId7"/>
    <p:sldId id="294" r:id="rId8"/>
    <p:sldId id="315" r:id="rId9"/>
    <p:sldId id="269" r:id="rId10"/>
    <p:sldId id="317" r:id="rId11"/>
    <p:sldId id="303" r:id="rId12"/>
    <p:sldId id="313" r:id="rId13"/>
    <p:sldId id="318" r:id="rId14"/>
    <p:sldId id="308" r:id="rId15"/>
    <p:sldId id="319" r:id="rId16"/>
    <p:sldId id="320" r:id="rId17"/>
    <p:sldId id="321" r:id="rId18"/>
    <p:sldId id="322" r:id="rId19"/>
    <p:sldId id="323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6" r:id="rId31"/>
    <p:sldId id="337" r:id="rId32"/>
    <p:sldId id="338" r:id="rId33"/>
    <p:sldId id="339" r:id="rId34"/>
    <p:sldId id="3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Chang" initials="KC" lastIdx="15" clrIdx="0">
    <p:extLst/>
  </p:cmAuthor>
  <p:cmAuthor id="2" name="Windows User" initials="WU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FBE"/>
    <a:srgbClr val="DB8631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3T17:21:20.123" idx="2">
    <p:pos x="1524" y="1187"/>
    <p:text>The mathematical formulation of quantum mechanics (QM) is built upon the concept of an operator.</p:text>
    <p:extLst>
      <p:ext uri="{C676402C-5697-4E1C-873F-D02D1690AC5C}">
        <p15:threadingInfo xmlns:p15="http://schemas.microsoft.com/office/powerpoint/2012/main" timeZoneBias="420"/>
      </p:ext>
    </p:extLst>
  </p:cm>
  <p:cm authorId="1" dt="2016-03-26T08:44:40.418" idx="10">
    <p:pos x="5571" y="1186"/>
    <p:text>should i give examples?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30T10:45:53.089" idx="15">
    <p:pos x="3757" y="2562"/>
    <p:text>??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29T18:16:16.831" idx="1">
    <p:pos x="6602" y="1182"/>
    <p:text>where GL(n,C), denotes the group of nxn complex-valued, invertible matrices.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29T18:16:16.831" idx="2">
    <p:pos x="6602" y="1182"/>
    <p:text>where GL(n,C), denotes the group of nxn complex-valued, invertible matrices.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5T22:10:10.635" idx="5">
    <p:pos x="6021" y="1947"/>
    <p:text>So-called b/c H is "symmetric under the transformation R"</p:text>
    <p:extLst>
      <p:ext uri="{C676402C-5697-4E1C-873F-D02D1690AC5C}">
        <p15:threadingInfo xmlns:p15="http://schemas.microsoft.com/office/powerpoint/2012/main" timeZoneBias="420"/>
      </p:ext>
    </p:extLst>
  </p:cm>
  <p:cm authorId="1" dt="2016-03-26T08:43:31.202" idx="9">
    <p:pos x="4470" y="2794"/>
    <p:text>can we assume that for physical system this set is finite????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5T22:12:22.861" idx="6">
    <p:pos x="6903" y="1410"/>
    <p:text>turn into symbols?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5T22:47:02.550" idx="8">
    <p:pos x="3207" y="1797"/>
    <p:text>correct?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5T22:47:02.550" idx="8">
    <p:pos x="3207" y="1797"/>
    <p:text>correct?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5T22:47:02.550" idx="8">
    <p:pos x="3207" y="1797"/>
    <p:text>correct?</p:text>
    <p:extLst>
      <p:ext uri="{C676402C-5697-4E1C-873F-D02D1690AC5C}">
        <p15:threadingInfo xmlns:p15="http://schemas.microsoft.com/office/powerpoint/2012/main" timeZoneBias="420"/>
      </p:ext>
    </p:extLst>
  </p:cm>
  <p:cm authorId="1" dt="2016-03-26T10:16:19.882" idx="12">
    <p:pos x="6345" y="2184"/>
    <p:text>???? check def!!!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6T11:46:30.540" idx="13">
    <p:pos x="4995" y="1866"/>
    <p:text>IS GAMMA WELL-DEFINED?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C77B-FA42-49D4-B11C-F894F3C11C4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DCAD7-97C2-49C5-929D-DE821362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2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DCAD7-97C2-49C5-929D-DE82136277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9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CA16-0BD7-4737-9359-A1D8E9DA9922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1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8FF-D72D-4875-AC69-F78F00DA68C2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082C-9B26-4DB4-B9D9-D7F605810273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1F15-2668-4C54-8B34-553B32E79706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FE2-CB70-4484-A880-CF55245CDCAF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323-B1C4-4A17-9262-88F3E6F5277F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3920-E02E-44B0-A72F-8A81C1822426}" type="datetime1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8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3F0-3AAA-4EC3-B984-7ED0CE1A2806}" type="datetime1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191E-8799-42B8-8C1B-B3481935E546}" type="datetime1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A1CA72-9F79-456E-AA4A-B7FA73C5C140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1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C151-D688-4BB8-B403-DE50A77BCA46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CE9F62-A153-43B8-9BFC-83CE20641596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C82958-D32C-4FB4-81FF-9D4432A6E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Representation Theory:</a:t>
            </a:r>
            <a:br>
              <a:rPr lang="en-US" sz="6600" dirty="0" smtClean="0"/>
            </a:br>
            <a:r>
              <a:rPr lang="en-US" sz="4400" dirty="0" smtClean="0"/>
              <a:t>Tackling Problems in Quantum Mechanics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644928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Kristina Chang</a:t>
            </a:r>
          </a:p>
          <a:p>
            <a:pPr algn="r"/>
            <a:r>
              <a:rPr lang="en-US" dirty="0" smtClean="0"/>
              <a:t>Project advisor: </a:t>
            </a:r>
            <a:r>
              <a:rPr lang="en-US" dirty="0" err="1" smtClean="0"/>
              <a:t>Ramin</a:t>
            </a:r>
            <a:r>
              <a:rPr lang="en-US" dirty="0" smtClean="0"/>
              <a:t> </a:t>
            </a:r>
            <a:r>
              <a:rPr lang="en-US" dirty="0" err="1" smtClean="0"/>
              <a:t>Naimi</a:t>
            </a:r>
            <a:endParaRPr lang="en-US" dirty="0" smtClean="0"/>
          </a:p>
          <a:p>
            <a:pPr algn="r"/>
            <a:r>
              <a:rPr lang="en-US" dirty="0" smtClean="0"/>
              <a:t>Senior Comprehensive in Mathematics, Spring 2016</a:t>
            </a:r>
            <a:endParaRPr lang="en-US" dirty="0"/>
          </a:p>
        </p:txBody>
      </p:sp>
      <p:pic>
        <p:nvPicPr>
          <p:cNvPr id="4" name="Picture 2" descr="https://s-media-cache-ak0.pinimg.com/736x/66/32/5d/66325de730caec22874be5a3ef1299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30" y="264867"/>
            <a:ext cx="2551458" cy="255145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rikant.org/core/img13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321396"/>
            <a:ext cx="2533650" cy="24384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93159" y="4682163"/>
            <a:ext cx="832104" cy="365760"/>
          </a:xfrm>
          <a:prstGeom prst="rect">
            <a:avLst/>
          </a:prstGeom>
          <a:solidFill>
            <a:srgbClr val="9DBFB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42588" y="4366026"/>
            <a:ext cx="831148" cy="36576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43417" y="2512289"/>
            <a:ext cx="832104" cy="365760"/>
          </a:xfrm>
          <a:prstGeom prst="rect">
            <a:avLst/>
          </a:prstGeom>
          <a:solidFill>
            <a:srgbClr val="9DBFB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3509" y="2525785"/>
            <a:ext cx="831148" cy="390477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and Sums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10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0459" y="91120"/>
            <a:ext cx="11772041" cy="167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778250"/>
                <a:ext cx="10058400" cy="472788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Let </a:t>
                </a:r>
                <a:r>
                  <a:rPr lang="en-US" dirty="0">
                    <a:solidFill>
                      <a:schemeClr val="bg1"/>
                    </a:solidFill>
                  </a:rPr>
                  <a:t>a representation φ of G be given by φ: G → GL(</a:t>
                </a:r>
                <a:r>
                  <a:rPr lang="en-US" i="1" dirty="0" err="1">
                    <a:solidFill>
                      <a:schemeClr val="bg1"/>
                    </a:solidFill>
                  </a:rPr>
                  <a:t>n</a:t>
                </a:r>
                <a:r>
                  <a:rPr lang="en-US" dirty="0" err="1">
                    <a:solidFill>
                      <a:schemeClr val="bg1"/>
                    </a:solidFill>
                  </a:rPr>
                  <a:t>,C</a:t>
                </a:r>
                <a:r>
                  <a:rPr lang="en-US" dirty="0">
                    <a:solidFill>
                      <a:schemeClr val="bg1"/>
                    </a:solidFill>
                  </a:rPr>
                  <a:t>).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Def 1.</a:t>
                </a: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en-US" b="1" dirty="0">
                    <a:solidFill>
                      <a:schemeClr val="bg1"/>
                    </a:solidFill>
                  </a:rPr>
                  <a:t>dimensionality</a:t>
                </a:r>
                <a:r>
                  <a:rPr lang="en-US" dirty="0">
                    <a:solidFill>
                      <a:schemeClr val="bg1"/>
                    </a:solidFill>
                  </a:rPr>
                  <a:t> of the representation φ is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 smtClean="0"/>
                  <a:t>Def.</a:t>
                </a:r>
                <a:r>
                  <a:rPr lang="en-US" dirty="0"/>
                  <a:t>	</a:t>
                </a:r>
                <a:r>
                  <a:rPr lang="en-US" dirty="0" smtClean="0"/>
                  <a:t>Suppose        </a:t>
                </a:r>
                <a:r>
                  <a:rPr lang="en-US" dirty="0"/>
                  <a:t>∝: </a:t>
                </a:r>
                <a:r>
                  <a:rPr lang="en-US" dirty="0" smtClean="0"/>
                  <a:t>G </a:t>
                </a:r>
                <a:r>
                  <a:rPr lang="en-US" dirty="0"/>
                  <a:t>→ GL(</a:t>
                </a:r>
                <a:r>
                  <a:rPr lang="en-US" i="1" dirty="0" err="1"/>
                  <a:t>n</a:t>
                </a:r>
                <a:r>
                  <a:rPr lang="en-US" dirty="0" err="1"/>
                  <a:t>,C</a:t>
                </a:r>
                <a:r>
                  <a:rPr lang="en-US" dirty="0"/>
                  <a:t>)    and   </a:t>
                </a:r>
                <a:r>
                  <a:rPr lang="en-US" dirty="0" smtClean="0"/>
                  <a:t>    </a:t>
                </a:r>
                <a:r>
                  <a:rPr lang="en-US" dirty="0"/>
                  <a:t>β: </a:t>
                </a:r>
                <a:r>
                  <a:rPr lang="en-US" dirty="0" smtClean="0"/>
                  <a:t>G </a:t>
                </a:r>
                <a:r>
                  <a:rPr lang="en-US" dirty="0"/>
                  <a:t>→ GL(</a:t>
                </a:r>
                <a:r>
                  <a:rPr lang="en-US" i="1" dirty="0" err="1"/>
                  <a:t>m</a:t>
                </a:r>
                <a:r>
                  <a:rPr lang="en-US" dirty="0" err="1"/>
                  <a:t>,C</a:t>
                </a:r>
                <a:r>
                  <a:rPr lang="en-US" dirty="0"/>
                  <a:t>)   are </a:t>
                </a:r>
                <a:r>
                  <a:rPr lang="en-US" dirty="0" smtClean="0"/>
                  <a:t>representations of G.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{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[∝(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)]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b="1" dirty="0" smtClean="0"/>
                  <a:t>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[∝(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)]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b="1" dirty="0" smtClean="0"/>
                  <a:t>   </a:t>
                </a:r>
                <a:r>
                  <a:rPr lang="en-US" b="1" dirty="0"/>
                  <a:t>…, </a:t>
                </a:r>
                <a:r>
                  <a:rPr lang="en-US" b="1" dirty="0" smtClean="0"/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[∝(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 </a:t>
                </a:r>
                <a:r>
                  <a:rPr lang="en-US" sz="2800" dirty="0" smtClean="0"/>
                  <a:t>} </a:t>
                </a:r>
                <a:r>
                  <a:rPr lang="en-US" dirty="0" smtClean="0"/>
                  <a:t>               </a:t>
                </a:r>
                <a:r>
                  <a:rPr lang="en-US" sz="2800" dirty="0"/>
                  <a:t>{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β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)]</m:t>
                    </m:r>
                  </m:oMath>
                </a14:m>
                <a:r>
                  <a:rPr lang="en-US" b="1" dirty="0"/>
                  <a:t>,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β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)]</m:t>
                    </m:r>
                  </m:oMath>
                </a14:m>
                <a:r>
                  <a:rPr lang="en-US" b="1" dirty="0"/>
                  <a:t>,   …,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β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 </a:t>
                </a:r>
                <a:r>
                  <a:rPr lang="en-US" sz="2800" dirty="0" smtClean="0"/>
                  <a:t>}</a:t>
                </a:r>
                <a:endParaRPr lang="en-US" sz="2800" dirty="0"/>
              </a:p>
              <a:p>
                <a:pPr>
                  <a:lnSpc>
                    <a:spcPct val="120000"/>
                  </a:lnSpc>
                </a:pPr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The </a:t>
                </a:r>
                <a:r>
                  <a:rPr lang="en-US" b="1" dirty="0"/>
                  <a:t>direct sum </a:t>
                </a:r>
                <a:r>
                  <a:rPr lang="en-US" dirty="0"/>
                  <a:t>of </a:t>
                </a:r>
                <a:r>
                  <a:rPr lang="en-US" dirty="0" smtClean="0"/>
                  <a:t>∝ </a:t>
                </a:r>
                <a:r>
                  <a:rPr lang="en-US" dirty="0"/>
                  <a:t>and β </a:t>
                </a:r>
                <a:r>
                  <a:rPr lang="en-US" dirty="0" smtClean="0"/>
                  <a:t>is the homomorphism  </a:t>
                </a:r>
                <a:r>
                  <a:rPr lang="en-US" b="1" dirty="0"/>
                  <a:t>∝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⊕</m:t>
                    </m:r>
                  </m:oMath>
                </a14:m>
                <a:r>
                  <a:rPr lang="en-US" b="1" dirty="0" smtClean="0"/>
                  <a:t>β: G → GL(</a:t>
                </a:r>
                <a:r>
                  <a:rPr lang="en-US" b="1" i="1" dirty="0" smtClean="0"/>
                  <a:t>n+m</a:t>
                </a:r>
                <a:r>
                  <a:rPr lang="en-US" b="1" dirty="0" smtClean="0"/>
                  <a:t>,C)  </a:t>
                </a:r>
                <a:r>
                  <a:rPr lang="en-US" dirty="0" smtClean="0"/>
                  <a:t>given </a:t>
                </a:r>
                <a:r>
                  <a:rPr lang="en-US" dirty="0" smtClean="0"/>
                  <a:t>by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dirty="0">
                    <a:solidFill>
                      <a:schemeClr val="bg1"/>
                    </a:solidFill>
                  </a:rPr>
                  <a:t>∝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β)(</a:t>
                </a:r>
                <a:r>
                  <a:rPr lang="en-US" i="1" dirty="0">
                    <a:solidFill>
                      <a:schemeClr val="bg1"/>
                    </a:solidFill>
                  </a:rPr>
                  <a:t>g</a:t>
                </a:r>
                <a:r>
                  <a:rPr lang="en-US" dirty="0">
                    <a:solidFill>
                      <a:schemeClr val="bg1"/>
                    </a:solidFill>
                  </a:rPr>
                  <a:t>) =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∝(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/>
                                    </a:rPr>
                                    <m:t>)]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β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β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…, 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∝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β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778250"/>
                <a:ext cx="10058400" cy="4727889"/>
              </a:xfrm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03240" y="4259055"/>
                <a:ext cx="9846477" cy="9971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∝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β)(</a:t>
                </a:r>
                <a:r>
                  <a:rPr lang="en-US" sz="2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∝(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)]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β</m:t>
                              </m:r>
                              <m: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all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∈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m:t>G</m:t>
                    </m:r>
                  </m:oMath>
                </a14:m>
                <a:endPara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240" y="4259055"/>
                <a:ext cx="9846477" cy="9971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178465" y="2848423"/>
            <a:ext cx="719050" cy="1566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26018" y="2878049"/>
            <a:ext cx="2790276" cy="1853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89362" y="2875333"/>
            <a:ext cx="580941" cy="155853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10372" y="2721023"/>
            <a:ext cx="3005922" cy="206783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0" grpId="0" animBg="1"/>
      <p:bldP spid="8" grpId="0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Th.   </a:t>
                </a:r>
                <a:r>
                  <a:rPr lang="en-US" sz="2400" dirty="0"/>
                  <a:t>Suppose </a:t>
                </a:r>
                <a:r>
                  <a:rPr lang="en-US" sz="2400" dirty="0" smtClean="0"/>
                  <a:t>φ:  G </a:t>
                </a:r>
                <a:r>
                  <a:rPr lang="en-US" sz="2400" dirty="0"/>
                  <a:t>→ GL(</a:t>
                </a:r>
                <a:r>
                  <a:rPr lang="en-US" sz="2400" dirty="0" err="1"/>
                  <a:t>n,C</a:t>
                </a:r>
                <a:r>
                  <a:rPr lang="en-US" sz="2400" dirty="0"/>
                  <a:t>)  is a representation of </a:t>
                </a:r>
                <a:r>
                  <a:rPr lang="en-US" sz="2400" dirty="0" smtClean="0"/>
                  <a:t>G.</a:t>
                </a:r>
              </a:p>
              <a:p>
                <a:r>
                  <a:rPr lang="en-US" sz="2400" dirty="0" smtClean="0"/>
                  <a:t>If </a:t>
                </a:r>
                <a:r>
                  <a:rPr lang="en-US" sz="2400" dirty="0"/>
                  <a:t>φ </a:t>
                </a:r>
                <a:r>
                  <a:rPr lang="en-US" sz="2400" dirty="0" smtClean="0"/>
                  <a:t>= </a:t>
                </a:r>
                <a:r>
                  <a:rPr lang="en-US" sz="2400" dirty="0"/>
                  <a:t>∝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⊕</m:t>
                    </m:r>
                  </m:oMath>
                </a14:m>
                <a:r>
                  <a:rPr lang="en-US" sz="2400" dirty="0" smtClean="0"/>
                  <a:t>β, for some functions ∝ and β, then ∝ </a:t>
                </a:r>
                <a:r>
                  <a:rPr lang="en-US" sz="2400" dirty="0"/>
                  <a:t>and β </a:t>
                </a:r>
                <a:r>
                  <a:rPr lang="en-US" sz="2400" dirty="0" smtClean="0"/>
                  <a:t>are themselves </a:t>
                </a:r>
                <a:r>
                  <a:rPr lang="en-US" sz="2400" dirty="0"/>
                  <a:t>representations of G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Leads </a:t>
                </a:r>
                <a:r>
                  <a:rPr lang="en-US" dirty="0">
                    <a:solidFill>
                      <a:srgbClr val="FF0000"/>
                    </a:solidFill>
                  </a:rPr>
                  <a:t>us to idea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reducibility:</a:t>
                </a:r>
              </a:p>
              <a:p>
                <a:r>
                  <a:rPr lang="en-US" dirty="0" smtClean="0"/>
                  <a:t>Rep φ can be </a:t>
                </a:r>
                <a:r>
                  <a:rPr lang="en-US" u="sng" dirty="0" smtClean="0"/>
                  <a:t>decomposed</a:t>
                </a:r>
                <a:r>
                  <a:rPr lang="en-US" dirty="0" smtClean="0"/>
                  <a:t> into a direct sum of </a:t>
                </a:r>
                <a:r>
                  <a:rPr lang="en-US" u="sng" dirty="0" smtClean="0"/>
                  <a:t>lower-dimensional rep’s</a:t>
                </a:r>
                <a:r>
                  <a:rPr lang="en-US" dirty="0" smtClean="0"/>
                  <a:t> ∝ and β</a:t>
                </a:r>
              </a:p>
              <a:p>
                <a:endParaRPr lang="en-US" sz="2400" dirty="0" smtClean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11</a:t>
            </a:fld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3507475"/>
                <a:ext cx="10058400" cy="2715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Def.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If there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is some matrix P such that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for all g in G,         </a:t>
                </a:r>
              </a:p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φ(g</a:t>
                </a:r>
                <a:r>
                  <a:rPr lang="en-US" sz="2400" dirty="0">
                    <a:solidFill>
                      <a:srgbClr val="C00000"/>
                    </a:solidFill>
                  </a:rPr>
                  <a:t>) = P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</a:rPr>
                  <a:t> ∝(g)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β(g)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P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for some nontrivial functions ∝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and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β,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then φ is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reducible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representation of G. 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Else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φ is an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irreducible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representation of G.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507475"/>
                <a:ext cx="10058400" cy="2715904"/>
              </a:xfrm>
              <a:prstGeom prst="rect">
                <a:avLst/>
              </a:prstGeom>
              <a:blipFill rotWithShape="0">
                <a:blip r:embed="rId3"/>
                <a:stretch>
                  <a:fillRect l="-909" t="-3139" r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12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2663" y="174793"/>
            <a:ext cx="11772041" cy="167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1" y="835799"/>
            <a:ext cx="10058400" cy="471883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Practice using def. of irreducibility:</a:t>
            </a:r>
          </a:p>
          <a:p>
            <a:r>
              <a:rPr lang="en-US" sz="2800" b="1" dirty="0" smtClean="0"/>
              <a:t>Th.</a:t>
            </a:r>
            <a:r>
              <a:rPr lang="en-US" sz="2800" b="1" dirty="0"/>
              <a:t>	</a:t>
            </a:r>
            <a:r>
              <a:rPr lang="en-US" sz="2800" b="1" dirty="0" smtClean="0"/>
              <a:t>All 1-dimensional representations of a group are irreducible.</a:t>
            </a:r>
          </a:p>
          <a:p>
            <a:r>
              <a:rPr lang="en-US" i="1" dirty="0" smtClean="0"/>
              <a:t>“Proof.”</a:t>
            </a:r>
          </a:p>
          <a:p>
            <a:r>
              <a:rPr lang="en-US" dirty="0" smtClean="0"/>
              <a:t>There are no representations with a dimension less than 1.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1-dimensional representation can never be decomposed as a direct sum</a:t>
            </a:r>
          </a:p>
        </p:txBody>
      </p:sp>
    </p:spTree>
    <p:extLst>
      <p:ext uri="{BB962C8B-B14F-4D97-AF65-F5344CB8AC3E}">
        <p14:creationId xmlns:p14="http://schemas.microsoft.com/office/powerpoint/2010/main" val="26669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Irreducibility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13</a:t>
            </a:fld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03" y="2183220"/>
            <a:ext cx="10058400" cy="3830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Groups have a complete set of irreducible representations.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(basis for reducible representations)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Linear </a:t>
            </a:r>
            <a:r>
              <a:rPr lang="en-US" b="1" dirty="0" smtClean="0"/>
              <a:t>algebra applied to the def. of irreducibility…</a:t>
            </a:r>
          </a:p>
          <a:p>
            <a:pPr marL="0" indent="0">
              <a:buNone/>
            </a:pPr>
            <a:r>
              <a:rPr lang="en-US" sz="2400" b="1" dirty="0" smtClean="0"/>
              <a:t>Great Orthogonality Theorem </a:t>
            </a:r>
            <a:r>
              <a:rPr lang="en-US" b="1" dirty="0" smtClean="0"/>
              <a:t>- </a:t>
            </a:r>
            <a:r>
              <a:rPr lang="en-US" dirty="0" smtClean="0"/>
              <a:t>stringent </a:t>
            </a:r>
            <a:r>
              <a:rPr lang="en-US" dirty="0"/>
              <a:t>criteria </a:t>
            </a:r>
            <a:r>
              <a:rPr lang="en-US" dirty="0" smtClean="0"/>
              <a:t>on irreducible rep’s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Allows us to derive a complete set of all irreducible representations for most common symmetry groups…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Irreducible representations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Complete Table of Irreducible Rep’s                </a:t>
                </a:r>
                <a:r>
                  <a:rPr lang="en-US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14</a:t>
            </a:fld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004296"/>
                  </p:ext>
                </p:extLst>
              </p:nvPr>
            </p:nvGraphicFramePr>
            <p:xfrm>
              <a:off x="1678951" y="2919409"/>
              <a:ext cx="8212667" cy="2360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4667"/>
                    <a:gridCol w="1371600"/>
                    <a:gridCol w="1371600"/>
                    <a:gridCol w="1371600"/>
                    <a:gridCol w="1371600"/>
                    <a:gridCol w="1371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004296"/>
                  </p:ext>
                </p:extLst>
              </p:nvPr>
            </p:nvGraphicFramePr>
            <p:xfrm>
              <a:off x="1678951" y="2919409"/>
              <a:ext cx="8212667" cy="2360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4667"/>
                    <a:gridCol w="1371600"/>
                    <a:gridCol w="1371600"/>
                    <a:gridCol w="1371600"/>
                    <a:gridCol w="1371600"/>
                    <a:gridCol w="1371600"/>
                  </a:tblGrid>
                  <a:tr h="48177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98667" t="-8861" r="-400889" b="-410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97788" t="-8861" r="-299115" b="-410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99111" t="-8861" r="-200444" b="-410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99111" t="-8861" r="-444" b="-41012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113158" r="-507658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216000" r="-507658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97788" t="-216000" r="-29911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99111" t="-216000" r="-200444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99111" t="-216000" r="-444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16000" r="-50765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98667" t="-316000" r="-40088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73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71429" r="-50765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97788" t="-371429" r="-29911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99111" t="-371429" r="-20044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99111" t="-371429" r="-444" b="-1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1648370" y="3897835"/>
            <a:ext cx="8243248" cy="392500"/>
          </a:xfrm>
          <a:prstGeom prst="rect">
            <a:avLst/>
          </a:prstGeom>
          <a:solidFill>
            <a:srgbClr val="DB8631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6032" y="2919409"/>
            <a:ext cx="19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Elements of group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522" y="3749040"/>
            <a:ext cx="123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Matrices in the image set of the </a:t>
            </a:r>
            <a:r>
              <a:rPr lang="en-US" dirty="0" err="1" smtClean="0"/>
              <a:t>irr</a:t>
            </a:r>
            <a:r>
              <a:rPr lang="en-US" dirty="0" smtClean="0"/>
              <a:t>. </a:t>
            </a:r>
            <a:r>
              <a:rPr lang="en-US" dirty="0"/>
              <a:t>r</a:t>
            </a:r>
            <a:r>
              <a:rPr lang="en-US" dirty="0" smtClean="0"/>
              <a:t>ep.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9689910" y="3104075"/>
            <a:ext cx="546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3451" y="2973319"/>
            <a:ext cx="6848167" cy="392500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So far…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We showed how a symmetry group can be </a:t>
                </a:r>
                <a:r>
                  <a:rPr lang="en-US" sz="2400" b="1" dirty="0" smtClean="0"/>
                  <a:t>represented</a:t>
                </a:r>
                <a:r>
                  <a:rPr lang="en-US" sz="2400" dirty="0" smtClean="0"/>
                  <a:t> using matrices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Presented a complete set of </a:t>
                </a:r>
                <a:r>
                  <a:rPr lang="en-US" sz="2400" b="1" dirty="0" smtClean="0"/>
                  <a:t>irreducible representations</a:t>
                </a:r>
                <a:r>
                  <a:rPr lang="en-US" sz="2400" dirty="0" smtClean="0"/>
                  <a:t> for cyclic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algn="ctr"/>
                <a:r>
                  <a:rPr lang="en-US" sz="2400" dirty="0" smtClean="0"/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What’s this got to do with Quantum Mechanics?</a:t>
                </a:r>
              </a:p>
              <a:p>
                <a:r>
                  <a:rPr lang="en-US" sz="2400" u="sng" dirty="0" smtClean="0"/>
                  <a:t>Recall: </a:t>
                </a:r>
              </a:p>
              <a:p>
                <a:r>
                  <a:rPr lang="en-US" sz="2400" dirty="0" smtClean="0"/>
                  <a:t>We want to utilize </a:t>
                </a:r>
                <a:r>
                  <a:rPr lang="en-US" sz="2400" b="1" dirty="0" smtClean="0"/>
                  <a:t>symmetries in H </a:t>
                </a:r>
                <a:r>
                  <a:rPr lang="en-US" sz="2400" dirty="0" smtClean="0"/>
                  <a:t>to make solving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easier. (Hint: H belongs to a symmetry group!)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662" t="-2317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01873" y="649287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15</a:t>
            </a:fld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9216" y="3606317"/>
            <a:ext cx="3740396" cy="2166686"/>
            <a:chOff x="149216" y="3770090"/>
            <a:chExt cx="3440146" cy="17895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5691"/>
            <a:stretch/>
          </p:blipFill>
          <p:spPr>
            <a:xfrm>
              <a:off x="149216" y="3770090"/>
              <a:ext cx="3440146" cy="1789512"/>
            </a:xfrm>
            <a:prstGeom prst="rect">
              <a:avLst/>
            </a:prstGeom>
          </p:spPr>
        </p:pic>
        <p:pic>
          <p:nvPicPr>
            <p:cNvPr id="11" name="Picture 2" descr="http://www.mikeblaber.org/oldwine/chm1045/notes/Forces/Solids/nacl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60" y="3889614"/>
              <a:ext cx="438279" cy="42307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Down Arrow 11"/>
          <p:cNvSpPr/>
          <p:nvPr/>
        </p:nvSpPr>
        <p:spPr>
          <a:xfrm flipV="1">
            <a:off x="818411" y="5432983"/>
            <a:ext cx="791570" cy="1056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of the Hamiltonian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  </a:t>
                </a:r>
                <a:r>
                  <a:rPr lang="en-US" b="1" u="sng" dirty="0" smtClean="0"/>
                  <a:t>The Symmetry of the Hamiltonian</a:t>
                </a:r>
              </a:p>
              <a:p>
                <a:r>
                  <a:rPr lang="en-US" dirty="0"/>
                  <a:t>Suppose </a:t>
                </a:r>
                <a:r>
                  <a:rPr lang="en-US" i="1" dirty="0"/>
                  <a:t>R</a:t>
                </a:r>
                <a:r>
                  <a:rPr lang="en-US" dirty="0"/>
                  <a:t> is an </a:t>
                </a:r>
                <a:r>
                  <a:rPr lang="en-US" dirty="0" smtClean="0"/>
                  <a:t>operation </a:t>
                </a:r>
                <a:r>
                  <a:rPr lang="en-US" dirty="0"/>
                  <a:t>under which </a:t>
                </a:r>
                <a:r>
                  <a:rPr lang="en-US" i="1" dirty="0"/>
                  <a:t>H</a:t>
                </a:r>
                <a:r>
                  <a:rPr lang="en-US" dirty="0"/>
                  <a:t> is invariant:</a:t>
                </a:r>
              </a:p>
              <a:p>
                <a:pPr algn="r"/>
                <a:r>
                  <a:rPr lang="en-US" i="1" dirty="0"/>
                  <a:t>R</a:t>
                </a:r>
                <a:r>
                  <a:rPr lang="en-US" i="1" baseline="30000" dirty="0"/>
                  <a:t>-1</a:t>
                </a:r>
                <a:r>
                  <a:rPr lang="en-US" i="1" dirty="0"/>
                  <a:t> H R </a:t>
                </a:r>
                <a:r>
                  <a:rPr lang="en-US" dirty="0"/>
                  <a:t>=</a:t>
                </a:r>
                <a:r>
                  <a:rPr lang="en-US" i="1" dirty="0"/>
                  <a:t> </a:t>
                </a:r>
                <a:r>
                  <a:rPr lang="en-US" i="1" dirty="0" smtClean="0"/>
                  <a:t>H</a:t>
                </a:r>
                <a:r>
                  <a:rPr lang="en-US" i="1" dirty="0"/>
                  <a:t>   </a:t>
                </a:r>
                <a:r>
                  <a:rPr lang="en-US" i="1" dirty="0" smtClean="0"/>
                  <a:t>                                                              </a:t>
                </a:r>
                <a:r>
                  <a:rPr lang="en-US" dirty="0" smtClean="0"/>
                  <a:t>Eq</a:t>
                </a:r>
                <a:r>
                  <a:rPr lang="en-US" dirty="0"/>
                  <a:t>. 6.2</a:t>
                </a:r>
              </a:p>
              <a:p>
                <a:r>
                  <a:rPr lang="en-US" dirty="0"/>
                  <a:t>If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satisfies Eq. 6.2, </a:t>
                </a:r>
                <a:r>
                  <a:rPr lang="en-US" dirty="0" smtClean="0"/>
                  <a:t>we </a:t>
                </a:r>
                <a:r>
                  <a:rPr lang="en-US" dirty="0"/>
                  <a:t>say that </a:t>
                </a:r>
                <a:r>
                  <a:rPr lang="en-US" i="1" dirty="0"/>
                  <a:t>R</a:t>
                </a:r>
                <a:r>
                  <a:rPr lang="en-US" dirty="0"/>
                  <a:t> is a </a:t>
                </a:r>
                <a:r>
                  <a:rPr lang="en-US" b="1" dirty="0"/>
                  <a:t>symmetry operation </a:t>
                </a:r>
                <a:r>
                  <a:rPr lang="en-US" dirty="0"/>
                  <a:t>of the Hamiltonian 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b="1" u="sng" dirty="0" smtClean="0"/>
                  <a:t>The </a:t>
                </a:r>
                <a:r>
                  <a:rPr lang="en-US" b="1" u="sng" dirty="0"/>
                  <a:t>Group of the Hamiltonian</a:t>
                </a:r>
              </a:p>
              <a:p>
                <a:r>
                  <a:rPr lang="en-US" b="1" dirty="0" smtClean="0"/>
                  <a:t>Th.</a:t>
                </a:r>
                <a:r>
                  <a:rPr lang="en-US" b="1" dirty="0"/>
                  <a:t>	</a:t>
                </a:r>
                <a:r>
                  <a:rPr lang="en-US" dirty="0" smtClean="0"/>
                  <a:t>The </a:t>
                </a:r>
                <a:r>
                  <a:rPr lang="en-US" dirty="0"/>
                  <a:t>set of all symmetry operations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a Hamiltonian forms a </a:t>
                </a:r>
                <a:r>
                  <a:rPr lang="en-US" dirty="0" smtClean="0"/>
                  <a:t>group.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This means we can represent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62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Schrödinger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0802" y="961484"/>
                <a:ext cx="10058400" cy="5198684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Time-independent SE:      </a:t>
                </a:r>
                <a:r>
                  <a:rPr lang="en-US" sz="2800" i="1" dirty="0" smtClean="0"/>
                  <a:t>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=</a:t>
                </a:r>
                <a:r>
                  <a:rPr lang="en-US" sz="2800" i="1" dirty="0" smtClean="0"/>
                  <a:t> </a:t>
                </a:r>
                <a:r>
                  <a:rPr lang="en-US" sz="2800" i="1" dirty="0"/>
                  <a:t>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		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Eigenvalue equation!</a:t>
                </a:r>
              </a:p>
              <a:p>
                <a:pPr marL="201168" lvl="1" indent="0">
                  <a:buNone/>
                </a:pP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ea typeface="Cambria Math" panose="02040503050406030204" pitchFamily="18" charset="0"/>
                  </a:rPr>
                  <a:t>     eigenvalue E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, </a:t>
                </a:r>
                <a:r>
                  <a:rPr lang="en-US" sz="2400" b="1" dirty="0" err="1" smtClean="0">
                    <a:ea typeface="Cambria Math" panose="02040503050406030204" pitchFamily="18" charset="0"/>
                  </a:rPr>
                  <a:t>eigenfunction</a:t>
                </a:r>
                <a:r>
                  <a:rPr lang="en-US" sz="2400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u="sng" dirty="0" smtClean="0"/>
                  <a:t>Properties:</a:t>
                </a:r>
                <a:r>
                  <a:rPr lang="en-US" dirty="0" smtClean="0"/>
                  <a:t> </a:t>
                </a:r>
                <a:r>
                  <a:rPr lang="en-US" dirty="0"/>
                  <a:t>(parallels to Linear </a:t>
                </a:r>
                <a:r>
                  <a:rPr lang="en-US" dirty="0" smtClean="0"/>
                  <a:t>Algebra</a:t>
                </a:r>
                <a:r>
                  <a:rPr lang="en-US" dirty="0"/>
                  <a:t>!)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1) </a:t>
                </a:r>
                <a:r>
                  <a:rPr lang="en-US" dirty="0" smtClean="0"/>
                  <a:t>Distinct</a:t>
                </a:r>
                <a:r>
                  <a:rPr lang="en-US" b="1" dirty="0" smtClean="0"/>
                  <a:t> </a:t>
                </a:r>
                <a:r>
                  <a:rPr lang="en-US" b="1" i="1" dirty="0" smtClean="0"/>
                  <a:t>E</a:t>
                </a:r>
                <a:r>
                  <a:rPr lang="en-US" b="1" dirty="0" smtClean="0"/>
                  <a:t>’s </a:t>
                </a:r>
                <a:r>
                  <a:rPr lang="en-US" dirty="0" smtClean="0"/>
                  <a:t>have </a:t>
                </a:r>
                <a:r>
                  <a:rPr lang="en-US" dirty="0"/>
                  <a:t>orthogonal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dirty="0" smtClean="0"/>
                  <a:t>’s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 </a:t>
                </a:r>
                <a:r>
                  <a:rPr lang="en-US" b="1" i="1" dirty="0" smtClean="0"/>
                  <a:t>E </a:t>
                </a:r>
                <a:r>
                  <a:rPr lang="en-US" dirty="0" smtClean="0"/>
                  <a:t>may </a:t>
                </a:r>
                <a:r>
                  <a:rPr lang="en-US" dirty="0"/>
                  <a:t>have </a:t>
                </a:r>
                <a:r>
                  <a:rPr lang="en-US" dirty="0" smtClean="0"/>
                  <a:t>multiple orthogonal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dirty="0" smtClean="0"/>
                  <a:t>’s.</a:t>
                </a:r>
              </a:p>
              <a:p>
                <a:r>
                  <a:rPr lang="en-US" dirty="0" smtClean="0"/>
                  <a:t>If </a:t>
                </a:r>
                <a:r>
                  <a:rPr lang="en-US" i="1" dirty="0"/>
                  <a:t>E</a:t>
                </a:r>
                <a:r>
                  <a:rPr lang="en-US" dirty="0"/>
                  <a:t> does </a:t>
                </a:r>
                <a:r>
                  <a:rPr lang="en-US" i="1" dirty="0"/>
                  <a:t>not</a:t>
                </a:r>
                <a:r>
                  <a:rPr lang="en-US" dirty="0"/>
                  <a:t> have multiple orthogonal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dirty="0" smtClean="0"/>
                  <a:t>’s, </a:t>
                </a:r>
                <a:r>
                  <a:rPr lang="en-US" dirty="0"/>
                  <a:t>then </a:t>
                </a:r>
                <a:r>
                  <a:rPr lang="en-US" i="1" dirty="0"/>
                  <a:t>E</a:t>
                </a:r>
                <a:r>
                  <a:rPr lang="en-US" dirty="0"/>
                  <a:t> is </a:t>
                </a:r>
                <a:r>
                  <a:rPr lang="en-US" b="1" dirty="0" smtClean="0"/>
                  <a:t>non-degenerate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:r>
                  <a:rPr lang="en-US" i="1" dirty="0"/>
                  <a:t>E </a:t>
                </a:r>
                <a:r>
                  <a:rPr lang="en-US" dirty="0"/>
                  <a:t>has exactly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distinct eigenfunctions, </a:t>
                </a:r>
                <a:r>
                  <a:rPr lang="en-US" i="1" dirty="0"/>
                  <a:t>E</a:t>
                </a:r>
                <a:r>
                  <a:rPr lang="en-US" dirty="0"/>
                  <a:t> is </a:t>
                </a:r>
                <a:r>
                  <a:rPr lang="en-US" b="1" i="1" dirty="0" smtClean="0"/>
                  <a:t>n</a:t>
                </a:r>
                <a:r>
                  <a:rPr lang="en-US" b="1" dirty="0" smtClean="0"/>
                  <a:t>-degenerate</a:t>
                </a:r>
                <a:r>
                  <a:rPr lang="en-US" dirty="0" smtClean="0"/>
                  <a:t>.</a:t>
                </a:r>
              </a:p>
              <a:p>
                <a:pPr algn="ctr"/>
                <a:endParaRPr lang="en-US" b="1" dirty="0"/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802" y="961484"/>
                <a:ext cx="10058400" cy="5198684"/>
              </a:xfrm>
              <a:blipFill rotWithShape="0">
                <a:blip r:embed="rId2"/>
                <a:stretch>
                  <a:fillRect l="-1879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17</a:t>
            </a:fld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37082" y="751547"/>
            <a:ext cx="6999181" cy="8086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Bridging Theorem”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are now almost ready to prove “The Bridging Theorem:”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But first, we need a few lemmas…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01873" y="649287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18</a:t>
            </a:fld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9216" y="3606317"/>
            <a:ext cx="3740396" cy="2166686"/>
            <a:chOff x="149216" y="3770090"/>
            <a:chExt cx="3440146" cy="17895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5691"/>
            <a:stretch/>
          </p:blipFill>
          <p:spPr>
            <a:xfrm>
              <a:off x="149216" y="3770090"/>
              <a:ext cx="3440146" cy="1789512"/>
            </a:xfrm>
            <a:prstGeom prst="rect">
              <a:avLst/>
            </a:prstGeom>
          </p:spPr>
        </p:pic>
        <p:pic>
          <p:nvPicPr>
            <p:cNvPr id="11" name="Picture 2" descr="http://www.mikeblaber.org/oldwine/chm1045/notes/Forces/Solids/nac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60" y="3889614"/>
              <a:ext cx="438279" cy="42307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Down Arrow 11"/>
          <p:cNvSpPr/>
          <p:nvPr/>
        </p:nvSpPr>
        <p:spPr>
          <a:xfrm flipV="1">
            <a:off x="214180" y="5580857"/>
            <a:ext cx="791570" cy="1056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worldartsme.com/images/suspension-bridge-clipart-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0" y="2573815"/>
            <a:ext cx="4052646" cy="16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 flipH="1">
            <a:off x="10157885" y="2494759"/>
            <a:ext cx="1993392" cy="141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Quantum Mechanics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15041" y="2494759"/>
            <a:ext cx="1990939" cy="14318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Representation Theory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 rot="21022128">
            <a:off x="9298873" y="1649424"/>
            <a:ext cx="1718024" cy="1187116"/>
          </a:xfrm>
          <a:prstGeom prst="wedgeEllipseCallout">
            <a:avLst>
              <a:gd name="adj1" fmla="val -36707"/>
              <a:gd name="adj2" fmla="val 6655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 can’t stand the suspense!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Lemma 1. Symmetry </a:t>
                </a:r>
                <a:r>
                  <a:rPr lang="en-US" sz="2400" b="1" dirty="0" smtClean="0"/>
                  <a:t>operations generate eigenfunctions.</a:t>
                </a:r>
              </a:p>
              <a:p>
                <a:r>
                  <a:rPr lang="en-US" sz="2400" dirty="0"/>
                  <a:t>Suppose </a:t>
                </a:r>
                <a:r>
                  <a:rPr lang="en-US" sz="2400" i="1" dirty="0"/>
                  <a:t>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:r>
                  <a:rPr lang="en-US" sz="2400" i="1" dirty="0"/>
                  <a:t> E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symmetry operation of </a:t>
                </a:r>
                <a:r>
                  <a:rPr lang="en-US" sz="2400" i="1" dirty="0"/>
                  <a:t>H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then</a:t>
                </a:r>
              </a:p>
              <a:p>
                <a:pPr algn="ctr"/>
                <a:r>
                  <a:rPr lang="en-US" sz="2400" i="1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:r>
                  <a:rPr lang="en-US" sz="2400" i="1" dirty="0"/>
                  <a:t>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dirty="0"/>
                      <m:t>	</m:t>
                    </m:r>
                  </m:oMath>
                </a14:m>
                <a:endParaRPr lang="en-US" sz="2400" dirty="0" smtClean="0"/>
              </a:p>
              <a:p>
                <a:pPr algn="ctr"/>
                <a:endParaRPr lang="en-US" sz="2400" dirty="0" smtClean="0"/>
              </a:p>
              <a:p>
                <a:r>
                  <a:rPr lang="en-US" sz="2400" b="1" dirty="0" smtClean="0"/>
                  <a:t>Lemma 2. Symmetry </a:t>
                </a:r>
                <a:r>
                  <a:rPr lang="en-US" sz="2400" b="1" dirty="0"/>
                  <a:t>operations phase </a:t>
                </a:r>
                <a:r>
                  <a:rPr lang="en-US" sz="2400" b="1" dirty="0"/>
                  <a:t>shift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b="1" dirty="0"/>
                  <a:t> for non-degenerate E.</a:t>
                </a:r>
              </a:p>
              <a:p>
                <a:r>
                  <a:rPr lang="en-US" sz="2400" dirty="0"/>
                  <a:t>Suppose </a:t>
                </a:r>
                <a:r>
                  <a:rPr lang="en-US" sz="2400" i="1" dirty="0"/>
                  <a:t>E</a:t>
                </a:r>
                <a:r>
                  <a:rPr lang="en-US" sz="2400" dirty="0"/>
                  <a:t> is </a:t>
                </a:r>
                <a:r>
                  <a:rPr lang="en-US" sz="2400" dirty="0" smtClean="0"/>
                  <a:t>non-degenerate, </a:t>
                </a:r>
                <a:r>
                  <a:rPr lang="en-US" sz="2400" dirty="0"/>
                  <a:t>then </a:t>
                </a:r>
                <a:endParaRPr lang="en-US" sz="2400" dirty="0"/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		for some complex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 r="-1818" b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22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93020" y="4653662"/>
            <a:ext cx="409433" cy="442795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5268" y="5506591"/>
            <a:ext cx="9810411" cy="606409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wavefunction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9194" y="1832379"/>
                <a:ext cx="10828699" cy="4390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wavefunction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1) Wavefunctions are solutions to…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t-dependent Schrodinger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: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       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b="1" dirty="0"/>
                  <a:t>Hamiltonian </a:t>
                </a:r>
                <a:r>
                  <a:rPr lang="en-US" b="1" dirty="0" smtClean="0"/>
                  <a:t>Operator:          </a:t>
                </a:r>
                <a:r>
                  <a:rPr lang="en-US" b="1" i="1" dirty="0"/>
                  <a:t>H = T + </a:t>
                </a:r>
                <a:r>
                  <a:rPr lang="en-US" b="1" i="1" dirty="0" smtClean="0"/>
                  <a:t>V</a:t>
                </a:r>
              </a:p>
              <a:p>
                <a:pPr marL="0" indent="0">
                  <a:buNone/>
                </a:pPr>
                <a:endParaRPr lang="en-US" b="1" i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2) Stationary states (special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b="1" dirty="0" smtClean="0"/>
                  <a:t>’s) are solutions to…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t-independent Schrodinger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: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where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 is a constant</a:t>
                </a:r>
              </a:p>
              <a:p>
                <a:pPr marL="0" indent="0" algn="ctr"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</a:rPr>
                  <a:t>GOAL: </a:t>
                </a:r>
                <a:r>
                  <a:rPr lang="en-US" dirty="0"/>
                  <a:t>S</a:t>
                </a:r>
                <a:r>
                  <a:rPr lang="en-US" dirty="0" smtClean="0"/>
                  <a:t>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in cases were </a:t>
                </a:r>
                <a:r>
                  <a:rPr lang="en-US" i="1" dirty="0" smtClean="0"/>
                  <a:t>H </a:t>
                </a:r>
                <a:r>
                  <a:rPr lang="en-US" dirty="0" smtClean="0"/>
                  <a:t>has intrinsic symmetry using Representation Theory.</a:t>
                </a:r>
                <a:endParaRPr lang="en-US" i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4" y="1832379"/>
                <a:ext cx="10828699" cy="4390999"/>
              </a:xfrm>
              <a:blipFill rotWithShape="0">
                <a:blip r:embed="rId2"/>
                <a:stretch>
                  <a:fillRect l="-1408" t="-1528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</a:t>
            </a:fld>
            <a:endParaRPr lang="en-US" sz="2000" dirty="0"/>
          </a:p>
        </p:txBody>
      </p:sp>
      <p:pic>
        <p:nvPicPr>
          <p:cNvPr id="10" name="Picture 2" descr="https://s-media-cache-ak0.pinimg.com/736x/66/32/5d/66325de730caec22874be5a3ef1299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49" y="2150516"/>
            <a:ext cx="2551458" cy="255145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1242" y="5026882"/>
            <a:ext cx="12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Symmetry?</a:t>
            </a:r>
            <a:endParaRPr lang="en-US" b="1" dirty="0"/>
          </a:p>
        </p:txBody>
      </p:sp>
      <p:pic>
        <p:nvPicPr>
          <p:cNvPr id="4100" name="Picture 4" descr="https://image.spreadshirtmedia.net/image-server/v1/designs/14552369,width=178,height=178,version=1384858985/Funny-vintage-comic-book-speech-balloon-with-Sigh-slogan-humour-for-geek-bachelor-stag-hen-school-t-shir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546" y="174893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“Bridging Theorem”:</a:t>
            </a:r>
            <a:br>
              <a:rPr lang="en-US" dirty="0"/>
            </a:br>
            <a:r>
              <a:rPr lang="en-US" sz="4000" dirty="0" smtClean="0">
                <a:solidFill>
                  <a:srgbClr val="C00000"/>
                </a:solidFill>
              </a:rPr>
              <a:t>non-degenerate </a:t>
            </a:r>
            <a:r>
              <a:rPr lang="en-US" sz="4000" dirty="0">
                <a:solidFill>
                  <a:srgbClr val="C00000"/>
                </a:solidFill>
              </a:rPr>
              <a:t>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23054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Hamiltonian eigenfunctions form a basis for irreducible representations.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Suppose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the group of the Hamiltonian H</a:t>
                </a:r>
                <a:r>
                  <a:rPr lang="en-US" sz="2400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Suppose </a:t>
                </a:r>
                <a:r>
                  <a:rPr lang="en-US" sz="2400" b="1" i="1" dirty="0" smtClean="0"/>
                  <a:t>H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b="1" dirty="0"/>
                  <a:t>=</a:t>
                </a:r>
                <a:r>
                  <a:rPr lang="en-US" sz="2400" b="1" i="1" dirty="0"/>
                  <a:t> E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dirty="0" smtClean="0"/>
                  <a:t>, where </a:t>
                </a:r>
                <a:r>
                  <a:rPr lang="en-US" sz="2400" dirty="0"/>
                  <a:t>E is </a:t>
                </a:r>
                <a:r>
                  <a:rPr lang="en-US" sz="2400" b="1" u="sng" dirty="0" smtClean="0"/>
                  <a:t>non-degenerate</a:t>
                </a:r>
                <a:r>
                  <a:rPr lang="en-US" sz="2400" dirty="0"/>
                  <a:t>.</a:t>
                </a:r>
                <a:r>
                  <a:rPr lang="en-US" sz="2400" dirty="0" smtClean="0"/>
                  <a:t> (We will consider the degenerate case separately)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Consider the set of complex numbers</a:t>
                </a:r>
              </a:p>
              <a:p>
                <a:pPr marL="0" indent="0" algn="ctr">
                  <a:buNone/>
                </a:pPr>
                <a:r>
                  <a:rPr lang="en-US" sz="2400" dirty="0" smtClean="0"/>
                  <a:t>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a symmetry op.}</a:t>
                </a:r>
              </a:p>
              <a:p>
                <a:endParaRPr lang="en-US" sz="2400" b="1" dirty="0" smtClean="0"/>
              </a:p>
              <a:p>
                <a:r>
                  <a:rPr lang="en-US" sz="3200" b="1" dirty="0" err="1" smtClean="0">
                    <a:solidFill>
                      <a:srgbClr val="C00000"/>
                    </a:solidFill>
                  </a:rPr>
                  <a:t>Th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 6.3a.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	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 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</a:rPr>
                  <a:t> }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is an irreducible representation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  <m:r>
                      <a:rPr lang="en-US" sz="32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23054"/>
              </a:xfrm>
              <a:blipFill rotWithShape="0">
                <a:blip r:embed="rId2"/>
                <a:stretch>
                  <a:fillRect l="-1697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20</a:t>
            </a:fld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95074" y="4427621"/>
            <a:ext cx="7411452" cy="160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91907" y="4096440"/>
                <a:ext cx="1825307" cy="662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1168" lvl="1" indent="0" algn="ctr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</a:rPr>
                  <a:t>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}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907" y="4096440"/>
                <a:ext cx="1825307" cy="662361"/>
              </a:xfrm>
              <a:prstGeom prst="rect">
                <a:avLst/>
              </a:prstGeom>
              <a:blipFill rotWithShape="0">
                <a:blip r:embed="rId3"/>
                <a:stretch>
                  <a:fillRect t="-11927" r="-9333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“Bridging Theorem”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21</a:t>
            </a:fld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05853" y="657726"/>
            <a:ext cx="11339143" cy="118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657726"/>
                <a:ext cx="10058400" cy="5390148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Hamiltonian eigenfunctions form a basis for irreducible representations.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Th 6.3a.	 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} is an irreducible representation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400" i="1" dirty="0"/>
              </a:p>
              <a:p>
                <a:r>
                  <a:rPr lang="en-US" sz="2400" i="1" dirty="0" smtClean="0">
                    <a:solidFill>
                      <a:srgbClr val="C00000"/>
                    </a:solidFill>
                  </a:rPr>
                  <a:t>Proof.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:{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→ GL(1,C),</a:t>
                </a:r>
                <a:endParaRPr lang="en-US" sz="2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is a homomorphism.</a:t>
                </a:r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By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def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𝑎𝑏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Since,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the image set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sup>
                    </m:sSup>
                    <m:r>
                      <a:rPr lang="en-US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is a representation.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Since it is 1-dimensional, it is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irreducible</a:t>
                </a:r>
                <a:r>
                  <a:rPr lang="en-US" sz="2400" dirty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657726"/>
                <a:ext cx="10058400" cy="5390148"/>
              </a:xfrm>
              <a:blipFill rotWithShape="0">
                <a:blip r:embed="rId2"/>
                <a:stretch>
                  <a:fillRect l="-1212" t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67137" y="2490973"/>
            <a:ext cx="2767263" cy="103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66148" y="4203031"/>
            <a:ext cx="1251284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41494" y="4203904"/>
            <a:ext cx="1580147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5702" y="4203031"/>
            <a:ext cx="1548065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93767" y="4319696"/>
            <a:ext cx="2472088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97279" y="3818021"/>
            <a:ext cx="2786509" cy="96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“Bridging Theorem”:</a:t>
            </a:r>
            <a:br>
              <a:rPr lang="en-US" dirty="0"/>
            </a:br>
            <a:r>
              <a:rPr lang="en-US" sz="4000" dirty="0">
                <a:solidFill>
                  <a:srgbClr val="C00000"/>
                </a:solidFill>
              </a:rPr>
              <a:t>degenerate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2305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Suppose </a:t>
                </a:r>
                <a:r>
                  <a:rPr lang="en-US" sz="2400" dirty="0"/>
                  <a:t>H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E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, and that E is n-degenerate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Let </a:t>
                </a:r>
                <a:r>
                  <a:rPr lang="en-US" sz="2400" b="1" dirty="0" smtClean="0"/>
                  <a:t>{R</a:t>
                </a:r>
                <a:r>
                  <a:rPr lang="en-US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</a:t>
                </a:r>
                <a:r>
                  <a:rPr lang="en-US" sz="2400" b="1" dirty="0" smtClean="0"/>
                  <a:t>}</a:t>
                </a:r>
                <a:r>
                  <a:rPr lang="en-US" sz="2400" dirty="0" smtClean="0"/>
                  <a:t> be the group of the Hamiltonian H.</a:t>
                </a:r>
              </a:p>
              <a:p>
                <a:r>
                  <a:rPr lang="en-US" sz="2400" dirty="0" smtClean="0"/>
                  <a:t>Consider the set of eigenfunctions { R</a:t>
                </a:r>
                <a:r>
                  <a:rPr lang="en-US" sz="2400" i="1" baseline="-250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|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R</a:t>
                </a:r>
                <a:r>
                  <a:rPr lang="en-US" sz="2400" i="1" baseline="-25000" dirty="0" smtClean="0"/>
                  <a:t>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dirty="0"/>
                      <m:t>{</m:t>
                    </m:r>
                    <m:r>
                      <m:rPr>
                        <m:nor/>
                      </m:rPr>
                      <a:rPr lang="en-US" sz="2400" dirty="0"/>
                      <m:t>R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nor/>
                      </m:rPr>
                      <a:rPr lang="en-US" sz="2400" dirty="0"/>
                      <m:t>}</m:t>
                    </m:r>
                  </m:oMath>
                </a14:m>
                <a:r>
                  <a:rPr lang="en-US" sz="2400" dirty="0" smtClean="0"/>
                  <a:t> } of </a:t>
                </a:r>
                <a:r>
                  <a:rPr lang="en-US" sz="2400" i="1" dirty="0" smtClean="0"/>
                  <a:t>E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b="1" dirty="0"/>
                  <a:t>Def.	</a:t>
                </a:r>
                <a:r>
                  <a:rPr lang="en-US" sz="2400" dirty="0" smtClean="0"/>
                  <a:t>If { R</a:t>
                </a:r>
                <a:r>
                  <a:rPr lang="en-US" sz="2400" i="1" baseline="-25000" dirty="0" smtClean="0"/>
                  <a:t>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| R</a:t>
                </a:r>
                <a:r>
                  <a:rPr lang="en-US" sz="2400" i="1" baseline="-250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dirty="0" smtClean="0"/>
                      <m:t>{</m:t>
                    </m:r>
                    <m:r>
                      <m:rPr>
                        <m:nor/>
                      </m:rPr>
                      <a:rPr lang="en-US" sz="2400" dirty="0"/>
                      <m:t>R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nor/>
                      </m:rPr>
                      <a:rPr lang="en-US" sz="2400" dirty="0" smtClean="0"/>
                      <m:t>}</m:t>
                    </m:r>
                  </m:oMath>
                </a14:m>
                <a:r>
                  <a:rPr lang="en-US" sz="2400" dirty="0" smtClean="0"/>
                  <a:t> } contains </a:t>
                </a:r>
                <a:r>
                  <a:rPr lang="en-US" sz="2400" i="1" dirty="0" smtClean="0"/>
                  <a:t>all</a:t>
                </a:r>
                <a:r>
                  <a:rPr lang="en-US" sz="2400" dirty="0" smtClean="0"/>
                  <a:t> n distinct eigenfunctions of </a:t>
                </a:r>
                <a:r>
                  <a:rPr lang="en-US" sz="2400" i="1" dirty="0" smtClean="0"/>
                  <a:t>E</a:t>
                </a:r>
                <a:r>
                  <a:rPr lang="en-US" sz="2400" dirty="0" smtClean="0"/>
                  <a:t>, then its eigenfunctions are said to be </a:t>
                </a:r>
                <a:r>
                  <a:rPr lang="en-US" sz="2400" b="1" dirty="0" smtClean="0"/>
                  <a:t>normal degenerate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Repeated </a:t>
                </a:r>
                <a:r>
                  <a:rPr lang="en-US" sz="2400" dirty="0"/>
                  <a:t>application of R</a:t>
                </a:r>
                <a:r>
                  <a:rPr lang="en-US" sz="2400" i="1" baseline="-25000" dirty="0"/>
                  <a:t>a </a:t>
                </a:r>
                <a:r>
                  <a:rPr lang="en-US" sz="2400" i="1" baseline="-25000" dirty="0" smtClean="0"/>
                  <a:t> </a:t>
                </a:r>
                <a:r>
                  <a:rPr lang="en-US" sz="2400" dirty="0" smtClean="0"/>
                  <a:t>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</a:t>
                </a:r>
                <a:r>
                  <a:rPr lang="en-US" sz="2400" dirty="0" smtClean="0"/>
                  <a:t> complete set of normal degenerate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/>
                  <a:t>’s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23054"/>
              </a:xfrm>
              <a:blipFill rotWithShape="0">
                <a:blip r:embed="rId2"/>
                <a:stretch>
                  <a:fillRect l="-909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00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“Bridging Theorem”:</a:t>
            </a:r>
            <a:br>
              <a:rPr lang="en-US" dirty="0" smtClean="0"/>
            </a:br>
            <a:r>
              <a:rPr lang="en-US" sz="4000" dirty="0" smtClean="0">
                <a:solidFill>
                  <a:srgbClr val="C00000"/>
                </a:solidFill>
              </a:rPr>
              <a:t>degenerate case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23</a:t>
            </a:fld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Suppose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the group of the Hamiltonian </a:t>
                </a:r>
                <a:r>
                  <a:rPr lang="en-US" sz="2400" dirty="0" smtClean="0"/>
                  <a:t>H.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Suppose </a:t>
                </a:r>
                <a:r>
                  <a:rPr lang="en-US" sz="2400" i="1" dirty="0"/>
                  <a:t>E </a:t>
                </a:r>
                <a:r>
                  <a:rPr lang="en-US" sz="2400" dirty="0"/>
                  <a:t>is an eigenvalue of </a:t>
                </a:r>
                <a:r>
                  <a:rPr lang="en-US" sz="2400" i="1" dirty="0"/>
                  <a:t>H</a:t>
                </a:r>
                <a:r>
                  <a:rPr lang="en-US" sz="2400" dirty="0"/>
                  <a:t> with </a:t>
                </a:r>
                <a:r>
                  <a:rPr lang="en-US" sz="2400" b="1" i="1" dirty="0"/>
                  <a:t>n</a:t>
                </a:r>
                <a:r>
                  <a:rPr lang="en-US" sz="2400" b="1" dirty="0"/>
                  <a:t> normal degenerate eigenfunctions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For </a:t>
                </a:r>
                <a:r>
                  <a:rPr lang="en-US" sz="2400" dirty="0"/>
                  <a:t>a given symmetry operation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 smtClean="0"/>
                  <a:t> …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be </a:t>
                </a:r>
                <a:r>
                  <a:rPr lang="en-US" sz="2400" dirty="0"/>
                  <a:t>the </a:t>
                </a:r>
                <a:r>
                  <a:rPr lang="en-US" sz="2400" i="1" dirty="0" err="1"/>
                  <a:t>n</a:t>
                </a:r>
                <a:r>
                  <a:rPr lang="en-US" sz="2400" dirty="0" err="1"/>
                  <a:t>x</a:t>
                </a:r>
                <a:r>
                  <a:rPr lang="en-US" sz="2400" i="1" dirty="0" err="1"/>
                  <a:t>n</a:t>
                </a:r>
                <a:r>
                  <a:rPr lang="en-US" sz="2400" i="1" dirty="0"/>
                  <a:t> </a:t>
                </a:r>
                <a:r>
                  <a:rPr lang="en-US" sz="2400" dirty="0"/>
                  <a:t>matrix which satisfies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2800" b="1" dirty="0" err="1" smtClean="0">
                    <a:solidFill>
                      <a:srgbClr val="C00000"/>
                    </a:solidFill>
                  </a:rPr>
                  <a:t>Th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 6.3b.   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set of </a:t>
                </a:r>
                <a:r>
                  <a:rPr lang="en-US" sz="2800" b="1" i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x</a:t>
                </a:r>
                <a:r>
                  <a:rPr lang="en-US" sz="2800" b="1" i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matrices {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}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is an n-dimensional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irreducible representation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}.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7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“Bridging Theorem”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24</a:t>
            </a:fld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46519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Th 6.3b.    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set of </a:t>
                </a:r>
                <a:r>
                  <a:rPr lang="en-US" sz="2400" b="1" i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x</a:t>
                </a:r>
                <a:r>
                  <a:rPr lang="en-US" sz="2400" b="1" i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matrices {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} is an n-dimensional irreducible representation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}.</a:t>
                </a:r>
              </a:p>
              <a:p>
                <a:r>
                  <a:rPr lang="en-US" i="1" dirty="0" smtClean="0">
                    <a:solidFill>
                      <a:srgbClr val="C00000"/>
                    </a:solidFill>
                  </a:rPr>
                  <a:t>Proof.</a:t>
                </a:r>
              </a:p>
              <a:p>
                <a:r>
                  <a:rPr lang="en-US" b="1" i="1" dirty="0" smtClean="0"/>
                  <a:t>(</a:t>
                </a:r>
                <a:r>
                  <a:rPr lang="en-US" b="1" i="1" dirty="0" err="1"/>
                  <a:t>i</a:t>
                </a:r>
                <a:r>
                  <a:rPr lang="en-US" b="1" i="1" dirty="0"/>
                  <a:t>) Show that {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𝜞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/>
                  <a:t> } is a representation.</a:t>
                </a:r>
                <a:endParaRPr lang="en-US" b="1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Since </a:t>
                </a:r>
                <a:r>
                  <a:rPr lang="en-US" dirty="0"/>
                  <a:t>the matrices in 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} are all </a:t>
                </a:r>
                <a:r>
                  <a:rPr lang="en-US" i="1" dirty="0" err="1"/>
                  <a:t>n</a:t>
                </a:r>
                <a:r>
                  <a:rPr lang="en-US" dirty="0" err="1"/>
                  <a:t>x</a:t>
                </a:r>
                <a:r>
                  <a:rPr lang="en-US" i="1" dirty="0" err="1"/>
                  <a:t>n</a:t>
                </a:r>
                <a:r>
                  <a:rPr lang="en-US" dirty="0"/>
                  <a:t>, 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} is an </a:t>
                </a:r>
                <a:r>
                  <a:rPr lang="en-US" i="1" dirty="0"/>
                  <a:t>n</a:t>
                </a:r>
                <a:r>
                  <a:rPr lang="en-US" dirty="0"/>
                  <a:t>-dimensional representation.</a:t>
                </a:r>
              </a:p>
              <a:p>
                <a:r>
                  <a:rPr lang="en-US" b="1" i="1" dirty="0"/>
                  <a:t>(ii) Show that {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𝜞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/>
                  <a:t> } is irreducible</a:t>
                </a:r>
                <a:r>
                  <a:rPr lang="en-US" b="1" i="1" dirty="0" smtClean="0"/>
                  <a:t>.</a:t>
                </a:r>
              </a:p>
              <a:p>
                <a:r>
                  <a:rPr lang="en-US" i="1" dirty="0" smtClean="0"/>
                  <a:t>(given)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46519"/>
              </a:xfrm>
              <a:blipFill rotWithShape="0">
                <a:blip r:embed="rId2"/>
                <a:stretch>
                  <a:fillRect l="-1515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0437" y="3530060"/>
            <a:ext cx="3522846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7180" y="3920326"/>
            <a:ext cx="1604210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9443" y="4013633"/>
            <a:ext cx="2399900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4975" y="3898967"/>
            <a:ext cx="2123972" cy="4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97177" y="3089329"/>
                <a:ext cx="2350195" cy="830997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Recall def.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4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177" y="3089329"/>
                <a:ext cx="235019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608" t="-5072" b="-507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4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Representation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800600" y="731520"/>
                <a:ext cx="67818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In Summary…</a:t>
                </a:r>
              </a:p>
              <a:p>
                <a:r>
                  <a:rPr lang="en-US" sz="2400" dirty="0" smtClean="0"/>
                  <a:t>Normal degenerate families of eigenfunctions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“interact” with the group of the Hamiltonian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}</a:t>
                </a:r>
              </a:p>
              <a:p>
                <a:r>
                  <a:rPr lang="en-US" sz="2400" dirty="0" smtClean="0"/>
                  <a:t>to generate irreducible rep’s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{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} </a:t>
                </a:r>
                <a:r>
                  <a:rPr lang="en-US" sz="2400" dirty="0" smtClean="0"/>
                  <a:t>.</a:t>
                </a:r>
              </a:p>
              <a:p>
                <a:endParaRPr lang="en-US" sz="2400" b="1" dirty="0" smtClean="0"/>
              </a:p>
              <a:p>
                <a:r>
                  <a:rPr lang="en-US" sz="2800" dirty="0" smtClean="0"/>
                  <a:t>We will use this result to derive </a:t>
                </a:r>
                <a:r>
                  <a:rPr lang="en-US" sz="2800" b="1" dirty="0" smtClean="0"/>
                  <a:t>Bloch’s </a:t>
                </a:r>
                <a:r>
                  <a:rPr lang="en-US" sz="2800" b="1" dirty="0" err="1" smtClean="0"/>
                  <a:t>Th</a:t>
                </a:r>
                <a:r>
                  <a:rPr lang="en-US" sz="2800" dirty="0" smtClean="0"/>
                  <a:t>:</a:t>
                </a:r>
              </a:p>
              <a:p>
                <a:r>
                  <a:rPr lang="en-US" sz="2400" dirty="0" smtClean="0">
                    <a:sym typeface="Wingdings" panose="05000000000000000000" pitchFamily="2" charset="2"/>
                  </a:rPr>
                  <a:t> f</a:t>
                </a:r>
                <a:r>
                  <a:rPr lang="en-US" sz="2400" dirty="0" smtClean="0"/>
                  <a:t>orm of eigenfunctions for electrons in a crystal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find group </a:t>
                </a:r>
                <a:r>
                  <a:rPr lang="en-US" sz="2400" dirty="0"/>
                  <a:t>of the Hamiltonian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}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lready know irreducible </a:t>
                </a:r>
                <a:r>
                  <a:rPr lang="en-US" sz="2400" dirty="0"/>
                  <a:t>rep’s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{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}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ecide what </a:t>
                </a:r>
                <a:r>
                  <a:rPr lang="en-US" sz="2400" dirty="0" smtClean="0"/>
                  <a:t>eigenfunctions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must look like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600" y="731520"/>
                <a:ext cx="6781800" cy="5257800"/>
              </a:xfrm>
              <a:blipFill rotWithShape="0">
                <a:blip r:embed="rId2"/>
                <a:stretch>
                  <a:fillRect l="-2788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01873" y="649287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25</a:t>
            </a:fld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7202" y="4184239"/>
            <a:ext cx="3740396" cy="2166686"/>
            <a:chOff x="149216" y="3770090"/>
            <a:chExt cx="3440146" cy="17895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5691"/>
            <a:stretch/>
          </p:blipFill>
          <p:spPr>
            <a:xfrm>
              <a:off x="149216" y="3770090"/>
              <a:ext cx="3440146" cy="1789512"/>
            </a:xfrm>
            <a:prstGeom prst="rect">
              <a:avLst/>
            </a:prstGeom>
          </p:spPr>
        </p:pic>
        <p:pic>
          <p:nvPicPr>
            <p:cNvPr id="11" name="Picture 2" descr="http://www.mikeblaber.org/oldwine/chm1045/notes/Forces/Solids/nacl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60" y="3889614"/>
              <a:ext cx="438279" cy="42307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Down Arrow 11"/>
          <p:cNvSpPr/>
          <p:nvPr/>
        </p:nvSpPr>
        <p:spPr>
          <a:xfrm>
            <a:off x="782054" y="3191382"/>
            <a:ext cx="791570" cy="1056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crystal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47310"/>
                <a:ext cx="10058400" cy="45124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1-D lattice of positive ions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 ions in the unit cell spaced a distance </a:t>
                </a:r>
                <a:r>
                  <a:rPr lang="en-US" i="1" dirty="0" smtClean="0"/>
                  <a:t>a </a:t>
                </a:r>
                <a:r>
                  <a:rPr lang="en-US" dirty="0" smtClean="0"/>
                  <a:t>apart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“Build crystal” by applying periodic boundary condition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 N discrete symmetries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Now, H is symmetric under any </a:t>
                </a:r>
                <a:r>
                  <a:rPr lang="en-US" dirty="0" smtClean="0"/>
                  <a:t>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</a:t>
                </a:r>
                <a:r>
                  <a:rPr lang="en-US" dirty="0"/>
                  <a:t>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US" sz="2800" b="1" dirty="0"/>
                  <a:t> group of the Hamiltonian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47310"/>
                <a:ext cx="10058400" cy="4512475"/>
              </a:xfrm>
              <a:blipFill rotWithShape="0">
                <a:blip r:embed="rId2"/>
                <a:stretch>
                  <a:fillRect l="-1515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26</a:t>
            </a:fld>
            <a:endParaRPr lang="en-US" sz="2000" dirty="0"/>
          </a:p>
        </p:txBody>
      </p:sp>
      <p:pic>
        <p:nvPicPr>
          <p:cNvPr id="6" name="Picture 2" descr="Potential-actu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16658" r="4239" b="12713"/>
          <a:stretch/>
        </p:blipFill>
        <p:spPr bwMode="auto">
          <a:xfrm>
            <a:off x="4122821" y="2382966"/>
            <a:ext cx="4267200" cy="16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555957" y="2366924"/>
            <a:ext cx="512064" cy="51334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20068" y="2366923"/>
            <a:ext cx="512064" cy="51334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91297" y="2366922"/>
            <a:ext cx="512064" cy="51334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42814" y="2366921"/>
            <a:ext cx="512064" cy="51334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11989" y="3056734"/>
            <a:ext cx="96411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8681" y="265602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192" y="1947311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V(x)</a:t>
            </a:r>
            <a:endParaRPr lang="en-US" sz="2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44799" y="289897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x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270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Bloch’s Theorem: 1-D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912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What are the irreducible representations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ea typeface="Cambria Math" panose="02040503050406030204" pitchFamily="18" charset="0"/>
                  </a:rPr>
                  <a:t>Recall: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For a cyclic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of order N…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Table of Irreducible rep’s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   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91293"/>
              </a:xfrm>
              <a:blipFill rotWithShape="0">
                <a:blip r:embed="rId2"/>
                <a:stretch>
                  <a:fillRect l="-1818" t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27</a:t>
            </a:fld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97280" y="3465754"/>
              <a:ext cx="8212667" cy="23583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4667"/>
                    <a:gridCol w="1371600"/>
                    <a:gridCol w="1371600"/>
                    <a:gridCol w="1371600"/>
                    <a:gridCol w="1371600"/>
                    <a:gridCol w="1371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>
                                        <a:solidFill>
                                          <a:srgbClr val="C00000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>
                                        <a:solidFill>
                                          <a:srgbClr val="C00000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>
                                        <a:solidFill>
                                          <a:srgbClr val="C00000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97280" y="3465754"/>
              <a:ext cx="8212667" cy="23583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4667"/>
                    <a:gridCol w="1371600"/>
                    <a:gridCol w="1371600"/>
                    <a:gridCol w="1371600"/>
                    <a:gridCol w="1371600"/>
                    <a:gridCol w="1371600"/>
                  </a:tblGrid>
                  <a:tr h="479362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8667" t="-8861" r="-400889" b="-4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97788" t="-8861" r="-299115" b="-4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9111" t="-8861" r="-200444" b="-4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99111" t="-8861" r="-444" b="-408861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14667" r="-507658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14667" r="-507658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97788" t="-214667" r="-29911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9111" t="-214667" r="-200444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99111" t="-214667" r="-444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10526" r="-507658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98667" t="-310526" r="-40088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73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75904" r="-507658" b="-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97788" t="-375904" r="-299115" b="-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9111" t="-375904" r="-200444" b="-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…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99111" t="-375904" r="-444" b="-168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15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Bloch’s </a:t>
            </a:r>
            <a:r>
              <a:rPr lang="en-US" dirty="0" smtClean="0"/>
              <a:t>Theorem: 1-D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look like?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eigenfunction</a:t>
                </a:r>
                <a:r>
                  <a:rPr lang="en-US" dirty="0" smtClean="0"/>
                  <a:t> which generates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dirty="0" smtClean="0"/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So,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Then,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			Eq. </a:t>
                </a:r>
                <a:r>
                  <a:rPr lang="en-US" dirty="0" smtClean="0"/>
                  <a:t>6.5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General </a:t>
                </a:r>
                <a:r>
                  <a:rPr lang="en-US" b="1" dirty="0" smtClean="0"/>
                  <a:t>solution to Eq. </a:t>
                </a:r>
                <a:r>
                  <a:rPr lang="en-US" b="1" dirty="0" smtClean="0"/>
                  <a:t>6.5:</a:t>
                </a: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Phase function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Periodic function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28</a:t>
            </a:fld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22350" y="781095"/>
                <a:ext cx="4311950" cy="46166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Recall: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0" y="781095"/>
                <a:ext cx="431195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16" t="-8974" b="-2692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6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Bloch’s </a:t>
            </a:r>
            <a:r>
              <a:rPr lang="en-US" dirty="0" smtClean="0"/>
              <a:t>Theorem: 1-D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1858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b="1" dirty="0" smtClean="0"/>
                  <a:t>General solution: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 smtClean="0"/>
                  <a:t>Now apply boundary conditions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…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</a:p>
              <a:p>
                <a:pPr marL="1408560" lvl="7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1408560" lvl="7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1408560" lvl="7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1408560" lvl="7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1408560" lvl="7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                      condition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 smtClean="0"/>
              </a:p>
              <a:p>
                <a:pPr marL="1408560" lvl="7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18588"/>
              </a:xfrm>
              <a:blipFill rotWithShape="0">
                <a:blip r:embed="rId2"/>
                <a:stretch>
                  <a:fillRect l="-1515" t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09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3</a:t>
            </a:fld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53433"/>
            <a:ext cx="12252960" cy="6011120"/>
          </a:xfrm>
          <a:prstGeom prst="rect">
            <a:avLst/>
          </a:prstGeom>
        </p:spPr>
      </p:pic>
      <p:pic>
        <p:nvPicPr>
          <p:cNvPr id="14" name="Picture 2" descr="http://www.mikeblaber.org/oldwine/chm1045/notes/Forces/Solids/nac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286603"/>
            <a:ext cx="1852145" cy="178790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08430" y="1870530"/>
            <a:ext cx="2658795" cy="108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9605" y="4822401"/>
            <a:ext cx="2658795" cy="108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2955" y="4772778"/>
            <a:ext cx="2658795" cy="108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0207" y="96872"/>
            <a:ext cx="2658795" cy="108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1593"/>
            <a:ext cx="2658795" cy="1911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7772" y="2954215"/>
            <a:ext cx="1071489" cy="108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36609" y="1832370"/>
            <a:ext cx="1563860" cy="108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99027" y="-40758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6908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Bloch’s </a:t>
            </a:r>
            <a:r>
              <a:rPr lang="en-US" dirty="0" smtClean="0"/>
              <a:t>Theorem: 1-D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1858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b="1" dirty="0" smtClean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𝑁𝑎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   some constant B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 smtClean="0"/>
                  <a:t>Substitute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into general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b="1" dirty="0" smtClean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b="1" dirty="0" smtClean="0"/>
                  <a:t>The eigenstates of a 1-D crystal lattice (periodic function modulated by a plane wave)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18588"/>
              </a:xfrm>
              <a:blipFill rotWithShape="0"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30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106779" y="4572000"/>
            <a:ext cx="3994484" cy="80210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06779" y="4110335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Bloch functions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976356" y="1847377"/>
            <a:ext cx="2233970" cy="60664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Representation Theory:</a:t>
            </a:r>
          </a:p>
          <a:p>
            <a:r>
              <a:rPr lang="en-US" dirty="0" smtClean="0"/>
              <a:t>We showed that symmetry groups can be represented by matrices.</a:t>
            </a:r>
          </a:p>
          <a:p>
            <a:r>
              <a:rPr lang="en-US" dirty="0" smtClean="0"/>
              <a:t>Cyclic groups have special sets of irreducible representations.</a:t>
            </a:r>
          </a:p>
          <a:p>
            <a:endParaRPr lang="en-US" dirty="0" smtClean="0"/>
          </a:p>
          <a:p>
            <a:r>
              <a:rPr lang="en-US" b="1" dirty="0" smtClean="0"/>
              <a:t>Quantum Mechanics:</a:t>
            </a:r>
          </a:p>
          <a:p>
            <a:r>
              <a:rPr lang="en-US" dirty="0" smtClean="0"/>
              <a:t>Hamiltonian belong to symmetry groups.</a:t>
            </a:r>
          </a:p>
          <a:p>
            <a:r>
              <a:rPr lang="en-US" dirty="0" smtClean="0"/>
              <a:t>We can map eigenfunctions (wavefunctions) to irreducible representations in the Hamiltonian.</a:t>
            </a:r>
          </a:p>
          <a:p>
            <a:r>
              <a:rPr lang="en-US" dirty="0" smtClean="0"/>
              <a:t>This helps us to solve for eigenfunctions </a:t>
            </a:r>
            <a:r>
              <a:rPr lang="en-US" dirty="0"/>
              <a:t>(wavefunctions) </a:t>
            </a:r>
            <a:r>
              <a:rPr lang="en-US" dirty="0" smtClean="0"/>
              <a:t>of a 1-D crystal with only a knowledge of Hamiltonian symmetry.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01873" y="649287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31</a:t>
            </a:fld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7202" y="4184239"/>
            <a:ext cx="3740396" cy="2166686"/>
            <a:chOff x="149216" y="3770090"/>
            <a:chExt cx="3440146" cy="17895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5691"/>
            <a:stretch/>
          </p:blipFill>
          <p:spPr>
            <a:xfrm>
              <a:off x="149216" y="3770090"/>
              <a:ext cx="3440146" cy="1789512"/>
            </a:xfrm>
            <a:prstGeom prst="rect">
              <a:avLst/>
            </a:prstGeom>
          </p:spPr>
        </p:pic>
        <p:pic>
          <p:nvPicPr>
            <p:cNvPr id="11" name="Picture 2" descr="http://www.mikeblaber.org/oldwine/chm1045/notes/Forces/Solids/nac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60" y="3889614"/>
              <a:ext cx="438279" cy="42307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2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76908" y="2197769"/>
            <a:ext cx="2522110" cy="23421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79787" y="2197769"/>
            <a:ext cx="2522110" cy="23421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78348" y="3368842"/>
            <a:ext cx="2522110" cy="23421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36377" y="2553862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Friends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81226" y="2846249"/>
            <a:ext cx="1367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Faculty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5212" y="5000325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 of you!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70114" y="2846249"/>
            <a:ext cx="34021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Professor </a:t>
            </a:r>
            <a:r>
              <a:rPr lang="en-US" sz="3200" dirty="0" err="1" smtClean="0"/>
              <a:t>Naimi</a:t>
            </a:r>
          </a:p>
          <a:p>
            <a:endParaRPr lang="en-US" sz="3200" dirty="0" smtClean="0"/>
          </a:p>
          <a:p>
            <a:r>
              <a:rPr lang="en-US" sz="3200" dirty="0" smtClean="0"/>
              <a:t>Professor </a:t>
            </a:r>
            <a:r>
              <a:rPr lang="en-US" sz="3200" dirty="0" err="1" smtClean="0"/>
              <a:t>Buckmire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873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Vedensky</a:t>
            </a:r>
            <a:r>
              <a:rPr lang="en-US" dirty="0"/>
              <a:t>, Dimitri. “Group Theory: Course Notes” (2001). </a:t>
            </a:r>
            <a:r>
              <a:rPr lang="en-US" dirty="0" smtClean="0"/>
              <a:t>http</a:t>
            </a:r>
            <a:r>
              <a:rPr lang="en-US" dirty="0"/>
              <a:t>://www.cmth.ph.ic.ac.uk/people/d.vvedensky/courses.html</a:t>
            </a:r>
          </a:p>
          <a:p>
            <a:r>
              <a:rPr lang="en-US" dirty="0"/>
              <a:t>[2] Cotton, Albert. </a:t>
            </a:r>
            <a:r>
              <a:rPr lang="en-US" i="1" dirty="0"/>
              <a:t>Chemical Applications of Group Theory</a:t>
            </a:r>
            <a:r>
              <a:rPr lang="en-US" dirty="0"/>
              <a:t> (2003). John Wiley and Sons, Inc.</a:t>
            </a:r>
          </a:p>
          <a:p>
            <a:r>
              <a:rPr lang="en-US" dirty="0"/>
              <a:t>[3] </a:t>
            </a:r>
            <a:r>
              <a:rPr lang="en-US" dirty="0" err="1"/>
              <a:t>Saracino</a:t>
            </a:r>
            <a:r>
              <a:rPr lang="en-US" dirty="0"/>
              <a:t>, Dan. </a:t>
            </a:r>
            <a:r>
              <a:rPr lang="en-US" i="1" dirty="0"/>
              <a:t>Abstract Algebra: A First Introduction</a:t>
            </a:r>
            <a:r>
              <a:rPr lang="en-US" dirty="0"/>
              <a:t> (2008). Waveland </a:t>
            </a:r>
            <a:r>
              <a:rPr lang="en-US" dirty="0" err="1"/>
              <a:t>Pr</a:t>
            </a:r>
            <a:r>
              <a:rPr lang="en-US" dirty="0"/>
              <a:t>, Inc.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33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3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Bloch’s </a:t>
            </a:r>
            <a:r>
              <a:rPr lang="en-US" dirty="0" smtClean="0"/>
              <a:t>Theorem: 1-D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18588"/>
              </a:xfrm>
            </p:spPr>
            <p:txBody>
              <a:bodyPr>
                <a:noAutofit/>
              </a:bodyPr>
              <a:lstStyle/>
              <a:p>
                <a:pPr marL="0" lvl="7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SzPct val="100000"/>
                  <a:buNone/>
                </a:pPr>
                <a:r>
                  <a:rPr lang="en-US" sz="1900" dirty="0" smtClean="0">
                    <a:latin typeface="Calibri" panose="020F0502020204030204" pitchFamily="34" charset="0"/>
                  </a:rPr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9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9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9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 smtClean="0"/>
                  <a:t> l</a:t>
                </a:r>
                <a:r>
                  <a:rPr lang="en-US" sz="1900" dirty="0" smtClean="0">
                    <a:latin typeface="Calibri" panose="020F0502020204030204" pitchFamily="34" charset="0"/>
                  </a:rPr>
                  <a:t>ook like</a:t>
                </a:r>
                <a:r>
                  <a:rPr lang="en-US" sz="1900" dirty="0" smtClean="0">
                    <a:latin typeface="Calibri" panose="020F0502020204030204" pitchFamily="34" charset="0"/>
                  </a:rPr>
                  <a:t>? We know…</a:t>
                </a:r>
                <a:endParaRPr lang="en-US" sz="1900" dirty="0" smtClean="0">
                  <a:latin typeface="Calibri" panose="020F0502020204030204" pitchFamily="34" charset="0"/>
                </a:endParaRPr>
              </a:p>
              <a:p>
                <a:pPr marL="0" indent="0" algn="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</m:t>
                        </m:r>
                      </m:e>
                    </m:d>
                    <m:r>
                      <a:rPr lang="en-US" sz="19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9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9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19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1900" b="1" i="1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1900" b="1" dirty="0" smtClean="0"/>
                  <a:t>			</a:t>
                </a:r>
                <a:r>
                  <a:rPr lang="en-US" sz="1900" dirty="0" smtClean="0"/>
                  <a:t>Eq. 6.10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1900" b="1" dirty="0" smtClean="0"/>
                  <a:t>Cute trick:</a:t>
                </a:r>
                <a:r>
                  <a:rPr lang="en-US" sz="1900" dirty="0" smtClean="0"/>
                  <a:t>	If we hold </a:t>
                </a:r>
                <a:r>
                  <a:rPr lang="en-US" sz="1900" i="1" dirty="0" smtClean="0"/>
                  <a:t>x</a:t>
                </a:r>
                <a:r>
                  <a:rPr lang="en-US" sz="1900" dirty="0" smtClean="0"/>
                  <a:t> and </a:t>
                </a:r>
                <a:r>
                  <a:rPr lang="en-US" sz="1900" i="1" dirty="0" smtClean="0"/>
                  <a:t>n</a:t>
                </a:r>
                <a:r>
                  <a:rPr lang="en-US" sz="1900" dirty="0" smtClean="0"/>
                  <a:t> constant,</a:t>
                </a:r>
                <a:r>
                  <a:rPr lang="en-US" sz="19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900" dirty="0" smtClean="0"/>
                  <a:t> looks like a linear function of </a:t>
                </a:r>
                <a:r>
                  <a:rPr lang="en-US" sz="1900" i="1" dirty="0" smtClean="0"/>
                  <a:t>m</a:t>
                </a:r>
                <a:r>
                  <a:rPr lang="en-US" sz="1900" dirty="0" smtClean="0"/>
                  <a:t>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190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900" dirty="0" smtClean="0"/>
                  <a:t> is a linear function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1900" i="1" dirty="0"/>
                      <m:t> + </m:t>
                    </m:r>
                    <m:r>
                      <a:rPr lang="en-US" sz="19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900" dirty="0" smtClean="0"/>
                  <a:t>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1900" dirty="0" smtClean="0"/>
                  <a:t>So we can write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am</m:t>
                        </m:r>
                        <m:r>
                          <m:rPr>
                            <m:nor/>
                          </m:rPr>
                          <a:rPr lang="en-US" sz="1900" i="1" dirty="0"/>
                          <m:t> + </m:t>
                        </m:r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9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sz="1900" dirty="0" smtClean="0"/>
                  <a:t>              </a:t>
                </a:r>
                <a:r>
                  <a:rPr lang="en-US" sz="19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800" dirty="0" smtClean="0"/>
                  <a:t>Substitute  into </a:t>
                </a:r>
                <a:r>
                  <a:rPr lang="en-US" sz="1800" dirty="0"/>
                  <a:t>Eq. 6.10: </a:t>
                </a:r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1800" dirty="0"/>
                  <a:t>Solve for A:			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𝑁𝑎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 dirty="0"/>
                  <a:t>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900" dirty="0" smtClean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sz="1900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sz="19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18588"/>
              </a:xfrm>
              <a:blipFill rotWithShape="0">
                <a:blip r:embed="rId2"/>
                <a:stretch>
                  <a:fillRect l="-1455" t="-690" r="-1455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34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54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representation?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996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Representing </a:t>
            </a:r>
            <a:r>
              <a:rPr lang="en-US" sz="2400" dirty="0"/>
              <a:t>a </a:t>
            </a:r>
            <a:r>
              <a:rPr lang="en-US" sz="2400" b="1" dirty="0"/>
              <a:t>mathematical entity A </a:t>
            </a:r>
            <a:r>
              <a:rPr lang="en-US" sz="2400" dirty="0"/>
              <a:t>with a </a:t>
            </a:r>
            <a:r>
              <a:rPr lang="en-US" sz="2400" b="1" dirty="0"/>
              <a:t>mathematical entity B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Why is this useful</a:t>
            </a:r>
            <a:r>
              <a:rPr lang="en-US" sz="2400" b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Translate problems </a:t>
            </a:r>
            <a:r>
              <a:rPr lang="en-US" sz="2400" dirty="0"/>
              <a:t>in QM </a:t>
            </a:r>
            <a:r>
              <a:rPr lang="en-US" sz="2400" dirty="0" smtClean="0"/>
              <a:t>involving </a:t>
            </a:r>
            <a:r>
              <a:rPr lang="en-US" sz="2400" b="1" dirty="0" smtClean="0"/>
              <a:t>H</a:t>
            </a:r>
            <a:r>
              <a:rPr lang="en-US" sz="2400" dirty="0" smtClean="0"/>
              <a:t> (symmetry-</a:t>
            </a:r>
            <a:r>
              <a:rPr lang="en-US" sz="2400" dirty="0" smtClean="0">
                <a:sym typeface="Wingdings" panose="05000000000000000000" pitchFamily="2" charset="2"/>
              </a:rPr>
              <a:t>group) into a linear </a:t>
            </a:r>
            <a:r>
              <a:rPr lang="en-US" sz="2400" dirty="0" smtClean="0"/>
              <a:t>algebra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01873" y="649287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4</a:t>
            </a:fld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257187" y="1653260"/>
            <a:ext cx="1828800" cy="18288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(H)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85099" y="1646222"/>
            <a:ext cx="1828800" cy="1828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Matrices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4490" y="1653260"/>
            <a:ext cx="1828800" cy="18288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82402" y="1653260"/>
            <a:ext cx="1828800" cy="1828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19275834">
            <a:off x="5670951" y="1754832"/>
            <a:ext cx="4647514" cy="4415590"/>
          </a:xfrm>
          <a:prstGeom prst="arc">
            <a:avLst>
              <a:gd name="adj1" fmla="val 16200000"/>
              <a:gd name="adj2" fmla="val 21121028"/>
            </a:avLst>
          </a:prstGeom>
          <a:ln w="28575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9216" y="3606317"/>
            <a:ext cx="3740396" cy="2166686"/>
            <a:chOff x="149216" y="3770090"/>
            <a:chExt cx="3440146" cy="17895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r="5691"/>
            <a:stretch/>
          </p:blipFill>
          <p:spPr>
            <a:xfrm>
              <a:off x="149216" y="3770090"/>
              <a:ext cx="3440146" cy="1789512"/>
            </a:xfrm>
            <a:prstGeom prst="rect">
              <a:avLst/>
            </a:prstGeom>
          </p:spPr>
        </p:pic>
        <p:pic>
          <p:nvPicPr>
            <p:cNvPr id="16" name="Picture 2" descr="http://www.mikeblaber.org/oldwine/chm1045/notes/Forces/Solids/nac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60" y="3889614"/>
              <a:ext cx="438279" cy="42307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own Arrow 2"/>
          <p:cNvSpPr/>
          <p:nvPr/>
        </p:nvSpPr>
        <p:spPr>
          <a:xfrm>
            <a:off x="2057400" y="3207224"/>
            <a:ext cx="791570" cy="1056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Def.    </a:t>
            </a:r>
            <a:r>
              <a:rPr lang="en-US" sz="2400" dirty="0" smtClean="0"/>
              <a:t>A </a:t>
            </a:r>
            <a:r>
              <a:rPr lang="en-US" sz="2400" b="1" dirty="0"/>
              <a:t>representation</a:t>
            </a:r>
            <a:r>
              <a:rPr lang="en-US" sz="2400" dirty="0"/>
              <a:t> of a group G is </a:t>
            </a:r>
            <a:r>
              <a:rPr lang="en-US" sz="2400" dirty="0" smtClean="0"/>
              <a:t>a group </a:t>
            </a:r>
            <a:r>
              <a:rPr lang="en-US" sz="2400" dirty="0"/>
              <a:t>homomorphism φ: 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400" dirty="0" smtClean="0"/>
              <a:t> </a:t>
            </a:r>
            <a:r>
              <a:rPr lang="en-US" sz="2400" dirty="0"/>
              <a:t>GL(</a:t>
            </a:r>
            <a:r>
              <a:rPr lang="en-US" sz="2400" i="1" dirty="0" err="1"/>
              <a:t>n</a:t>
            </a:r>
            <a:r>
              <a:rPr lang="en-US" sz="2400" dirty="0" err="1"/>
              <a:t>,C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b="1" dirty="0" smtClean="0"/>
              <a:t>Group </a:t>
            </a:r>
            <a:r>
              <a:rPr lang="en-US" sz="2400" b="1" dirty="0"/>
              <a:t>h</a:t>
            </a:r>
            <a:r>
              <a:rPr lang="en-US" sz="2400" b="1" dirty="0" smtClean="0"/>
              <a:t>omomorphism: 	</a:t>
            </a:r>
            <a:r>
              <a:rPr lang="en-US" sz="2400" dirty="0" smtClean="0"/>
              <a:t>φ(g1 g2) = φ(g1) φ(g2)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5</a:t>
            </a:fld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063238" y="3922539"/>
            <a:ext cx="2194560" cy="20116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150" y="3915501"/>
            <a:ext cx="4393859" cy="2011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               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19275834">
            <a:off x="2470214" y="3937741"/>
            <a:ext cx="4647514" cy="4415590"/>
          </a:xfrm>
          <a:prstGeom prst="arc">
            <a:avLst>
              <a:gd name="adj1" fmla="val 16200000"/>
              <a:gd name="adj2" fmla="val 21121028"/>
            </a:avLst>
          </a:prstGeom>
          <a:ln w="28575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08007" y="4180444"/>
            <a:ext cx="586154" cy="5744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74253" y="4847484"/>
            <a:ext cx="586154" cy="5744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6561" y="4641163"/>
            <a:ext cx="586154" cy="5744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g3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58489" y="4587233"/>
                <a:ext cx="1019907" cy="70338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89" y="4587233"/>
                <a:ext cx="1019907" cy="703385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7242519" y="4593095"/>
                <a:ext cx="1019907" cy="70338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𝒈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519" y="4593095"/>
                <a:ext cx="1019907" cy="703385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8777025" y="4600131"/>
                <a:ext cx="1019907" cy="70338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25" y="4600131"/>
                <a:ext cx="1019907" cy="70338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2528654" flipV="1">
            <a:off x="2883026" y="317902"/>
            <a:ext cx="5816248" cy="5665690"/>
          </a:xfrm>
          <a:prstGeom prst="arc">
            <a:avLst>
              <a:gd name="adj1" fmla="val 16200000"/>
              <a:gd name="adj2" fmla="val 21121028"/>
            </a:avLst>
          </a:prstGeom>
          <a:ln w="28575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528654" flipV="1">
            <a:off x="2003078" y="317903"/>
            <a:ext cx="5816248" cy="5665690"/>
          </a:xfrm>
          <a:prstGeom prst="arc">
            <a:avLst>
              <a:gd name="adj1" fmla="val 16200000"/>
              <a:gd name="adj2" fmla="val 21121028"/>
            </a:avLst>
          </a:prstGeom>
          <a:ln w="28575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93971" y="4488147"/>
            <a:ext cx="551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φ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99863" y="5371098"/>
            <a:ext cx="5405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9863613" y="5371098"/>
            <a:ext cx="1848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GL(</a:t>
            </a:r>
            <a:r>
              <a:rPr lang="en-US" sz="4400" i="1" dirty="0"/>
              <a:t>2</a:t>
            </a:r>
            <a:r>
              <a:rPr lang="en-US" sz="4400" dirty="0" smtClean="0"/>
              <a:t>,C)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49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330640" y="3552287"/>
                <a:ext cx="784763" cy="45961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</m:sSubSup>
                    </m:oMath>
                  </m:oMathPara>
                </a14:m>
                <a:endParaRPr lang="en-US" sz="2000" b="1" dirty="0">
                  <a:sym typeface="Wingdings" panose="05000000000000000000" pitchFamily="2" charset="2"/>
                </a:endParaRPr>
              </a:p>
              <a:p>
                <a:pPr lvl="1"/>
                <a:endParaRPr lang="en-US" sz="2000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40" y="3552287"/>
                <a:ext cx="784763" cy="4596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groups can we represent?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Autofit/>
          </a:bodyPr>
          <a:lstStyle/>
          <a:p>
            <a:r>
              <a:rPr lang="en-US" b="1" dirty="0" smtClean="0"/>
              <a:t>Symmetry group: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symmetry of an object can be classified by a set of “actions” </a:t>
            </a:r>
            <a:r>
              <a:rPr lang="en-US" dirty="0" smtClean="0"/>
              <a:t>– </a:t>
            </a:r>
            <a:r>
              <a:rPr lang="en-US" b="1" dirty="0" smtClean="0"/>
              <a:t>symmetry operations </a:t>
            </a:r>
            <a:r>
              <a:rPr lang="en-US" dirty="0" smtClean="0"/>
              <a:t>– which preserve its position</a:t>
            </a:r>
            <a:r>
              <a:rPr lang="en-US" dirty="0"/>
              <a:t>, shape, and </a:t>
            </a:r>
            <a:r>
              <a:rPr lang="en-US" dirty="0" smtClean="0"/>
              <a:t>orientation.</a:t>
            </a:r>
          </a:p>
          <a:p>
            <a:pPr algn="ctr"/>
            <a:r>
              <a:rPr lang="en-US" b="1" dirty="0"/>
              <a:t>				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6</a:t>
            </a:fld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33526" y="3472824"/>
            <a:ext cx="0" cy="24385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23197" y="4692111"/>
            <a:ext cx="242065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02006" y="3960591"/>
            <a:ext cx="1463040" cy="1463040"/>
          </a:xfrm>
          <a:prstGeom prst="rect">
            <a:avLst/>
          </a:prstGeom>
          <a:solidFill>
            <a:srgbClr val="9DBFBE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/>
            </a:pPr>
            <a:r>
              <a:rPr lang="en-US" sz="2400" b="1" dirty="0" smtClean="0"/>
              <a:t>          2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r>
              <a:rPr lang="en-US" sz="2400" b="1" dirty="0" smtClean="0"/>
              <a:t>4              3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12514" y="45074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4664" y="32945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5169772" y="3359229"/>
                <a:ext cx="6433376" cy="303509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Composition </a:t>
                </a:r>
                <a:r>
                  <a:rPr lang="en-US" dirty="0"/>
                  <a:t>of rotations forms a closed </a:t>
                </a:r>
                <a:r>
                  <a:rPr lang="en-US" b="1" dirty="0"/>
                  <a:t>group.</a:t>
                </a:r>
              </a:p>
              <a:p>
                <a:pPr marL="201168" lvl="1" indent="0">
                  <a:buNone/>
                </a:pPr>
                <a:endParaRPr lang="en-US" sz="2000" b="1" u="sng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None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Notation: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𝐧</m:t>
                        </m:r>
                      </m:sub>
                      <m:sup/>
                    </m:sSubSup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		rotate by</a:t>
                </a:r>
                <a:r>
                  <a:rPr lang="en-US" sz="2000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2000" b="1" dirty="0">
                    <a:latin typeface="Cambria" panose="02040503050406030204" pitchFamily="18" charset="0"/>
                  </a:rPr>
                  <a:t>n </a:t>
                </a:r>
                <a:endParaRPr lang="en-US" sz="2000" b="1" dirty="0" smtClean="0">
                  <a:latin typeface="Cambria" panose="02040503050406030204" pitchFamily="18" charset="0"/>
                </a:endParaRPr>
              </a:p>
              <a:p>
                <a:pPr lvl="1"/>
                <a:r>
                  <a:rPr lang="en-US" sz="2000" b="1" dirty="0" smtClean="0">
                    <a:latin typeface="Cambria" panose="02040503050406030204" pitchFamily="18" charset="0"/>
                  </a:rPr>
                  <a:t>( </a:t>
                </a:r>
                <a:r>
                  <a:rPr lang="en-US" sz="2000" b="1" dirty="0">
                    <a:latin typeface="Cambria" panose="02040503050406030204" pitchFamily="18" charset="0"/>
                  </a:rPr>
                  <a:t>C</a:t>
                </a:r>
                <a:r>
                  <a:rPr lang="en-US" sz="2000" b="1" baseline="-25000" dirty="0">
                    <a:latin typeface="Cambria" panose="02040503050406030204" pitchFamily="18" charset="0"/>
                  </a:rPr>
                  <a:t>n </a:t>
                </a:r>
                <a:r>
                  <a:rPr lang="en-US" sz="2000" b="1" dirty="0">
                    <a:latin typeface="Cambria" panose="02040503050406030204" pitchFamily="18" charset="0"/>
                  </a:rPr>
                  <a:t>)</a:t>
                </a:r>
                <a:r>
                  <a:rPr lang="en-US" sz="2000" b="1" baseline="30000" dirty="0">
                    <a:latin typeface="Cambria" panose="02040503050406030204" pitchFamily="18" charset="0"/>
                  </a:rPr>
                  <a:t>m</a:t>
                </a:r>
                <a:r>
                  <a:rPr lang="en-US" sz="2000" b="1" dirty="0" smtClean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𝐧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𝐦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 	rotate by</a:t>
                </a:r>
                <a:r>
                  <a:rPr lang="en-US" sz="2000" b="1" dirty="0" smtClean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2000" b="1" dirty="0" smtClean="0">
                    <a:latin typeface="Cambria" panose="02040503050406030204" pitchFamily="18" charset="0"/>
                  </a:rPr>
                  <a:t>n), m times</a:t>
                </a:r>
              </a:p>
              <a:p>
                <a:pPr lvl="1"/>
                <a:endParaRPr lang="en-US" sz="2000" b="1" dirty="0">
                  <a:sym typeface="Wingdings" panose="05000000000000000000" pitchFamily="2" charset="2"/>
                </a:endParaRPr>
              </a:p>
              <a:p>
                <a:pPr lvl="1"/>
                <a:endParaRPr lang="en-US" sz="2000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72" y="3359229"/>
                <a:ext cx="6433376" cy="3035096"/>
              </a:xfrm>
              <a:prstGeom prst="rect">
                <a:avLst/>
              </a:prstGeom>
              <a:blipFill rotWithShape="0">
                <a:blip r:embed="rId3"/>
                <a:stretch>
                  <a:fillRect l="-94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rot="14976221">
            <a:off x="1886688" y="3628861"/>
            <a:ext cx="1310254" cy="1118650"/>
          </a:xfrm>
          <a:prstGeom prst="arc">
            <a:avLst>
              <a:gd name="adj1" fmla="val 17746934"/>
              <a:gd name="adj2" fmla="val 613601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138434" y="3470003"/>
                <a:ext cx="784763" cy="4596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</m:sSubSup>
                    </m:oMath>
                  </m:oMathPara>
                </a14:m>
                <a:endParaRPr lang="en-US" sz="2000" b="1" dirty="0">
                  <a:sym typeface="Wingdings" panose="05000000000000000000" pitchFamily="2" charset="2"/>
                </a:endParaRPr>
              </a:p>
              <a:p>
                <a:pPr lvl="1"/>
                <a:endParaRPr lang="en-US" sz="2000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34" y="3470003"/>
                <a:ext cx="784763" cy="459611"/>
              </a:xfrm>
              <a:prstGeom prst="rect">
                <a:avLst/>
              </a:prstGeom>
              <a:blipFill rotWithShape="0"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186209" y="3409156"/>
                <a:ext cx="784763" cy="4596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1" dirty="0">
                  <a:sym typeface="Wingdings" panose="05000000000000000000" pitchFamily="2" charset="2"/>
                </a:endParaRPr>
              </a:p>
              <a:p>
                <a:pPr lvl="1"/>
                <a:endParaRPr lang="en-US" sz="2000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09" y="3409156"/>
                <a:ext cx="784763" cy="4596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5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 animBg="1"/>
      <p:bldP spid="11" grpId="1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groups can we represent?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72955" y="294758"/>
            <a:ext cx="11772041" cy="167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5564" y="1011981"/>
                <a:ext cx="10058400" cy="473030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/>
                  <a:t>Consider…         &lt; </a:t>
                </a:r>
                <a:r>
                  <a:rPr lang="en-US" sz="2800" dirty="0"/>
                  <a:t>C</a:t>
                </a:r>
                <a:r>
                  <a:rPr lang="en-US" sz="2800" baseline="-25000" dirty="0"/>
                  <a:t>n</a:t>
                </a:r>
                <a:r>
                  <a:rPr lang="en-US" sz="2800" dirty="0"/>
                  <a:t> &gt; </a:t>
                </a:r>
                <a:r>
                  <a:rPr lang="en-US" sz="2800" dirty="0" smtClean="0"/>
                  <a:t> = </a:t>
                </a:r>
                <a:r>
                  <a:rPr lang="en-US" sz="2400" dirty="0" smtClean="0"/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 smtClean="0"/>
                  <a:t>}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“</a:t>
                </a:r>
                <a:r>
                  <a:rPr lang="en-US" b="1" dirty="0"/>
                  <a:t>Pure Rotation </a:t>
                </a:r>
                <a:r>
                  <a:rPr lang="en-US" b="1" dirty="0" smtClean="0"/>
                  <a:t>Groups”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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Cyclic!!!</a:t>
                </a:r>
              </a:p>
              <a:p>
                <a:pPr marL="566928" lvl="3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/>
                  <a:t>How can we represent </a:t>
                </a:r>
                <a:r>
                  <a:rPr lang="en-US" b="1" dirty="0"/>
                  <a:t>&lt; C</a:t>
                </a:r>
                <a:r>
                  <a:rPr lang="en-US" b="1" baseline="-25000" dirty="0"/>
                  <a:t>n</a:t>
                </a:r>
                <a:r>
                  <a:rPr lang="en-US" b="1" dirty="0"/>
                  <a:t> &gt; </a:t>
                </a:r>
                <a:r>
                  <a:rPr lang="en-US" b="1" dirty="0" smtClean="0"/>
                  <a:t>with matrices?</a:t>
                </a:r>
                <a:endParaRPr lang="en-US" b="1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Rotations are linear transformations!</a:t>
                </a:r>
                <a:endParaRPr lang="en-US" b="1" dirty="0" smtClean="0"/>
              </a:p>
              <a:p>
                <a:pPr algn="ctr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5564" y="1011981"/>
                <a:ext cx="10058400" cy="4730305"/>
              </a:xfrm>
              <a:blipFill rotWithShape="0">
                <a:blip r:embed="rId2"/>
                <a:stretch>
                  <a:fillRect l="-1515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9622950" y="1625592"/>
            <a:ext cx="0" cy="24385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412621" y="2844879"/>
            <a:ext cx="242065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91430" y="2113359"/>
            <a:ext cx="1463040" cy="1463040"/>
          </a:xfrm>
          <a:prstGeom prst="rect">
            <a:avLst/>
          </a:prstGeom>
          <a:solidFill>
            <a:srgbClr val="9DBFBE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/>
            </a:pPr>
            <a:r>
              <a:rPr lang="en-US" sz="2400" b="1" dirty="0" smtClean="0"/>
              <a:t>          2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r>
              <a:rPr lang="en-US" sz="2400" b="1" dirty="0" smtClean="0"/>
              <a:t>4              3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01938" y="266021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34088" y="144736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1" name="Arc 10"/>
          <p:cNvSpPr/>
          <p:nvPr/>
        </p:nvSpPr>
        <p:spPr>
          <a:xfrm rot="14976221">
            <a:off x="8376112" y="1781629"/>
            <a:ext cx="1310254" cy="1118650"/>
          </a:xfrm>
          <a:prstGeom prst="arc">
            <a:avLst>
              <a:gd name="adj1" fmla="val 17746934"/>
              <a:gd name="adj2" fmla="val 613601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97864" y="3467590"/>
                <a:ext cx="3128164" cy="711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l-GR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64" y="3467590"/>
                <a:ext cx="3128164" cy="711349"/>
              </a:xfrm>
              <a:prstGeom prst="rect">
                <a:avLst/>
              </a:prstGeom>
              <a:blipFill rotWithShape="0">
                <a:blip r:embed="rId3"/>
                <a:stretch>
                  <a:fillRect l="-3119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5564" y="4781479"/>
                <a:ext cx="9260297" cy="1347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Intuitive representation: </a:t>
                </a:r>
                <a:r>
                  <a:rPr lang="en-US" sz="2400" dirty="0"/>
                  <a:t>Let φ: &lt;C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&gt;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→ </a:t>
                </a:r>
                <a:r>
                  <a:rPr lang="en-US" sz="2400" dirty="0"/>
                  <a:t>GL(2,C) be given by</a:t>
                </a:r>
              </a:p>
              <a:p>
                <a:pPr>
                  <a:lnSpc>
                    <a:spcPct val="100000"/>
                  </a:lnSpc>
                </a:pPr>
                <a:endParaRPr lang="en-US" sz="2000" b="1" dirty="0"/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		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 = </a:t>
                </a:r>
                <a:r>
                  <a:rPr lang="en-US" sz="2000" i="1" dirty="0">
                    <a:latin typeface="Cambria" panose="02040503050406030204" pitchFamily="18" charset="0"/>
                  </a:rPr>
                  <a:t>m</a:t>
                </a:r>
                <a:r>
                  <a:rPr lang="en-US" sz="2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64" y="4781479"/>
                <a:ext cx="9260297" cy="1347741"/>
              </a:xfrm>
              <a:prstGeom prst="rect">
                <a:avLst/>
              </a:prstGeom>
              <a:blipFill rotWithShape="0">
                <a:blip r:embed="rId4"/>
                <a:stretch>
                  <a:fillRect l="-987" t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0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Irreducible representations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996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At this point, we have</a:t>
            </a:r>
          </a:p>
          <a:p>
            <a:pPr marL="457200" indent="-457200">
              <a:buAutoNum type="arabicParenR"/>
            </a:pPr>
            <a:r>
              <a:rPr lang="en-US" sz="2400" dirty="0"/>
              <a:t>s</a:t>
            </a:r>
            <a:r>
              <a:rPr lang="en-US" sz="2400" dirty="0" smtClean="0"/>
              <a:t>een a formal definition of a representation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explored one intuitive way to construct</a:t>
            </a:r>
            <a:r>
              <a:rPr lang="en-US" sz="2400" i="1" dirty="0" smtClean="0"/>
              <a:t> </a:t>
            </a:r>
            <a:r>
              <a:rPr lang="en-US" sz="2400" dirty="0" smtClean="0"/>
              <a:t>a representation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will soon introduce </a:t>
            </a:r>
            <a:r>
              <a:rPr lang="en-US" sz="2400" b="1" dirty="0" smtClean="0"/>
              <a:t>reducibility</a:t>
            </a:r>
            <a:r>
              <a:rPr lang="en-US" sz="2400" dirty="0" smtClean="0"/>
              <a:t> (a property of a representation).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But first… </a:t>
            </a:r>
            <a:r>
              <a:rPr lang="en-US" sz="2400" dirty="0" smtClean="0"/>
              <a:t>we’ll need a few important concepts: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New notation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Ways </a:t>
            </a:r>
            <a:r>
              <a:rPr lang="en-US" sz="2400" dirty="0" smtClean="0"/>
              <a:t>to generate new rep’s from old ones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01873" y="649287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8</a:t>
            </a:fld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9216" y="3606317"/>
            <a:ext cx="3740396" cy="2166686"/>
            <a:chOff x="149216" y="3770090"/>
            <a:chExt cx="3440146" cy="17895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r="5691"/>
            <a:stretch/>
          </p:blipFill>
          <p:spPr>
            <a:xfrm>
              <a:off x="149216" y="3770090"/>
              <a:ext cx="3440146" cy="1789512"/>
            </a:xfrm>
            <a:prstGeom prst="rect">
              <a:avLst/>
            </a:prstGeom>
          </p:spPr>
        </p:pic>
        <p:pic>
          <p:nvPicPr>
            <p:cNvPr id="16" name="Picture 2" descr="http://www.mikeblaber.org/oldwine/chm1045/notes/Forces/Solids/nac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60" y="3889614"/>
              <a:ext cx="438279" cy="42307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own Arrow 2"/>
          <p:cNvSpPr/>
          <p:nvPr/>
        </p:nvSpPr>
        <p:spPr>
          <a:xfrm flipV="1">
            <a:off x="1227844" y="5601946"/>
            <a:ext cx="791570" cy="1056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and Sums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955" y="6459785"/>
            <a:ext cx="10631606" cy="365125"/>
          </a:xfrm>
        </p:spPr>
        <p:txBody>
          <a:bodyPr/>
          <a:lstStyle/>
          <a:p>
            <a:r>
              <a:rPr lang="en-US" sz="1600" dirty="0" smtClean="0"/>
              <a:t>Kristina </a:t>
            </a:r>
            <a:r>
              <a:rPr lang="en-US" sz="1600" dirty="0" err="1" smtClean="0"/>
              <a:t>chang</a:t>
            </a:r>
            <a:r>
              <a:rPr lang="en-US" sz="1600" dirty="0" smtClean="0"/>
              <a:t>		Representation Theory in quantum mechanics			Spring 2016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2971" y="6459785"/>
            <a:ext cx="1312025" cy="365125"/>
          </a:xfrm>
        </p:spPr>
        <p:txBody>
          <a:bodyPr/>
          <a:lstStyle/>
          <a:p>
            <a:fld id="{67C82958-D32C-4FB4-81FF-9D4432A6E7E3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0459" y="91120"/>
            <a:ext cx="11772041" cy="167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83074" y="1217936"/>
                <a:ext cx="9886810" cy="4404942"/>
              </a:xfrm>
              <a:prstGeom prst="rect">
                <a:avLst/>
              </a:prstGeom>
              <a:solidFill>
                <a:srgbClr val="DB8631">
                  <a:alpha val="50196"/>
                </a:srgb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A note about notation: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Suppose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G = { g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g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g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…,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g</a:t>
                </a:r>
                <a:r>
                  <a:rPr lang="en-US" sz="2000" b="1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}</a:t>
                </a:r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and let φ be a representation of G.</a:t>
                </a: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We will often refer to φ by 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he </a:t>
                </a:r>
                <a:r>
                  <a:rPr lang="en-US" sz="2000" dirty="0">
                    <a:solidFill>
                      <a:schemeClr val="tx1"/>
                    </a:solidFill>
                  </a:rPr>
                  <a:t>image set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φ: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{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| </a:t>
                </a:r>
                <a:r>
                  <a:rPr lang="en-US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 =1, 2, …, n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}</a:t>
                </a:r>
                <a:r>
                  <a:rPr lang="en-US" sz="2000" dirty="0">
                    <a:solidFill>
                      <a:schemeClr val="tx1"/>
                    </a:solidFill>
                  </a:rPr>
                  <a:t>        where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φ(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</a:t>
                </a:r>
                <a:r>
                  <a:rPr lang="en-US" sz="20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all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For convenience, we will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abbreviate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“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{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}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”</a:t>
                </a:r>
              </a:p>
              <a:p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Remember:</a:t>
                </a:r>
              </a:p>
              <a:p>
                <a:endParaRPr lang="en-US" sz="2000" b="1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{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}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…,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74" y="1217936"/>
                <a:ext cx="9886810" cy="4404942"/>
              </a:xfrm>
              <a:prstGeom prst="rect">
                <a:avLst/>
              </a:prstGeom>
              <a:blipFill rotWithShape="0">
                <a:blip r:embed="rId2"/>
                <a:stretch>
                  <a:fillRect l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6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1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689C9B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6802</TotalTime>
  <Words>1188</Words>
  <Application>Microsoft Office PowerPoint</Application>
  <PresentationFormat>Widescreen</PresentationFormat>
  <Paragraphs>446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Cambria Math</vt:lpstr>
      <vt:lpstr>Wingdings</vt:lpstr>
      <vt:lpstr>Retrospect</vt:lpstr>
      <vt:lpstr>Representation Theory: Tackling Problems in Quantum Mechanics</vt:lpstr>
      <vt:lpstr>Meet the wavefunction </vt:lpstr>
      <vt:lpstr>Roadmap</vt:lpstr>
      <vt:lpstr>What is a representation?</vt:lpstr>
      <vt:lpstr>What is a representation?</vt:lpstr>
      <vt:lpstr>What groups can we represent?</vt:lpstr>
      <vt:lpstr>What groups can we represent?</vt:lpstr>
      <vt:lpstr>Irreducible representations</vt:lpstr>
      <vt:lpstr>Sizes and Sums</vt:lpstr>
      <vt:lpstr>Sizes and Sums</vt:lpstr>
      <vt:lpstr>Reducibility</vt:lpstr>
      <vt:lpstr>Reducibility</vt:lpstr>
      <vt:lpstr>Consequences of Irreducibility</vt:lpstr>
      <vt:lpstr>Irreducible representations for 〖&lt;C〗_N&gt; </vt:lpstr>
      <vt:lpstr>Quantum Mechanics</vt:lpstr>
      <vt:lpstr>Group of the Hamiltonian</vt:lpstr>
      <vt:lpstr>The Schrödinger Equations</vt:lpstr>
      <vt:lpstr>“The Bridging Theorem”</vt:lpstr>
      <vt:lpstr>Lemmas</vt:lpstr>
      <vt:lpstr>The “Bridging Theorem”: non-degenerate case</vt:lpstr>
      <vt:lpstr>The “Bridging Theorem”</vt:lpstr>
      <vt:lpstr>The “Bridging Theorem”: degenerate case</vt:lpstr>
      <vt:lpstr>The “Bridging Theorem”: degenerate case</vt:lpstr>
      <vt:lpstr>The “Bridging Theorem”</vt:lpstr>
      <vt:lpstr>Application of Representation Theory</vt:lpstr>
      <vt:lpstr>1-D crystal</vt:lpstr>
      <vt:lpstr>Bloch’s Theorem: 1-D</vt:lpstr>
      <vt:lpstr>Bloch’s Theorem: 1-D</vt:lpstr>
      <vt:lpstr>Bloch’s Theorem: 1-D</vt:lpstr>
      <vt:lpstr>Bloch’s Theorem: 1-D</vt:lpstr>
      <vt:lpstr>Summary</vt:lpstr>
      <vt:lpstr>Acknowledgements</vt:lpstr>
      <vt:lpstr>References</vt:lpstr>
      <vt:lpstr>Bloch’s Theorem: 1-D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Theory: Applications in Quantum Mechanics</dc:title>
  <dc:creator>Kristina Chang</dc:creator>
  <cp:lastModifiedBy>Kristina Chang</cp:lastModifiedBy>
  <cp:revision>480</cp:revision>
  <dcterms:created xsi:type="dcterms:W3CDTF">2016-03-13T03:01:51Z</dcterms:created>
  <dcterms:modified xsi:type="dcterms:W3CDTF">2016-03-31T23:25:39Z</dcterms:modified>
</cp:coreProperties>
</file>