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27" autoAdjust="0"/>
  </p:normalViewPr>
  <p:slideViewPr>
    <p:cSldViewPr>
      <p:cViewPr varScale="1">
        <p:scale>
          <a:sx n="71" d="100"/>
          <a:sy n="71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3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61.wmf"/><Relationship Id="rId1" Type="http://schemas.openxmlformats.org/officeDocument/2006/relationships/image" Target="../media/image48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C8258-DDE4-42D1-B419-5A006990FAE5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3877-C064-49D9-AEB5-7A09ACF587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F58A81-D9B6-478B-AE26-87C273440E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0E3731-73DC-4314-B14D-304C0995E8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None/>
            </a:pPr>
            <a:endParaRPr lang="en-US" sz="1400" i="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3C1B7-8820-478A-BFE6-900A065389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BE66E-01D2-4C15-B657-168C47906FD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10FE-67B9-43A4-8261-AF360A4FF560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1BA17-72C3-443E-A402-9504B1DF72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png"/><Relationship Id="rId9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3.png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6.png"/><Relationship Id="rId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9.png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7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Fractal Dimension </a:t>
            </a:r>
            <a:br>
              <a:rPr lang="en-US" dirty="0" smtClean="0"/>
            </a:b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Cell Colony Boundaries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Gabriela Rodriguez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April 15,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Dimension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27432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+mn-lt"/>
                <a:sym typeface="Wingdings" pitchFamily="2" charset="2"/>
              </a:rPr>
              <a:t>KEY</a:t>
            </a:r>
          </a:p>
          <a:p>
            <a:r>
              <a:rPr lang="el-GR" sz="2400" dirty="0" smtClean="0">
                <a:latin typeface="+mn-lt"/>
                <a:sym typeface="Wingdings" pitchFamily="2" charset="2"/>
              </a:rPr>
              <a:t>ε</a:t>
            </a:r>
            <a:r>
              <a:rPr lang="en-US" sz="2400" dirty="0" smtClean="0">
                <a:latin typeface="+mn-lt"/>
                <a:sym typeface="Wingdings" pitchFamily="2" charset="2"/>
              </a:rPr>
              <a:t>: section size</a:t>
            </a:r>
          </a:p>
          <a:p>
            <a:r>
              <a:rPr lang="en-US" sz="2400" dirty="0" smtClean="0">
                <a:latin typeface="+mn-lt"/>
                <a:sym typeface="Wingdings" pitchFamily="2" charset="2"/>
              </a:rPr>
              <a:t>N: # of sections</a:t>
            </a:r>
          </a:p>
          <a:p>
            <a:r>
              <a:rPr lang="en-US" sz="2400" dirty="0" smtClean="0">
                <a:latin typeface="+mn-lt"/>
                <a:sym typeface="Wingdings" pitchFamily="2" charset="2"/>
              </a:rPr>
              <a:t>D:  dimension</a:t>
            </a:r>
            <a:endParaRPr lang="en-US" sz="2400" dirty="0">
              <a:latin typeface="+mn-lt"/>
            </a:endParaRP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371600"/>
            <a:ext cx="45624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14400" y="1676400"/>
          <a:ext cx="707572" cy="381000"/>
        </p:xfrm>
        <a:graphic>
          <a:graphicData uri="http://schemas.openxmlformats.org/presentationml/2006/ole">
            <p:oleObj spid="_x0000_s6146" name="Equation" r:id="rId5" imgW="330120" imgH="177480" progId="Equation.3">
              <p:embed/>
            </p:oleObj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762001" y="2743200"/>
          <a:ext cx="838200" cy="474120"/>
        </p:xfrm>
        <a:graphic>
          <a:graphicData uri="http://schemas.openxmlformats.org/presentationml/2006/ole">
            <p:oleObj spid="_x0000_s6147" name="Equation" r:id="rId6" imgW="457200" imgH="215640" progId="Equation.3">
              <p:embed/>
            </p:oleObj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914400" y="4419600"/>
          <a:ext cx="807244" cy="487392"/>
        </p:xfrm>
        <a:graphic>
          <a:graphicData uri="http://schemas.openxmlformats.org/presentationml/2006/ole">
            <p:oleObj spid="_x0000_s6148" name="Equation" r:id="rId7" imgW="457200" imgH="215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809625" y="5775325"/>
          <a:ext cx="5918200" cy="642938"/>
        </p:xfrm>
        <a:graphic>
          <a:graphicData uri="http://schemas.openxmlformats.org/presentationml/2006/ole">
            <p:oleObj spid="_x0000_s6149" name="Equation" r:id="rId8" imgW="2311200" imgH="241200" progId="Equation.3">
              <p:embed/>
            </p:oleObj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6796088" y="5638800"/>
          <a:ext cx="1042987" cy="958850"/>
        </p:xfrm>
        <a:graphic>
          <a:graphicData uri="http://schemas.openxmlformats.org/presentationml/2006/ole">
            <p:oleObj spid="_x0000_s6150" name="Equation" r:id="rId9" imgW="469800" imgH="431640" progId="Equation.3">
              <p:embed/>
            </p:oleObj>
          </a:graphicData>
        </a:graphic>
      </p:graphicFrame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7696200" y="533400"/>
            <a:ext cx="1447800" cy="4572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*6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/>
          <a:lstStyle/>
          <a:p>
            <a:pPr algn="l"/>
            <a:r>
              <a:rPr lang="en-US" dirty="0" smtClean="0"/>
              <a:t>Closed Covers of Compact Sets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sz="3200" dirty="0" smtClean="0"/>
              <a:t>	A </a:t>
            </a:r>
            <a:r>
              <a:rPr lang="en-US" sz="3200" b="1" dirty="0" smtClean="0"/>
              <a:t>closed cover </a:t>
            </a:r>
            <a:r>
              <a:rPr lang="en-US" sz="3200" dirty="0" smtClean="0"/>
              <a:t>of a compact set                   </a:t>
            </a:r>
            <a:r>
              <a:rPr lang="en-US" sz="3200" dirty="0" smtClean="0">
                <a:cs typeface="Times New Roman" pitchFamily="18" charset="0"/>
              </a:rPr>
              <a:t>is a collection of closed disks centered at points in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cs typeface="Times New Roman" pitchFamily="18" charset="0"/>
              </a:rPr>
              <a:t> whose union contains</a:t>
            </a:r>
            <a:r>
              <a:rPr lang="en-US" sz="3200" i="1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i="1" dirty="0" smtClean="0">
                <a:cs typeface="Times New Roman" pitchFamily="18" charset="0"/>
              </a:rPr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428999"/>
            <a:ext cx="3048000" cy="3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6248400" y="1524000"/>
          <a:ext cx="1473200" cy="552450"/>
        </p:xfrm>
        <a:graphic>
          <a:graphicData uri="http://schemas.openxmlformats.org/presentationml/2006/ole">
            <p:oleObj spid="_x0000_s7170" name="Equation" r:id="rId5" imgW="507960" imgH="190440" progId="Equation.3">
              <p:embed/>
            </p:oleObj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7848600" y="381000"/>
          <a:ext cx="762458" cy="755650"/>
        </p:xfrm>
        <a:graphic>
          <a:graphicData uri="http://schemas.openxmlformats.org/presentationml/2006/ole">
            <p:oleObj spid="_x0000_s7171" name="Equation" r:id="rId6" imgW="2030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Fractal Dimension 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dirty="0" smtClean="0"/>
              <a:t>  be a compact subset of      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cs typeface="Times New Roman" pitchFamily="18" charset="0"/>
              </a:rPr>
              <a:t>fractal dimension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of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is defined as</a:t>
            </a:r>
          </a:p>
          <a:p>
            <a:pPr>
              <a:lnSpc>
                <a:spcPct val="150000"/>
              </a:lnSpc>
              <a:buNone/>
            </a:pPr>
            <a:r>
              <a:rPr lang="en-US" sz="1800" i="1" dirty="0" smtClean="0">
                <a:cs typeface="Times New Roman" pitchFamily="18" charset="0"/>
              </a:rPr>
              <a:t>					        </a:t>
            </a:r>
            <a:r>
              <a:rPr lang="en-US" dirty="0" smtClean="0"/>
              <a:t>(if this limit exists),</a:t>
            </a:r>
            <a:endParaRPr lang="en-US" sz="1800" dirty="0" smtClean="0"/>
          </a:p>
          <a:p>
            <a:pPr>
              <a:buNone/>
            </a:pPr>
            <a:endParaRPr lang="en-US" sz="1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	where                   is the smallest number of 			    closed disks of radius 	     </a:t>
            </a:r>
          </a:p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				    needed to cover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AE9B8-B135-46E9-878C-52C69D4CB88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7162800" y="4724400"/>
          <a:ext cx="910558" cy="457200"/>
        </p:xfrm>
        <a:graphic>
          <a:graphicData uri="http://schemas.openxmlformats.org/presentationml/2006/ole">
            <p:oleObj spid="_x0000_s8194" name="Equation" r:id="rId4" imgW="355320" imgH="177480" progId="Equation.3">
              <p:embed/>
            </p:oleObj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1158875" y="3048000"/>
          <a:ext cx="3052763" cy="1109663"/>
        </p:xfrm>
        <a:graphic>
          <a:graphicData uri="http://schemas.openxmlformats.org/presentationml/2006/ole">
            <p:oleObj spid="_x0000_s8195" name="Equation" r:id="rId5" imgW="1193760" imgH="431640" progId="Equation.3">
              <p:embed/>
            </p:oleObj>
          </a:graphicData>
        </a:graphic>
      </p:graphicFrame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2073275" y="4251325"/>
          <a:ext cx="1365250" cy="555625"/>
        </p:xfrm>
        <a:graphic>
          <a:graphicData uri="http://schemas.openxmlformats.org/presentationml/2006/ole">
            <p:oleObj spid="_x0000_s8196" name="Equation" r:id="rId6" imgW="533160" imgH="215640" progId="Equation.3">
              <p:embed/>
            </p:oleObj>
          </a:graphicData>
        </a:graphic>
      </p:graphicFrame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5867400" y="1524000"/>
          <a:ext cx="533400" cy="528637"/>
        </p:xfrm>
        <a:graphic>
          <a:graphicData uri="http://schemas.openxmlformats.org/presentationml/2006/ole">
            <p:oleObj spid="_x0000_s8197" name="Equation" r:id="rId7" imgW="2030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/>
            <a:r>
              <a:rPr lang="en-US" sz="3600" dirty="0" smtClean="0"/>
              <a:t>Box-Counting Method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Cover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with a grid, </a:t>
            </a:r>
          </a:p>
          <a:p>
            <a:pPr marL="342900" lvl="1" indent="-342900">
              <a:lnSpc>
                <a:spcPct val="150000"/>
              </a:lnSpc>
              <a:buNone/>
            </a:pPr>
            <a:r>
              <a:rPr lang="en-US" dirty="0" smtClean="0"/>
              <a:t>	whose squares have side length		   .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Let  	        be the number of grid squares (boxes) that intersect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X.</a:t>
            </a:r>
            <a:r>
              <a:rPr lang="en-US" dirty="0" smtClean="0"/>
              <a:t> 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			      , the fractal dimension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X.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Plot 	     vs. 			      .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Slope of plot 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5562600" y="1905000"/>
          <a:ext cx="1752600" cy="631681"/>
        </p:xfrm>
        <a:graphic>
          <a:graphicData uri="http://schemas.openxmlformats.org/presentationml/2006/ole">
            <p:oleObj spid="_x0000_s9218" name="Equation" r:id="rId4" imgW="533160" imgH="22860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1544638" y="2743200"/>
          <a:ext cx="1430337" cy="533400"/>
        </p:xfrm>
        <a:graphic>
          <a:graphicData uri="http://schemas.openxmlformats.org/presentationml/2006/ole">
            <p:oleObj spid="_x0000_s9219" name="Equation" r:id="rId5" imgW="4316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92475" y="4876800"/>
          <a:ext cx="2259013" cy="533400"/>
        </p:xfrm>
        <a:graphic>
          <a:graphicData uri="http://schemas.openxmlformats.org/presentationml/2006/ole">
            <p:oleObj spid="_x0000_s9220" name="Equation" r:id="rId6" imgW="91440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14488" y="4876800"/>
          <a:ext cx="979487" cy="533400"/>
        </p:xfrm>
        <a:graphic>
          <a:graphicData uri="http://schemas.openxmlformats.org/presentationml/2006/ole">
            <p:oleObj spid="_x0000_s9221" name="Equation" r:id="rId7" imgW="419040" imgH="228600" progId="Equation.3">
              <p:embed/>
            </p:oleObj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990600" y="4114800"/>
          <a:ext cx="2819400" cy="545690"/>
        </p:xfrm>
        <a:graphic>
          <a:graphicData uri="http://schemas.openxmlformats.org/presentationml/2006/ole">
            <p:oleObj spid="_x0000_s9222" name="Equation" r:id="rId8" imgW="1180800" imgH="228600" progId="Equation.3">
              <p:embed/>
            </p:oleObj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2895600" y="5715000"/>
          <a:ext cx="560457" cy="304800"/>
        </p:xfrm>
        <a:graphic>
          <a:graphicData uri="http://schemas.openxmlformats.org/presentationml/2006/ole">
            <p:oleObj spid="_x0000_s9223" name="Equation" r:id="rId9" imgW="126720" imgH="126720" progId="Equation.3">
              <p:embed/>
            </p:oleObj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1752600" y="1371600"/>
          <a:ext cx="400396" cy="458787"/>
        </p:xfrm>
        <a:graphic>
          <a:graphicData uri="http://schemas.openxmlformats.org/presentationml/2006/ole">
            <p:oleObj spid="_x0000_s9224" name="Equation" r:id="rId10" imgW="2030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162800" cy="1143000"/>
          </a:xfrm>
        </p:spPr>
        <p:txBody>
          <a:bodyPr/>
          <a:lstStyle/>
          <a:p>
            <a:pPr algn="l"/>
            <a:r>
              <a:rPr lang="en-US" dirty="0" smtClean="0"/>
              <a:t>			    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2971800" y="457200"/>
          <a:ext cx="1531938" cy="784225"/>
        </p:xfrm>
        <a:graphic>
          <a:graphicData uri="http://schemas.openxmlformats.org/presentationml/2006/ole">
            <p:oleObj spid="_x0000_s10242" name="Equation" r:id="rId3" imgW="533160" imgH="228600" progId="Equation.3">
              <p:embed/>
            </p:oleObj>
          </a:graphicData>
        </a:graphic>
      </p:graphicFrame>
      <p:graphicFrame>
        <p:nvGraphicFramePr>
          <p:cNvPr id="10" name="Content Placeholder 9"/>
          <p:cNvGraphicFramePr>
            <a:graphicFrameLocks noChangeAspect="1"/>
          </p:cNvGraphicFramePr>
          <p:nvPr>
            <p:ph idx="1"/>
          </p:nvPr>
        </p:nvGraphicFramePr>
        <p:xfrm>
          <a:off x="4953000" y="533400"/>
          <a:ext cx="1397141" cy="762000"/>
        </p:xfrm>
        <a:graphic>
          <a:graphicData uri="http://schemas.openxmlformats.org/presentationml/2006/ole">
            <p:oleObj spid="_x0000_s10243" name="Equation" r:id="rId4" imgW="419040" imgH="228600" progId="Equation.3">
              <p:embed/>
            </p:oleObj>
          </a:graphicData>
        </a:graphic>
      </p:graphicFrame>
      <p:pic>
        <p:nvPicPr>
          <p:cNvPr id="993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1162050"/>
            <a:ext cx="455295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705600" y="6477001"/>
            <a:ext cx="533400" cy="381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*5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2971800" y="381000"/>
          <a:ext cx="1495425" cy="784225"/>
        </p:xfrm>
        <a:graphic>
          <a:graphicData uri="http://schemas.openxmlformats.org/presentationml/2006/ole">
            <p:oleObj spid="_x0000_s11266" name="Equation" r:id="rId3" imgW="520560" imgH="228600" progId="Equation.3">
              <p:embed/>
            </p:oleObj>
          </a:graphicData>
        </a:graphic>
      </p:graphicFrame>
      <p:graphicFrame>
        <p:nvGraphicFramePr>
          <p:cNvPr id="100355" name="Content Placeholder 9"/>
          <p:cNvGraphicFramePr>
            <a:graphicFrameLocks noChangeAspect="1"/>
          </p:cNvGraphicFramePr>
          <p:nvPr/>
        </p:nvGraphicFramePr>
        <p:xfrm>
          <a:off x="4876800" y="457200"/>
          <a:ext cx="1566862" cy="720725"/>
        </p:xfrm>
        <a:graphic>
          <a:graphicData uri="http://schemas.openxmlformats.org/presentationml/2006/ole">
            <p:oleObj spid="_x0000_s11267" name="Equation" r:id="rId4" imgW="469800" imgH="215640" progId="Equation.3">
              <p:embed/>
            </p:oleObj>
          </a:graphicData>
        </a:graphic>
      </p:graphicFrame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1143000"/>
            <a:ext cx="5514975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7162800" y="6248400"/>
            <a:ext cx="533400" cy="381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*5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			 ,</a:t>
            </a:r>
            <a:endParaRPr lang="en-US" dirty="0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>
            <p:ph idx="1"/>
          </p:nvPr>
        </p:nvGraphicFramePr>
        <p:xfrm>
          <a:off x="2743200" y="422196"/>
          <a:ext cx="1600200" cy="735092"/>
        </p:xfrm>
        <a:graphic>
          <a:graphicData uri="http://schemas.openxmlformats.org/presentationml/2006/ole">
            <p:oleObj spid="_x0000_s12290" name="Equation" r:id="rId3" imgW="533160" imgH="228600" progId="Equation.3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01379" name="Content Placeholder 9"/>
          <p:cNvGraphicFramePr>
            <a:graphicFrameLocks noChangeAspect="1"/>
          </p:cNvGraphicFramePr>
          <p:nvPr/>
        </p:nvGraphicFramePr>
        <p:xfrm>
          <a:off x="4876800" y="457200"/>
          <a:ext cx="1692275" cy="720725"/>
        </p:xfrm>
        <a:graphic>
          <a:graphicData uri="http://schemas.openxmlformats.org/presentationml/2006/ole">
            <p:oleObj spid="_x0000_s12291" name="Equation" r:id="rId4" imgW="507960" imgH="215640" progId="Equation.3">
              <p:embed/>
            </p:oleObj>
          </a:graphicData>
        </a:graphic>
      </p:graphicFrame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1143000"/>
            <a:ext cx="549592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7315200" y="6248400"/>
            <a:ext cx="533400" cy="381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*5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49" y="228600"/>
            <a:ext cx="8133651" cy="654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05400" y="3505200"/>
          <a:ext cx="1632857" cy="457200"/>
        </p:xfrm>
        <a:graphic>
          <a:graphicData uri="http://schemas.openxmlformats.org/presentationml/2006/ole">
            <p:oleObj spid="_x0000_s13314" name="Equation" r:id="rId4" imgW="634680" imgH="177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57800" y="4038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(slope)</a:t>
            </a:r>
            <a:endParaRPr lang="en-US" sz="2400" dirty="0"/>
          </a:p>
        </p:txBody>
      </p:sp>
      <p:sp>
        <p:nvSpPr>
          <p:cNvPr id="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5562600" y="990600"/>
            <a:ext cx="533400" cy="381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*5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Box-counting Theorem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62484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Let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/>
              <a:t>be a compact subset of </a:t>
            </a:r>
            <a:r>
              <a:rPr lang="en-US" sz="2800" b="1" dirty="0" smtClean="0">
                <a:cs typeface="Times New Roman" pitchFamily="18" charset="0"/>
              </a:rPr>
              <a:t>     </a:t>
            </a:r>
            <a:r>
              <a:rPr lang="en-US" sz="2800" dirty="0" smtClean="0">
                <a:cs typeface="Times New Roman" pitchFamily="18" charset="0"/>
              </a:rPr>
              <a:t> , 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cs typeface="Times New Roman" pitchFamily="18" charset="0"/>
              </a:rPr>
              <a:t> let 	        be the “box-count”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</a:t>
            </a:r>
          </a:p>
          <a:p>
            <a:pPr>
              <a:lnSpc>
                <a:spcPct val="150000"/>
              </a:lnSpc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cs typeface="Times New Roman" pitchFamily="18" charset="0"/>
              </a:rPr>
              <a:t>using boxes of side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,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200000"/>
              </a:lnSpc>
              <a:buNone/>
            </a:pPr>
            <a:r>
              <a:rPr lang="en-US" sz="2800" dirty="0" smtClean="0">
                <a:cs typeface="Times New Roman" pitchFamily="18" charset="0"/>
              </a:rPr>
              <a:t>suppose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	                </a:t>
            </a:r>
            <a:r>
              <a:rPr lang="en-US" sz="2800" dirty="0" smtClean="0">
                <a:cs typeface="Times New Roman" pitchFamily="18" charset="0"/>
              </a:rPr>
              <a:t>exists.</a:t>
            </a:r>
          </a:p>
          <a:p>
            <a:pPr>
              <a:lnSpc>
                <a:spcPct val="200000"/>
              </a:lnSpc>
              <a:buNone/>
            </a:pPr>
            <a:r>
              <a:rPr lang="en-US" sz="2800" dirty="0" smtClean="0">
                <a:cs typeface="Times New Roman" pitchFamily="18" charset="0"/>
              </a:rPr>
              <a:t>Then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800" dirty="0" smtClean="0">
                <a:cs typeface="Times New Roman" pitchFamily="18" charset="0"/>
              </a:rPr>
              <a:t>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D,</a:t>
            </a:r>
            <a:r>
              <a:rPr lang="en-US" sz="2800" dirty="0" smtClean="0">
                <a:cs typeface="Times New Roman" pitchFamily="18" charset="0"/>
              </a:rPr>
              <a:t> the fractal dimension of 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.  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3138488" y="3810000"/>
          <a:ext cx="2508250" cy="990600"/>
        </p:xfrm>
        <a:graphic>
          <a:graphicData uri="http://schemas.openxmlformats.org/presentationml/2006/ole">
            <p:oleObj spid="_x0000_s14338" name="Equation" r:id="rId4" imgW="1066680" imgH="419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876800" y="3048000"/>
          <a:ext cx="457200" cy="609600"/>
        </p:xfrm>
        <a:graphic>
          <a:graphicData uri="http://schemas.openxmlformats.org/presentationml/2006/ole">
            <p:oleObj spid="_x0000_s14339" name="Equation" r:id="rId5" imgW="164880" imgH="2538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09800" y="2438400"/>
          <a:ext cx="963083" cy="495300"/>
        </p:xfrm>
        <a:graphic>
          <a:graphicData uri="http://schemas.openxmlformats.org/presentationml/2006/ole">
            <p:oleObj spid="_x0000_s14340" name="Equation" r:id="rId6" imgW="444240" imgH="228600" progId="Equation.3">
              <p:embed/>
            </p:oleObj>
          </a:graphicData>
        </a:graphic>
      </p:graphicFrame>
      <p:graphicFrame>
        <p:nvGraphicFramePr>
          <p:cNvPr id="85006" name="Object 14"/>
          <p:cNvGraphicFramePr>
            <a:graphicFrameLocks noChangeAspect="1"/>
          </p:cNvGraphicFramePr>
          <p:nvPr/>
        </p:nvGraphicFramePr>
        <p:xfrm>
          <a:off x="6019800" y="1600200"/>
          <a:ext cx="533400" cy="528638"/>
        </p:xfrm>
        <a:graphic>
          <a:graphicData uri="http://schemas.openxmlformats.org/presentationml/2006/ole">
            <p:oleObj spid="_x0000_s14341" name="Equation" r:id="rId7" imgW="2030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cs typeface="Times New Roman" pitchFamily="18" charset="0"/>
              </a:rPr>
              <a:t>Let                 be the smallest number of closed disks of radius        needed to cover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i="1" dirty="0" smtClean="0">
                <a:cs typeface="Times New Roman" pitchFamily="18" charset="0"/>
              </a:rPr>
              <a:t>Step 1:</a:t>
            </a:r>
          </a:p>
          <a:p>
            <a:pPr>
              <a:lnSpc>
                <a:spcPct val="200000"/>
              </a:lnSpc>
              <a:buNone/>
            </a:pPr>
            <a:r>
              <a:rPr lang="en-US" i="1" dirty="0" smtClean="0">
                <a:cs typeface="Times New Roman" pitchFamily="18" charset="0"/>
              </a:rPr>
              <a:t>Step 2: </a:t>
            </a:r>
          </a:p>
          <a:p>
            <a:pPr>
              <a:lnSpc>
                <a:spcPct val="200000"/>
              </a:lnSpc>
              <a:buNone/>
            </a:pPr>
            <a:r>
              <a:rPr lang="en-US" i="1" dirty="0" smtClean="0">
                <a:cs typeface="Times New Roman" pitchFamily="18" charset="0"/>
              </a:rPr>
              <a:t>Step 3:             </a:t>
            </a:r>
            <a:r>
              <a:rPr lang="en-US" dirty="0" smtClean="0">
                <a:cs typeface="Times New Roman" pitchFamily="18" charset="0"/>
              </a:rPr>
              <a:t>, since  </a:t>
            </a:r>
          </a:p>
          <a:p>
            <a:pPr>
              <a:lnSpc>
                <a:spcPct val="200000"/>
              </a:lnSpc>
              <a:buNone/>
            </a:pPr>
            <a:r>
              <a:rPr lang="en-US" i="1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1143000" y="1524000"/>
          <a:ext cx="1441631" cy="652463"/>
        </p:xfrm>
        <a:graphic>
          <a:graphicData uri="http://schemas.openxmlformats.org/presentationml/2006/ole">
            <p:oleObj spid="_x0000_s15362" name="Equation" r:id="rId4" imgW="558720" imgH="253800" progId="Equation.3">
              <p:embed/>
            </p:oleObj>
          </a:graphicData>
        </a:graphic>
      </p:graphicFrame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3276600" y="2209800"/>
          <a:ext cx="457200" cy="609600"/>
        </p:xfrm>
        <a:graphic>
          <a:graphicData uri="http://schemas.openxmlformats.org/presentationml/2006/ole">
            <p:oleObj spid="_x0000_s15363" name="Equation" r:id="rId5" imgW="164880" imgH="253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52600" y="3200400"/>
          <a:ext cx="5562600" cy="609599"/>
        </p:xfrm>
        <a:graphic>
          <a:graphicData uri="http://schemas.openxmlformats.org/presentationml/2006/ole">
            <p:oleObj spid="_x0000_s15364" name="Equation" r:id="rId6" imgW="1803240" imgH="2538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81200" y="4038600"/>
          <a:ext cx="5451319" cy="1066800"/>
        </p:xfrm>
        <a:graphic>
          <a:graphicData uri="http://schemas.openxmlformats.org/presentationml/2006/ole">
            <p:oleObj spid="_x0000_s15365" name="Equation" r:id="rId7" imgW="1879560" imgH="431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28800" y="5486400"/>
          <a:ext cx="918575" cy="381000"/>
        </p:xfrm>
        <a:graphic>
          <a:graphicData uri="http://schemas.openxmlformats.org/presentationml/2006/ole">
            <p:oleObj spid="_x0000_s15366" name="Equation" r:id="rId8" imgW="406080" imgH="164880" progId="Equation.3">
              <p:embed/>
            </p:oleObj>
          </a:graphicData>
        </a:graphic>
      </p:graphicFrame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4114800" y="5181600"/>
          <a:ext cx="3148013" cy="1143000"/>
        </p:xfrm>
        <a:graphic>
          <a:graphicData uri="http://schemas.openxmlformats.org/presentationml/2006/ole">
            <p:oleObj spid="_x0000_s15367" name="Equation" r:id="rId9" imgW="12315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Boundaries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Isolated tumor growing in a Petri dish</a:t>
            </a:r>
          </a:p>
          <a:p>
            <a:endParaRPr lang="en-US" dirty="0" smtClean="0"/>
          </a:p>
          <a:p>
            <a:r>
              <a:rPr lang="en-US" dirty="0" smtClean="0"/>
              <a:t>Interested in roughness</a:t>
            </a:r>
          </a:p>
          <a:p>
            <a:pPr>
              <a:buNone/>
            </a:pPr>
            <a:r>
              <a:rPr lang="en-US" dirty="0" smtClean="0"/>
              <a:t>	 of boundary in 2-D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can roughness</a:t>
            </a:r>
          </a:p>
          <a:p>
            <a:pPr>
              <a:buNone/>
            </a:pPr>
            <a:r>
              <a:rPr lang="en-US" dirty="0" smtClean="0"/>
              <a:t>	be measured?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4AADF-CE3F-47B8-B7F1-00A8DB04AF7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52800"/>
            <a:ext cx="411254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*10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closed disk of </a:t>
            </a:r>
            <a:r>
              <a:rPr lang="en-US" u="sng" dirty="0" smtClean="0"/>
              <a:t>radius</a:t>
            </a:r>
            <a:r>
              <a:rPr lang="en-US" dirty="0" smtClean="0"/>
              <a:t>                                can intersect </a:t>
            </a:r>
            <a:r>
              <a:rPr lang="en-US" u="sng" dirty="0" smtClean="0"/>
              <a:t>at most </a:t>
            </a:r>
            <a:r>
              <a:rPr lang="en-US" dirty="0" smtClean="0"/>
              <a:t>4 grid boxes of side             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Therefore 				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2362200" y="533400"/>
          <a:ext cx="5562600" cy="609600"/>
        </p:xfrm>
        <a:graphic>
          <a:graphicData uri="http://schemas.openxmlformats.org/presentationml/2006/ole">
            <p:oleObj spid="_x0000_s16386" name="Equation" r:id="rId4" imgW="1803240" imgH="253800" progId="Equation.3">
              <p:embed/>
            </p:oleObj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7010400" y="2514600"/>
          <a:ext cx="1089025" cy="549275"/>
        </p:xfrm>
        <a:graphic>
          <a:graphicData uri="http://schemas.openxmlformats.org/presentationml/2006/ole">
            <p:oleObj spid="_x0000_s16387" name="Equation" r:id="rId5" imgW="393480" imgH="228600" progId="Equation.3">
              <p:embed/>
            </p:oleObj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4572000" y="1752600"/>
          <a:ext cx="2705100" cy="579437"/>
        </p:xfrm>
        <a:graphic>
          <a:graphicData uri="http://schemas.openxmlformats.org/presentationml/2006/ole">
            <p:oleObj spid="_x0000_s16388" name="Equation" r:id="rId6" imgW="977760" imgH="241200" progId="Equation.3">
              <p:embed/>
            </p:oleObj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2667000" y="5486400"/>
          <a:ext cx="3302000" cy="660400"/>
        </p:xfrm>
        <a:graphic>
          <a:graphicData uri="http://schemas.openxmlformats.org/presentationml/2006/ole">
            <p:oleObj spid="_x0000_s16389" name="Equation" r:id="rId7" imgW="1269720" imgH="253800" progId="Equation.3">
              <p:embed/>
            </p:oleObj>
          </a:graphicData>
        </a:graphic>
      </p:graphicFrame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124200" y="3200400"/>
            <a:ext cx="1905000" cy="2057400"/>
            <a:chOff x="7800" y="1755"/>
            <a:chExt cx="1710" cy="1875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7800" y="1755"/>
              <a:ext cx="1710" cy="1875"/>
              <a:chOff x="7800" y="1755"/>
              <a:chExt cx="1710" cy="1875"/>
            </a:xfrm>
          </p:grpSpPr>
          <p:grpSp>
            <p:nvGrpSpPr>
              <p:cNvPr id="7" name="Group 9"/>
              <p:cNvGrpSpPr>
                <a:grpSpLocks/>
              </p:cNvGrpSpPr>
              <p:nvPr/>
            </p:nvGrpSpPr>
            <p:grpSpPr bwMode="auto">
              <a:xfrm>
                <a:off x="7800" y="1755"/>
                <a:ext cx="1710" cy="1875"/>
                <a:chOff x="7800" y="1755"/>
                <a:chExt cx="1710" cy="1875"/>
              </a:xfrm>
            </p:grpSpPr>
            <p:sp>
              <p:nvSpPr>
                <p:cNvPr id="104458" name="Rectangle 10"/>
                <p:cNvSpPr>
                  <a:spLocks noChangeArrowheads="1"/>
                </p:cNvSpPr>
                <p:nvPr/>
              </p:nvSpPr>
              <p:spPr bwMode="auto">
                <a:xfrm>
                  <a:off x="7800" y="1755"/>
                  <a:ext cx="1710" cy="187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04459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8655" y="1755"/>
                  <a:ext cx="0" cy="18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04460" name="AutoShape 12"/>
              <p:cNvCxnSpPr>
                <a:cxnSpLocks noChangeShapeType="1"/>
              </p:cNvCxnSpPr>
              <p:nvPr/>
            </p:nvCxnSpPr>
            <p:spPr bwMode="auto">
              <a:xfrm>
                <a:off x="7800" y="2700"/>
                <a:ext cx="171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4461" name="Oval 13"/>
            <p:cNvSpPr>
              <a:spLocks noChangeArrowheads="1"/>
            </p:cNvSpPr>
            <p:nvPr/>
          </p:nvSpPr>
          <p:spPr bwMode="auto">
            <a:xfrm>
              <a:off x="7800" y="1755"/>
              <a:ext cx="855" cy="9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2" name="Oval 14"/>
            <p:cNvSpPr>
              <a:spLocks noChangeArrowheads="1"/>
            </p:cNvSpPr>
            <p:nvPr/>
          </p:nvSpPr>
          <p:spPr bwMode="auto">
            <a:xfrm>
              <a:off x="8220" y="2205"/>
              <a:ext cx="855" cy="9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3" name="Oval 15"/>
            <p:cNvSpPr>
              <a:spLocks noChangeArrowheads="1"/>
            </p:cNvSpPr>
            <p:nvPr/>
          </p:nvSpPr>
          <p:spPr bwMode="auto">
            <a:xfrm>
              <a:off x="8220" y="2685"/>
              <a:ext cx="855" cy="9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A square box of side </a:t>
            </a:r>
            <a:r>
              <a:rPr lang="en-US" i="1" dirty="0" smtClean="0"/>
              <a:t>s</a:t>
            </a:r>
            <a:r>
              <a:rPr lang="en-US" dirty="0" smtClean="0"/>
              <a:t> can fit inside a ball of radius </a:t>
            </a:r>
            <a:r>
              <a:rPr lang="en-US" i="1" dirty="0" smtClean="0"/>
              <a:t>r 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                    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Pythagoras</a:t>
            </a:r>
            <a:r>
              <a:rPr lang="en-US" dirty="0" smtClean="0"/>
              <a:t>: 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Therefore every disk intersects at least 1 box: 		          		   .	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362200" y="533400"/>
          <a:ext cx="6257925" cy="762000"/>
        </p:xfrm>
        <a:graphic>
          <a:graphicData uri="http://schemas.openxmlformats.org/presentationml/2006/ole">
            <p:oleObj spid="_x0000_s17410" name="Equation" r:id="rId4" imgW="1803240" imgH="253800" progId="Equation.3">
              <p:embed/>
            </p:oleObj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2819400" y="2286000"/>
          <a:ext cx="1693791" cy="990600"/>
        </p:xfrm>
        <a:graphic>
          <a:graphicData uri="http://schemas.openxmlformats.org/presentationml/2006/ole">
            <p:oleObj spid="_x0000_s17411" name="Equation" r:id="rId5" imgW="672840" imgH="393480" progId="Equation.3">
              <p:embed/>
            </p:oleObj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2895600" y="3581400"/>
          <a:ext cx="2438400" cy="955675"/>
        </p:xfrm>
        <a:graphic>
          <a:graphicData uri="http://schemas.openxmlformats.org/presentationml/2006/ole">
            <p:oleObj spid="_x0000_s17412" name="Equation" r:id="rId6" imgW="1002960" imgH="393480" progId="Equation.3">
              <p:embed/>
            </p:oleObj>
          </a:graphicData>
        </a:graphic>
      </p:graphicFrame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2590800" y="5791200"/>
          <a:ext cx="2667000" cy="620233"/>
        </p:xfrm>
        <a:graphic>
          <a:graphicData uri="http://schemas.openxmlformats.org/presentationml/2006/ole">
            <p:oleObj spid="_x0000_s17413" name="Equation" r:id="rId7" imgW="1091880" imgH="253800" progId="Equation.3">
              <p:embed/>
            </p:oleObj>
          </a:graphicData>
        </a:graphic>
      </p:graphicFrame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2590799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533400" y="2209800"/>
          <a:ext cx="7491413" cy="1295400"/>
        </p:xfrm>
        <a:graphic>
          <a:graphicData uri="http://schemas.openxmlformats.org/presentationml/2006/ole">
            <p:oleObj spid="_x0000_s18434" name="Equation" r:id="rId4" imgW="2158920" imgH="431640" progId="Equation.3">
              <p:embed/>
            </p:oleObj>
          </a:graphicData>
        </a:graphic>
      </p:graphicFrame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974725" y="4210050"/>
          <a:ext cx="6608763" cy="1257300"/>
        </p:xfrm>
        <a:graphic>
          <a:graphicData uri="http://schemas.openxmlformats.org/presentationml/2006/ole">
            <p:oleObj spid="_x0000_s18435" name="Equation" r:id="rId5" imgW="1904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3: Prove that 		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3200" dirty="0" smtClean="0"/>
              <a:t>As</a:t>
            </a:r>
            <a:r>
              <a:rPr lang="en-US" dirty="0" smtClean="0"/>
              <a:t> 	     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since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4724400" y="533400"/>
          <a:ext cx="1286828" cy="533400"/>
        </p:xfrm>
        <a:graphic>
          <a:graphicData uri="http://schemas.openxmlformats.org/presentationml/2006/ole">
            <p:oleObj spid="_x0000_s19458" name="Equation" r:id="rId4" imgW="406080" imgH="164880" progId="Equation.3">
              <p:embed/>
            </p:oleObj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3048000" y="5257800"/>
          <a:ext cx="3657600" cy="1328024"/>
        </p:xfrm>
        <a:graphic>
          <a:graphicData uri="http://schemas.openxmlformats.org/presentationml/2006/ole">
            <p:oleObj spid="_x0000_s19459" name="Equation" r:id="rId5" imgW="1231560" imgH="444240" progId="Equation.3">
              <p:embed/>
            </p:oleObj>
          </a:graphicData>
        </a:graphic>
      </p:graphicFrame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1066800" y="1600200"/>
          <a:ext cx="6976110" cy="849450"/>
        </p:xfrm>
        <a:graphic>
          <a:graphicData uri="http://schemas.openxmlformats.org/presentationml/2006/ole">
            <p:oleObj spid="_x0000_s19460" name="Equation" r:id="rId6" imgW="1803240" imgH="253800" progId="Equation.3">
              <p:embed/>
            </p:oleObj>
          </a:graphicData>
        </a:graphic>
      </p:graphicFrame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381000" y="2819400"/>
          <a:ext cx="8280367" cy="1143000"/>
        </p:xfrm>
        <a:graphic>
          <a:graphicData uri="http://schemas.openxmlformats.org/presentationml/2006/ole">
            <p:oleObj spid="_x0000_s19461" name="Equation" r:id="rId7" imgW="2501640" imgH="444240" progId="Equation.3">
              <p:embed/>
            </p:oleObj>
          </a:graphicData>
        </a:graphic>
      </p:graphicFrame>
      <p:graphicFrame>
        <p:nvGraphicFramePr>
          <p:cNvPr id="106503" name="Object 7"/>
          <p:cNvGraphicFramePr>
            <a:graphicFrameLocks noChangeAspect="1"/>
          </p:cNvGraphicFramePr>
          <p:nvPr/>
        </p:nvGraphicFramePr>
        <p:xfrm>
          <a:off x="3124200" y="4419600"/>
          <a:ext cx="2565888" cy="654050"/>
        </p:xfrm>
        <a:graphic>
          <a:graphicData uri="http://schemas.openxmlformats.org/presentationml/2006/ole">
            <p:oleObj spid="_x0000_s19462" name="Equation" r:id="rId8" imgW="647640" imgH="164880" progId="Equation.3">
              <p:embed/>
            </p:oleObj>
          </a:graphicData>
        </a:graphic>
      </p:graphicFrame>
      <p:graphicFrame>
        <p:nvGraphicFramePr>
          <p:cNvPr id="106504" name="Object 8"/>
          <p:cNvGraphicFramePr>
            <a:graphicFrameLocks noChangeAspect="1"/>
          </p:cNvGraphicFramePr>
          <p:nvPr/>
        </p:nvGraphicFramePr>
        <p:xfrm>
          <a:off x="1468438" y="4419600"/>
          <a:ext cx="1314450" cy="673100"/>
        </p:xfrm>
        <a:graphic>
          <a:graphicData uri="http://schemas.openxmlformats.org/presentationml/2006/ole">
            <p:oleObj spid="_x0000_s19463" name="Equation" r:id="rId9" imgW="31716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of Human Lymphocyte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447800"/>
            <a:ext cx="5410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*2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*2</a:t>
            </a:r>
            <a:endParaRPr lang="en-US" dirty="0"/>
          </a:p>
        </p:txBody>
      </p:sp>
      <p:pic>
        <p:nvPicPr>
          <p:cNvPr id="9728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893810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5791200" y="3657600"/>
          <a:ext cx="1633538" cy="457200"/>
        </p:xfrm>
        <a:graphic>
          <a:graphicData uri="http://schemas.openxmlformats.org/presentationml/2006/ole">
            <p:oleObj spid="_x0000_s20482" name="Equation" r:id="rId5" imgW="634680" imgH="17748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6248400" y="41148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(slope)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Bru</a:t>
            </a:r>
            <a:r>
              <a:rPr lang="en-US" dirty="0" smtClean="0"/>
              <a:t> (2003) and Izquierdo (2008) have shown that fractal dimension and related critical exponents can be used to classify growth dynamics of a cell colony.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model of growth dynamics  can potentially predict tumor stages.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Aker, </a:t>
            </a:r>
            <a:r>
              <a:rPr lang="en-US" sz="1600" dirty="0" err="1" smtClean="0"/>
              <a:t>Eyvind</a:t>
            </a:r>
            <a:r>
              <a:rPr lang="en-US" sz="1600" dirty="0" smtClean="0"/>
              <a:t>. "The Box Counting Method." </a:t>
            </a:r>
            <a:r>
              <a:rPr lang="en-US" sz="1600" i="1" dirty="0" err="1" smtClean="0"/>
              <a:t>Fysisk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Institutt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Universitetet</a:t>
            </a:r>
            <a:r>
              <a:rPr lang="en-US" sz="1600" i="1" dirty="0" smtClean="0"/>
              <a:t> I Oslo</a:t>
            </a:r>
            <a:r>
              <a:rPr lang="en-US" sz="1600" dirty="0" smtClean="0"/>
              <a:t>. 10 Feb. 1997. Web. 15 Mar. 2010. &lt;http://www.fys.uio.no/~eaker/thesis/node55.html&gt;.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Bauer, Wolfgang. "Cancer Detection via Determination of Fractal Cell Dimension." 1-5. Web. 15 Mar. 2010.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Barnsley</a:t>
            </a:r>
            <a:r>
              <a:rPr lang="en-US" sz="1600" dirty="0" smtClean="0"/>
              <a:t>, M. F. </a:t>
            </a:r>
            <a:r>
              <a:rPr lang="en-US" sz="1600" i="1" dirty="0" smtClean="0"/>
              <a:t>Fractals Everywhere</a:t>
            </a:r>
            <a:r>
              <a:rPr lang="en-US" sz="1600" dirty="0" smtClean="0"/>
              <a:t>. Boston: Academic, 1988. Print.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Bru</a:t>
            </a:r>
            <a:r>
              <a:rPr lang="en-US" sz="1600" dirty="0" smtClean="0"/>
              <a:t>, Antonio. "The Universal Dynamics of Tumor Growth." </a:t>
            </a:r>
            <a:r>
              <a:rPr lang="en-US" sz="1600" i="1" dirty="0" smtClean="0"/>
              <a:t>Biophysical Journal</a:t>
            </a:r>
            <a:r>
              <a:rPr lang="en-US" sz="1600" dirty="0" smtClean="0"/>
              <a:t> 85 (2003): 2948-961. Print. 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Baish</a:t>
            </a:r>
            <a:r>
              <a:rPr lang="en-US" sz="1600" dirty="0" smtClean="0"/>
              <a:t>, James W. "Fractals and Cancer." </a:t>
            </a:r>
            <a:r>
              <a:rPr lang="en-US" sz="1600" i="1" dirty="0" smtClean="0"/>
              <a:t>Cancer Research</a:t>
            </a:r>
            <a:r>
              <a:rPr lang="en-US" sz="1600" dirty="0" smtClean="0"/>
              <a:t> 60 (2000): 3683-688. Print.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Clayton, Keith. "Fractals &amp; the Fractal Dimension." </a:t>
            </a:r>
            <a:r>
              <a:rPr lang="en-US" sz="1600" i="1" dirty="0" smtClean="0"/>
              <a:t>Vanderbilt University | Nashville, Tennessee</a:t>
            </a:r>
            <a:r>
              <a:rPr lang="en-US" sz="1600" dirty="0" smtClean="0"/>
              <a:t>. Web. 15 Mar. 2010. &lt;http://www.vanderbilt.edu/AnS/psychology/cogsci/chaos/workshop/Fractals.html&gt;.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"Fractal Dimension." </a:t>
            </a:r>
            <a:r>
              <a:rPr lang="en-US" sz="1600" i="1" dirty="0" smtClean="0"/>
              <a:t>OSU Mathematics</a:t>
            </a:r>
            <a:r>
              <a:rPr lang="en-US" sz="1600" dirty="0" smtClean="0"/>
              <a:t>. Web. 15 Mar. 2010. &lt;http://www.math.okstate.edu/mathdept/dynamics/lecnotes/node37.html&gt;.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Izquierdo-Kulich, Elena. "Morphogenesis of the Tumor Patterns." </a:t>
            </a:r>
            <a:r>
              <a:rPr lang="en-US" sz="1600" i="1" dirty="0" smtClean="0"/>
              <a:t>Mathematical Biosciences and Engineering</a:t>
            </a:r>
            <a:r>
              <a:rPr lang="en-US" sz="1600" dirty="0" smtClean="0"/>
              <a:t> 5.2 (2008): 299-313. Print.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Keefer, Tim. "American </a:t>
            </a:r>
            <a:r>
              <a:rPr lang="en-US" sz="1600" dirty="0" err="1" smtClean="0"/>
              <a:t>Metereological</a:t>
            </a:r>
            <a:r>
              <a:rPr lang="en-US" sz="1600" dirty="0" smtClean="0"/>
              <a:t> Society." Web. 20 Nov. 2009. 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Lenkiewicz</a:t>
            </a:r>
            <a:r>
              <a:rPr lang="en-US" sz="1600" dirty="0" smtClean="0"/>
              <a:t>, Monika. "Culture and Isolation of Brain Tumor Initiating Cells | Current Protocols." </a:t>
            </a:r>
            <a:r>
              <a:rPr lang="en-US" sz="1600" i="1" dirty="0" smtClean="0"/>
              <a:t>Current Protocols | The Fine Art of Experimentation</a:t>
            </a:r>
            <a:r>
              <a:rPr lang="en-US" sz="1600" dirty="0" smtClean="0"/>
              <a:t>. Dec. 2009. Web. 15 Mar. 2010. &lt;http://www.currentprotocols.com/protocol/sc0303&gt;.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Slice, Dennis E. "A Glossary for Geometric </a:t>
            </a:r>
            <a:r>
              <a:rPr lang="en-US" sz="1600" dirty="0" err="1" smtClean="0"/>
              <a:t>Morphometrics</a:t>
            </a:r>
            <a:r>
              <a:rPr lang="en-US" sz="1600" dirty="0" smtClean="0"/>
              <a:t>." Web. 20 Nov. 2009.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"Topological Dimension." </a:t>
            </a:r>
            <a:r>
              <a:rPr lang="en-US" sz="1600" i="1" dirty="0" smtClean="0"/>
              <a:t>OSU Mathematics</a:t>
            </a:r>
            <a:r>
              <a:rPr lang="en-US" sz="1600" dirty="0" smtClean="0"/>
              <a:t>. Web. 15 Mar. 2010. &lt;http://www.math.okstate.edu/mathdept/dynamics/lecnotes/node36.html&gt;.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/>
              <a:t>Alan </a:t>
            </a:r>
            <a:r>
              <a:rPr lang="en-US" sz="3600" b="1" dirty="0" err="1" smtClean="0"/>
              <a:t>Knoerr</a:t>
            </a:r>
            <a:r>
              <a:rPr lang="en-US" sz="3600" b="1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Angela Gallegos</a:t>
            </a:r>
          </a:p>
          <a:p>
            <a:pPr algn="ctr">
              <a:buNone/>
            </a:pPr>
            <a:r>
              <a:rPr lang="en-US" dirty="0" smtClean="0"/>
              <a:t>Ron </a:t>
            </a:r>
            <a:r>
              <a:rPr lang="en-US" dirty="0" err="1" smtClean="0"/>
              <a:t>Buckmire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Mathematics Department</a:t>
            </a:r>
          </a:p>
          <a:p>
            <a:pPr algn="ctr">
              <a:buNone/>
            </a:pPr>
            <a:r>
              <a:rPr lang="en-US" dirty="0" smtClean="0"/>
              <a:t>Family</a:t>
            </a:r>
          </a:p>
          <a:p>
            <a:pPr algn="ctr">
              <a:buNone/>
            </a:pPr>
            <a:r>
              <a:rPr lang="en-US" dirty="0" smtClean="0"/>
              <a:t>Friends</a:t>
            </a:r>
          </a:p>
          <a:p>
            <a:pPr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Locas</a:t>
            </a:r>
            <a:r>
              <a:rPr lang="en-US" dirty="0" smtClean="0"/>
              <a:t>”</a:t>
            </a:r>
          </a:p>
          <a:p>
            <a:pPr algn="ctr">
              <a:buNone/>
            </a:pPr>
            <a:r>
              <a:rPr lang="en-US" sz="1800" b="1" dirty="0" smtClean="0"/>
              <a:t>♥</a:t>
            </a:r>
            <a:endParaRPr lang="en-US" sz="18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Fractal Dimension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Measure of “roughness”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(Mandelbrot ): a boundary is a </a:t>
            </a:r>
            <a:r>
              <a:rPr lang="en-US" b="1" dirty="0" smtClean="0"/>
              <a:t>fractal</a:t>
            </a:r>
            <a:r>
              <a:rPr lang="en-US" dirty="0" smtClean="0"/>
              <a:t> if its </a:t>
            </a:r>
          </a:p>
          <a:p>
            <a:endParaRPr lang="en-US" sz="1100" dirty="0" smtClean="0"/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  <a:p>
            <a:pPr>
              <a:buFont typeface="Arial" charset="0"/>
              <a:buNone/>
            </a:pPr>
            <a:endParaRPr lang="en-US" sz="1200" b="1" dirty="0" smtClean="0"/>
          </a:p>
          <a:p>
            <a:pPr>
              <a:buFont typeface="Arial" charset="0"/>
              <a:buNone/>
            </a:pPr>
            <a:endParaRPr lang="en-US" sz="1100" b="1" dirty="0" smtClean="0"/>
          </a:p>
          <a:p>
            <a:r>
              <a:rPr lang="en-US" dirty="0" smtClean="0"/>
              <a:t>Practical method of estimating fractal dimension: Box-counting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8200" y="3505200"/>
            <a:ext cx="7467600" cy="584775"/>
            <a:chOff x="440871" y="4343400"/>
            <a:chExt cx="6934200" cy="584775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3766457" y="4343400"/>
            <a:ext cx="609600" cy="533400"/>
          </p:xfrm>
          <a:graphic>
            <a:graphicData uri="http://schemas.openxmlformats.org/presentationml/2006/ole">
              <p:oleObj spid="_x0000_s1026" name="Equation" r:id="rId4" imgW="139680" imgH="139680" progId="Equation.3">
                <p:embed/>
              </p:oleObj>
            </a:graphicData>
          </a:graphic>
        </p:graphicFrame>
        <p:sp>
          <p:nvSpPr>
            <p:cNvPr id="2055" name="TextBox 5"/>
            <p:cNvSpPr txBox="1">
              <a:spLocks noChangeArrowheads="1"/>
            </p:cNvSpPr>
            <p:nvPr/>
          </p:nvSpPr>
          <p:spPr bwMode="auto">
            <a:xfrm>
              <a:off x="440871" y="4343400"/>
              <a:ext cx="69342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 dirty="0" smtClean="0">
                  <a:latin typeface="Calibri" pitchFamily="34" charset="0"/>
                </a:rPr>
                <a:t> covering dimension         fractal dimension</a:t>
              </a:r>
              <a:endParaRPr lang="en-US" sz="3200" dirty="0">
                <a:latin typeface="Calibri" pitchFamily="34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8892F-D0AA-4333-B8D5-5C42CD85D4BA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Definitions:</a:t>
            </a:r>
          </a:p>
          <a:p>
            <a:pPr lvl="1"/>
            <a:r>
              <a:rPr lang="en-US" dirty="0" smtClean="0"/>
              <a:t>Preliminary concepts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Covering dimension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Fractal dimension</a:t>
            </a:r>
          </a:p>
          <a:p>
            <a:r>
              <a:rPr lang="en-US" dirty="0" smtClean="0"/>
              <a:t>Box-Counting method</a:t>
            </a:r>
          </a:p>
          <a:p>
            <a:r>
              <a:rPr lang="en-US" dirty="0" smtClean="0"/>
              <a:t>Box-Counting Theorem</a:t>
            </a:r>
          </a:p>
          <a:p>
            <a:r>
              <a:rPr lang="en-US" dirty="0" smtClean="0"/>
              <a:t>Application to Tumor Boundaries </a:t>
            </a:r>
          </a:p>
          <a:p>
            <a:r>
              <a:rPr lang="en-US" dirty="0" smtClean="0"/>
              <a:t>Biological Significance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96E90-E127-4852-BB25-28F7C59142A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Neighborhood</a:t>
            </a:r>
          </a:p>
          <a:p>
            <a:r>
              <a:rPr lang="en-US" dirty="0" smtClean="0"/>
              <a:t>Limit point</a:t>
            </a:r>
          </a:p>
          <a:p>
            <a:r>
              <a:rPr lang="en-US" dirty="0" smtClean="0"/>
              <a:t>Closed set</a:t>
            </a:r>
          </a:p>
          <a:p>
            <a:r>
              <a:rPr lang="en-US" smtClean="0"/>
              <a:t>Bounded set</a:t>
            </a:r>
          </a:p>
          <a:p>
            <a:r>
              <a:rPr lang="en-US" smtClean="0"/>
              <a:t>Compact </a:t>
            </a:r>
            <a:r>
              <a:rPr lang="en-US" dirty="0" smtClean="0"/>
              <a:t>set</a:t>
            </a:r>
          </a:p>
          <a:p>
            <a:r>
              <a:rPr lang="en-US" dirty="0" smtClean="0"/>
              <a:t>Open cover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	Limit Points in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An  </a:t>
            </a:r>
            <a:r>
              <a:rPr lang="el-GR" b="1" dirty="0" smtClean="0"/>
              <a:t>ε</a:t>
            </a:r>
            <a:r>
              <a:rPr lang="en-US" b="1" dirty="0" smtClean="0"/>
              <a:t>-neighborhood  </a:t>
            </a:r>
            <a:r>
              <a:rPr lang="en-US" dirty="0" smtClean="0"/>
              <a:t>of             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is an open disk             , with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radius         , centered at p.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limit point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for all      </a:t>
            </a:r>
            <a:r>
              <a:rPr lang="en-US" dirty="0" smtClean="0"/>
              <a:t>    . 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00600" y="1676400"/>
          <a:ext cx="1219200" cy="627017"/>
        </p:xfrm>
        <a:graphic>
          <a:graphicData uri="http://schemas.openxmlformats.org/presentationml/2006/ole">
            <p:oleObj spid="_x0000_s2050" name="Equation" r:id="rId4" imgW="4442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5800" y="4114800"/>
          <a:ext cx="1473200" cy="552450"/>
        </p:xfrm>
        <a:graphic>
          <a:graphicData uri="http://schemas.openxmlformats.org/presentationml/2006/ole">
            <p:oleObj spid="_x0000_s2051" name="Equation" r:id="rId5" imgW="507960" imgH="190440" progId="Equation.3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838200" y="4343400"/>
          <a:ext cx="417513" cy="452437"/>
        </p:xfrm>
        <a:graphic>
          <a:graphicData uri="http://schemas.openxmlformats.org/presentationml/2006/ole">
            <p:oleObj spid="_x0000_s2052" name="Equation" r:id="rId6" imgW="152280" imgH="1648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257800" y="5029200"/>
          <a:ext cx="762000" cy="533400"/>
        </p:xfrm>
        <a:graphic>
          <a:graphicData uri="http://schemas.openxmlformats.org/presentationml/2006/ole">
            <p:oleObj spid="_x0000_s2053" name="Equation" r:id="rId7" imgW="355320" imgH="177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463675" y="5029200"/>
          <a:ext cx="2608263" cy="609600"/>
        </p:xfrm>
        <a:graphic>
          <a:graphicData uri="http://schemas.openxmlformats.org/presentationml/2006/ole">
            <p:oleObj spid="_x0000_s2054" name="Equation" r:id="rId8" imgW="977760" imgH="228600" progId="Equation.3">
              <p:embed/>
            </p:oleObj>
          </a:graphicData>
        </a:graphic>
      </p:graphicFrame>
      <p:grpSp>
        <p:nvGrpSpPr>
          <p:cNvPr id="6" name="Group 10"/>
          <p:cNvGrpSpPr/>
          <p:nvPr/>
        </p:nvGrpSpPr>
        <p:grpSpPr>
          <a:xfrm>
            <a:off x="6172200" y="2057400"/>
            <a:ext cx="1371600" cy="1371600"/>
            <a:chOff x="6400800" y="4267200"/>
            <a:chExt cx="1447800" cy="1609725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6400800" y="4267200"/>
              <a:ext cx="1447800" cy="1609725"/>
              <a:chOff x="1710" y="8520"/>
              <a:chExt cx="1590" cy="1575"/>
            </a:xfrm>
          </p:grpSpPr>
          <p:grpSp>
            <p:nvGrpSpPr>
              <p:cNvPr id="11" name="Group 17"/>
              <p:cNvGrpSpPr>
                <a:grpSpLocks/>
              </p:cNvGrpSpPr>
              <p:nvPr/>
            </p:nvGrpSpPr>
            <p:grpSpPr bwMode="auto">
              <a:xfrm>
                <a:off x="1710" y="8520"/>
                <a:ext cx="1590" cy="1575"/>
                <a:chOff x="1410" y="8235"/>
                <a:chExt cx="1890" cy="1860"/>
              </a:xfrm>
            </p:grpSpPr>
            <p:sp>
              <p:nvSpPr>
                <p:cNvPr id="1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321" y="8610"/>
                  <a:ext cx="334" cy="139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" name="Group 19"/>
                <p:cNvGrpSpPr>
                  <a:grpSpLocks/>
                </p:cNvGrpSpPr>
                <p:nvPr/>
              </p:nvGrpSpPr>
              <p:grpSpPr bwMode="auto">
                <a:xfrm>
                  <a:off x="1410" y="8235"/>
                  <a:ext cx="1890" cy="1860"/>
                  <a:chOff x="1410" y="8235"/>
                  <a:chExt cx="1890" cy="1860"/>
                </a:xfrm>
              </p:grpSpPr>
              <p:sp>
                <p:nvSpPr>
                  <p:cNvPr id="1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410" y="8235"/>
                    <a:ext cx="1890" cy="1860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20" name="AutoShape 2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430" y="8520"/>
                    <a:ext cx="600" cy="63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</p:grpSp>
          <p:sp>
            <p:nvSpPr>
              <p:cNvPr id="16" name="Oval 22"/>
              <p:cNvSpPr>
                <a:spLocks noChangeArrowheads="1"/>
              </p:cNvSpPr>
              <p:nvPr/>
            </p:nvSpPr>
            <p:spPr bwMode="auto">
              <a:xfrm>
                <a:off x="2480" y="9295"/>
                <a:ext cx="88" cy="101"/>
              </a:xfrm>
              <a:prstGeom prst="ellipse">
                <a:avLst/>
              </a:prstGeom>
              <a:solidFill>
                <a:srgbClr val="000000"/>
              </a:solidFill>
              <a:ln w="38100">
                <a:noFill/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162800" y="4419600"/>
              <a:ext cx="26093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ε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51054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graphicFrame>
        <p:nvGraphicFramePr>
          <p:cNvPr id="94218" name="Object 10"/>
          <p:cNvGraphicFramePr>
            <a:graphicFrameLocks noChangeAspect="1"/>
          </p:cNvGraphicFramePr>
          <p:nvPr/>
        </p:nvGraphicFramePr>
        <p:xfrm>
          <a:off x="3446463" y="2514600"/>
          <a:ext cx="1082675" cy="609600"/>
        </p:xfrm>
        <a:graphic>
          <a:graphicData uri="http://schemas.openxmlformats.org/presentationml/2006/ole">
            <p:oleObj spid="_x0000_s2055" name="Equation" r:id="rId9" imgW="406080" imgH="228600" progId="Equation.3">
              <p:embed/>
            </p:oleObj>
          </a:graphicData>
        </a:graphic>
      </p:graphicFrame>
      <p:pic>
        <p:nvPicPr>
          <p:cNvPr id="9421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24600" y="4114800"/>
            <a:ext cx="22288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4220" name="Object 12"/>
          <p:cNvGraphicFramePr>
            <a:graphicFrameLocks noChangeAspect="1"/>
          </p:cNvGraphicFramePr>
          <p:nvPr/>
        </p:nvGraphicFramePr>
        <p:xfrm>
          <a:off x="1905000" y="3352800"/>
          <a:ext cx="762000" cy="533400"/>
        </p:xfrm>
        <a:graphic>
          <a:graphicData uri="http://schemas.openxmlformats.org/presentationml/2006/ole">
            <p:oleObj spid="_x0000_s2056" name="Equation" r:id="rId11" imgW="355320" imgH="177480" progId="Equation.3">
              <p:embed/>
            </p:oleObj>
          </a:graphicData>
        </a:graphic>
      </p:graphicFrame>
      <p:graphicFrame>
        <p:nvGraphicFramePr>
          <p:cNvPr id="94221" name="Object 13"/>
          <p:cNvGraphicFramePr>
            <a:graphicFrameLocks noChangeAspect="1"/>
          </p:cNvGraphicFramePr>
          <p:nvPr/>
        </p:nvGraphicFramePr>
        <p:xfrm>
          <a:off x="5638800" y="533400"/>
          <a:ext cx="609600" cy="602673"/>
        </p:xfrm>
        <a:graphic>
          <a:graphicData uri="http://schemas.openxmlformats.org/presentationml/2006/ole">
            <p:oleObj spid="_x0000_s2057" name="Equation" r:id="rId12" imgW="2030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  Compact Sets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                is </a:t>
            </a:r>
            <a:r>
              <a:rPr lang="en-US" b="1" dirty="0" smtClean="0"/>
              <a:t>closed</a:t>
            </a:r>
            <a:r>
              <a:rPr lang="en-US" dirty="0" smtClean="0"/>
              <a:t> if it contains all its limit points.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</a:t>
            </a:r>
            <a:r>
              <a:rPr lang="en-US" b="1" dirty="0" smtClean="0"/>
              <a:t>bounded</a:t>
            </a:r>
            <a:r>
              <a:rPr lang="en-US" dirty="0" smtClean="0"/>
              <a:t> if it lies in a finite region of </a:t>
            </a:r>
            <a:r>
              <a:rPr lang="en-US" b="1" dirty="0" smtClean="0">
                <a:cs typeface="Times New Roman" pitchFamily="18" charset="0"/>
              </a:rPr>
              <a:t>    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 is </a:t>
            </a:r>
            <a:r>
              <a:rPr lang="en-US" b="1" dirty="0" smtClean="0">
                <a:cs typeface="Times New Roman" pitchFamily="18" charset="0"/>
              </a:rPr>
              <a:t>compact</a:t>
            </a:r>
            <a:r>
              <a:rPr lang="en-US" dirty="0" smtClean="0">
                <a:cs typeface="Times New Roman" pitchFamily="18" charset="0"/>
              </a:rPr>
              <a:t> in    </a:t>
            </a:r>
            <a:r>
              <a:rPr lang="en-US" b="1" dirty="0" smtClean="0">
                <a:cs typeface="Times New Roman" pitchFamily="18" charset="0"/>
              </a:rPr>
              <a:t>  </a:t>
            </a:r>
            <a:r>
              <a:rPr lang="en-US" dirty="0" smtClean="0">
                <a:cs typeface="Times New Roman" pitchFamily="18" charset="0"/>
              </a:rPr>
              <a:t> if it is closed and bounded.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762000" y="1752600"/>
          <a:ext cx="1473200" cy="552450"/>
        </p:xfrm>
        <a:graphic>
          <a:graphicData uri="http://schemas.openxmlformats.org/presentationml/2006/ole">
            <p:oleObj spid="_x0000_s3074" name="Equation" r:id="rId4" imgW="507960" imgH="190440" progId="Equation.3">
              <p:embed/>
            </p:oleObj>
          </a:graphicData>
        </a:graphic>
      </p:graphicFrame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953000"/>
            <a:ext cx="2667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5334000" y="457200"/>
          <a:ext cx="686602" cy="679450"/>
        </p:xfrm>
        <a:graphic>
          <a:graphicData uri="http://schemas.openxmlformats.org/presentationml/2006/ole">
            <p:oleObj spid="_x0000_s3075" name="Equation" r:id="rId6" imgW="203040" imgH="190440" progId="Equation.3">
              <p:embed/>
            </p:oleObj>
          </a:graphicData>
        </a:graphic>
      </p:graphicFrame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7543800" y="3275806"/>
          <a:ext cx="533400" cy="527844"/>
        </p:xfrm>
        <a:graphic>
          <a:graphicData uri="http://schemas.openxmlformats.org/presentationml/2006/ole">
            <p:oleObj spid="_x0000_s3076" name="Equation" r:id="rId7" imgW="203040" imgH="190440" progId="Equation.3">
              <p:embed/>
            </p:oleObj>
          </a:graphicData>
        </a:graphic>
      </p:graphicFrame>
      <p:graphicFrame>
        <p:nvGraphicFramePr>
          <p:cNvPr id="95241" name="Object 9"/>
          <p:cNvGraphicFramePr>
            <a:graphicFrameLocks noChangeAspect="1"/>
          </p:cNvGraphicFramePr>
          <p:nvPr/>
        </p:nvGraphicFramePr>
        <p:xfrm>
          <a:off x="3429000" y="4114800"/>
          <a:ext cx="533400" cy="528637"/>
        </p:xfrm>
        <a:graphic>
          <a:graphicData uri="http://schemas.openxmlformats.org/presentationml/2006/ole">
            <p:oleObj spid="_x0000_s3077" name="Equation" r:id="rId8" imgW="2030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667000"/>
            <a:ext cx="223390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Open Covers of Compact Sets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An </a:t>
            </a:r>
            <a:r>
              <a:rPr lang="en-US" sz="3200" b="1" dirty="0" smtClean="0"/>
              <a:t>open cover </a:t>
            </a:r>
            <a:r>
              <a:rPr lang="en-US" sz="3200" dirty="0" smtClean="0"/>
              <a:t>of a compact set                 </a:t>
            </a:r>
            <a:r>
              <a:rPr lang="en-US" sz="3200" dirty="0" smtClean="0">
                <a:cs typeface="Times New Roman" pitchFamily="18" charset="0"/>
              </a:rPr>
              <a:t>is a collection of neighborhoods of points in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cs typeface="Times New Roman" pitchFamily="18" charset="0"/>
              </a:rPr>
              <a:t> whose union contains</a:t>
            </a:r>
            <a:r>
              <a:rPr lang="en-US" sz="3200" i="1" dirty="0" smtClean="0"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i="1" dirty="0" smtClean="0">
                <a:cs typeface="Times New Roman" pitchFamily="18" charset="0"/>
              </a:rPr>
              <a:t>.</a:t>
            </a:r>
          </a:p>
          <a:p>
            <a:pPr lvl="1">
              <a:buNone/>
            </a:pPr>
            <a:endParaRPr lang="en-US" sz="3200" i="1" dirty="0" smtClean="0"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u="sng" dirty="0" smtClean="0">
                <a:cs typeface="Times New Roman" pitchFamily="18" charset="0"/>
              </a:rPr>
              <a:t>Heine-</a:t>
            </a:r>
            <a:r>
              <a:rPr lang="en-US" sz="3200" u="sng" dirty="0" err="1" smtClean="0">
                <a:cs typeface="Times New Roman" pitchFamily="18" charset="0"/>
              </a:rPr>
              <a:t>Borel</a:t>
            </a:r>
            <a:r>
              <a:rPr lang="en-US" sz="3200" u="sng" dirty="0" smtClean="0">
                <a:cs typeface="Times New Roman" pitchFamily="18" charset="0"/>
              </a:rPr>
              <a:t> Theorem</a:t>
            </a:r>
            <a:endParaRPr lang="en-US" sz="3200" dirty="0" smtClean="0">
              <a:cs typeface="Times New Roman" pitchFamily="18" charset="0"/>
            </a:endParaRPr>
          </a:p>
          <a:p>
            <a:pPr lvl="1">
              <a:buNone/>
            </a:pPr>
            <a:r>
              <a:rPr lang="en-US" sz="3200" dirty="0" smtClean="0">
                <a:cs typeface="Times New Roman" pitchFamily="18" charset="0"/>
              </a:rPr>
              <a:t>	Every open cover of a compact set </a:t>
            </a:r>
          </a:p>
          <a:p>
            <a:pPr lvl="1">
              <a:buNone/>
            </a:pPr>
            <a:r>
              <a:rPr lang="en-US" sz="3200" dirty="0" smtClean="0">
                <a:cs typeface="Times New Roman" pitchFamily="18" charset="0"/>
              </a:rPr>
              <a:t>	contains a finite sub-cover.</a:t>
            </a:r>
          </a:p>
          <a:p>
            <a:pPr lvl="1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E4C0-45CC-4663-97B0-0C6BC0C7C31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6553200" y="1524000"/>
          <a:ext cx="1473200" cy="552450"/>
        </p:xfrm>
        <a:graphic>
          <a:graphicData uri="http://schemas.openxmlformats.org/presentationml/2006/ole">
            <p:oleObj spid="_x0000_s4098" name="Equation" r:id="rId5" imgW="507960" imgH="190440" progId="Equation.3">
              <p:embed/>
            </p:oleObj>
          </a:graphicData>
        </a:graphic>
      </p:graphicFrame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7772400" y="381000"/>
          <a:ext cx="762458" cy="755650"/>
        </p:xfrm>
        <a:graphic>
          <a:graphicData uri="http://schemas.openxmlformats.org/presentationml/2006/ole">
            <p:oleObj spid="_x0000_s4099" name="Equation" r:id="rId6" imgW="2030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	The </a:t>
            </a:r>
            <a:r>
              <a:rPr lang="en-US" b="1" dirty="0" smtClean="0"/>
              <a:t>covering dimension </a:t>
            </a:r>
            <a:r>
              <a:rPr lang="en-US" dirty="0" smtClean="0"/>
              <a:t>of a compact              is the </a:t>
            </a:r>
            <a:r>
              <a:rPr lang="en-US" u="sng" dirty="0" smtClean="0"/>
              <a:t>smallest</a:t>
            </a:r>
            <a:r>
              <a:rPr lang="en-US" dirty="0" smtClean="0"/>
              <a:t> integer n for which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	there is an open cover of</a:t>
            </a:r>
            <a:r>
              <a:rPr lang="en-US" i="1" dirty="0" smtClean="0">
                <a:cs typeface="Times New Roman" pitchFamily="18" charset="0"/>
              </a:rPr>
              <a:t> X </a:t>
            </a:r>
            <a:r>
              <a:rPr lang="en-US" dirty="0" smtClean="0"/>
              <a:t>such that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	no point of</a:t>
            </a:r>
            <a:r>
              <a:rPr lang="en-US" i="1" dirty="0" smtClean="0">
                <a:cs typeface="Times New Roman" pitchFamily="18" charset="0"/>
              </a:rPr>
              <a:t> X </a:t>
            </a:r>
            <a:r>
              <a:rPr lang="en-US" dirty="0" smtClean="0"/>
              <a:t>lies in more than n+1 open disks.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1FD24-429D-406C-8369-A3968B6E215B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86200"/>
            <a:ext cx="2362200" cy="255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90600" y="44196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covering dimension of the curve is n = 1 because some points of the curve </a:t>
            </a:r>
            <a:r>
              <a:rPr lang="en-US" sz="2400" u="sng" dirty="0" smtClean="0"/>
              <a:t>must</a:t>
            </a:r>
            <a:r>
              <a:rPr lang="en-US" sz="2400" dirty="0" smtClean="0"/>
              <a:t> lie in </a:t>
            </a:r>
          </a:p>
          <a:p>
            <a:r>
              <a:rPr lang="en-US" sz="2400" dirty="0" smtClean="0"/>
              <a:t>2 =1+1 open disks.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7162800" y="1524000"/>
          <a:ext cx="1473200" cy="552450"/>
        </p:xfrm>
        <a:graphic>
          <a:graphicData uri="http://schemas.openxmlformats.org/presentationml/2006/ole">
            <p:oleObj spid="_x0000_s5122" name="Equation" r:id="rId5" imgW="5079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741</Words>
  <Application>Microsoft Office PowerPoint</Application>
  <PresentationFormat>On-screen Show (4:3)</PresentationFormat>
  <Paragraphs>218</Paragraphs>
  <Slides>28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Fractal Dimension  of  Cell Colony Boundaries </vt:lpstr>
      <vt:lpstr>Tumor Boundaries</vt:lpstr>
      <vt:lpstr>Fractal Dimension</vt:lpstr>
      <vt:lpstr>Outline</vt:lpstr>
      <vt:lpstr>Preliminary Concepts</vt:lpstr>
      <vt:lpstr>  Limit Points in    </vt:lpstr>
      <vt:lpstr>   Compact Sets in</vt:lpstr>
      <vt:lpstr>Open Covers of Compact Sets in</vt:lpstr>
      <vt:lpstr>Covering Dimension</vt:lpstr>
      <vt:lpstr>Another View of Dimension </vt:lpstr>
      <vt:lpstr>Closed Covers of Compact Sets in</vt:lpstr>
      <vt:lpstr>Fractal Dimension </vt:lpstr>
      <vt:lpstr>Box-Counting Method</vt:lpstr>
      <vt:lpstr>       ,</vt:lpstr>
      <vt:lpstr>,</vt:lpstr>
      <vt:lpstr>     ,</vt:lpstr>
      <vt:lpstr>Slide 17</vt:lpstr>
      <vt:lpstr>Box-counting Theorem</vt:lpstr>
      <vt:lpstr>Outline of Proof</vt:lpstr>
      <vt:lpstr>Step 1:</vt:lpstr>
      <vt:lpstr>Step 1:</vt:lpstr>
      <vt:lpstr>Step 2:</vt:lpstr>
      <vt:lpstr>Step 3: Prove that   .</vt:lpstr>
      <vt:lpstr>Boundary of Human Lymphocyte </vt:lpstr>
      <vt:lpstr>Slide 25</vt:lpstr>
      <vt:lpstr>Biological Significance</vt:lpstr>
      <vt:lpstr>References</vt:lpstr>
      <vt:lpstr>Special Thanks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Fractal Dimension  of  Cell Colony Boundaries </dc:title>
  <dc:creator>owner</dc:creator>
  <cp:lastModifiedBy>owner</cp:lastModifiedBy>
  <cp:revision>1</cp:revision>
  <dcterms:created xsi:type="dcterms:W3CDTF">2010-04-18T20:10:26Z</dcterms:created>
  <dcterms:modified xsi:type="dcterms:W3CDTF">2010-04-18T20:13:57Z</dcterms:modified>
</cp:coreProperties>
</file>