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7"/>
  </p:notesMasterIdLst>
  <p:handoutMasterIdLst>
    <p:handoutMasterId r:id="rId38"/>
  </p:handoutMasterIdLst>
  <p:sldIdLst>
    <p:sldId id="521" r:id="rId2"/>
    <p:sldId id="866" r:id="rId3"/>
    <p:sldId id="867" r:id="rId4"/>
    <p:sldId id="856" r:id="rId5"/>
    <p:sldId id="344" r:id="rId6"/>
    <p:sldId id="371" r:id="rId7"/>
    <p:sldId id="774" r:id="rId8"/>
    <p:sldId id="368" r:id="rId9"/>
    <p:sldId id="376" r:id="rId10"/>
    <p:sldId id="373" r:id="rId11"/>
    <p:sldId id="359" r:id="rId12"/>
    <p:sldId id="868" r:id="rId13"/>
    <p:sldId id="871" r:id="rId14"/>
    <p:sldId id="386" r:id="rId15"/>
    <p:sldId id="406" r:id="rId16"/>
    <p:sldId id="404" r:id="rId17"/>
    <p:sldId id="396" r:id="rId18"/>
    <p:sldId id="842" r:id="rId19"/>
    <p:sldId id="858" r:id="rId20"/>
    <p:sldId id="786" r:id="rId21"/>
    <p:sldId id="763" r:id="rId22"/>
    <p:sldId id="860" r:id="rId23"/>
    <p:sldId id="861" r:id="rId24"/>
    <p:sldId id="766" r:id="rId25"/>
    <p:sldId id="846" r:id="rId26"/>
    <p:sldId id="768" r:id="rId27"/>
    <p:sldId id="847" r:id="rId28"/>
    <p:sldId id="444" r:id="rId29"/>
    <p:sldId id="841" r:id="rId30"/>
    <p:sldId id="869" r:id="rId31"/>
    <p:sldId id="870" r:id="rId32"/>
    <p:sldId id="840" r:id="rId33"/>
    <p:sldId id="449" r:id="rId34"/>
    <p:sldId id="857" r:id="rId35"/>
    <p:sldId id="82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FF0000"/>
    <a:srgbClr val="80008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06CBEA-9A6E-4B9A-87A9-A6ED993C7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B91C44-C496-4837-9983-6128F51EF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29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91C44-C496-4837-9983-6128F51EF59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C0927-E453-4E64-BD4E-66A410B3B2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6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91C44-C496-4837-9983-6128F51EF59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5FA66-99FB-473D-9F5D-DD9E14161DF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9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A4AA-74E3-409F-9799-EE8C7C72D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A30AA-94D1-4171-8EF9-E96051548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3B78-059F-4E70-853B-7D73BE218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59742-E103-40EA-83BF-37442C09E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EE41-A429-4265-8A27-1491DA0CA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CC18-21EE-4C30-A0AC-D71AB4B27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8BB1-506B-4A8E-AE3D-FA68CFFD5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7629B-EAA6-49C0-A24D-D4C7761A9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15C1-8D88-453B-9798-2B94AA9F1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59F57-E6DF-41D1-9BD4-BCFE0C1AF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E951-7F19-4416-8989-488280D04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5813-3BEC-4A16-B7B4-0A90F5A36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C55A8-8AAE-4310-9776-ED8DB2A21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10/17/07</a:t>
            </a: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38B7A8-93C7-40FA-A6C7-C76536039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nthony_Bonato" TargetMode="External"/><Relationship Id="rId2" Type="http://schemas.openxmlformats.org/officeDocument/2006/relationships/hyperlink" Target="http://www.math.ryerson.ca/~abona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862012" y="2100749"/>
            <a:ext cx="7540625" cy="1993900"/>
          </a:xfrm>
          <a:prstGeom prst="rect">
            <a:avLst/>
          </a:prstGeom>
          <a:solidFill>
            <a:srgbClr val="EAEAEA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/>
              <a:t>The ILT Model </a:t>
            </a:r>
          </a:p>
          <a:p>
            <a:pPr algn="ctr"/>
            <a:r>
              <a:rPr lang="en-US" sz="4400" b="1" dirty="0"/>
              <a:t>for Social Networks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555875" y="5002213"/>
            <a:ext cx="4152900" cy="1100137"/>
          </a:xfrm>
          <a:prstGeom prst="rect">
            <a:avLst/>
          </a:prstGeom>
          <a:solidFill>
            <a:srgbClr val="EAEAEA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Anthony Bonato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8000"/>
                </a:solidFill>
              </a:rPr>
              <a:t>Ryerson University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428927" y="731520"/>
            <a:ext cx="6507661" cy="830997"/>
          </a:xfrm>
          <a:prstGeom prst="rect">
            <a:avLst/>
          </a:prstGeom>
          <a:solidFill>
            <a:srgbClr val="EAEAEA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</a:rPr>
              <a:t>MATH 396 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Topics in Applied Mathematics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46063"/>
            <a:ext cx="8229600" cy="1143000"/>
          </a:xfrm>
        </p:spPr>
        <p:txBody>
          <a:bodyPr/>
          <a:lstStyle/>
          <a:p>
            <a:r>
              <a:rPr lang="en-US"/>
              <a:t>Degrees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363" y="1338263"/>
            <a:ext cx="7956550" cy="4714875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degree</a:t>
            </a:r>
            <a:r>
              <a:rPr lang="en-US" sz="2800" dirty="0"/>
              <a:t> of a node </a:t>
            </a:r>
            <a:r>
              <a:rPr lang="en-US" sz="2800" dirty="0">
                <a:solidFill>
                  <a:srgbClr val="000099"/>
                </a:solidFill>
              </a:rPr>
              <a:t>x</a:t>
            </a:r>
            <a:r>
              <a:rPr lang="en-US" sz="2800" dirty="0"/>
              <a:t>, written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rgbClr val="000099"/>
                </a:solidFill>
              </a:rPr>
              <a:t>deg(x)</a:t>
            </a:r>
          </a:p>
          <a:p>
            <a:pPr>
              <a:buFontTx/>
              <a:buNone/>
            </a:pPr>
            <a:r>
              <a:rPr lang="en-US" sz="2800" dirty="0"/>
              <a:t>    is the number of edges incident with </a:t>
            </a:r>
            <a:r>
              <a:rPr lang="en-US" sz="2800" dirty="0">
                <a:solidFill>
                  <a:srgbClr val="000099"/>
                </a:solidFill>
              </a:rPr>
              <a:t>x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Theorem - First Theorem of Graph Theory: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800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5444" name="Object 2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3152725" y="4106687"/>
                <a:ext cx="3737721" cy="114300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+mj-lt"/>
                            </a:rPr>
                            <m:t>deg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45444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3152725" y="4106687"/>
                <a:ext cx="3737721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Distance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42275" cy="337978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99"/>
                </a:solidFill>
              </a:rPr>
              <a:t>d(</a:t>
            </a:r>
            <a:r>
              <a:rPr lang="en-US" dirty="0" err="1">
                <a:solidFill>
                  <a:srgbClr val="000099"/>
                </a:solidFill>
              </a:rPr>
              <a:t>x,y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distance between x and y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the length of a shortest path connecting </a:t>
            </a:r>
            <a:r>
              <a:rPr lang="en-US" dirty="0">
                <a:solidFill>
                  <a:srgbClr val="000099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000099"/>
                </a:solidFill>
              </a:rPr>
              <a:t>y</a:t>
            </a:r>
            <a:r>
              <a:rPr lang="en-US" dirty="0"/>
              <a:t> (</a:t>
            </a:r>
            <a:r>
              <a:rPr lang="en-US" dirty="0">
                <a:solidFill>
                  <a:srgbClr val="000099"/>
                </a:solidFill>
              </a:rPr>
              <a:t>∞</a:t>
            </a:r>
            <a:r>
              <a:rPr lang="en-US" dirty="0"/>
              <a:t> otherwise)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diameter</a:t>
            </a:r>
            <a:r>
              <a:rPr lang="en-US" dirty="0"/>
              <a:t> of </a:t>
            </a:r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dirty="0"/>
              <a:t>, written </a:t>
            </a:r>
            <a:r>
              <a:rPr lang="en-US" dirty="0">
                <a:solidFill>
                  <a:srgbClr val="FF0000"/>
                </a:solidFill>
              </a:rPr>
              <a:t>diam(G)</a:t>
            </a:r>
            <a:r>
              <a:rPr lang="en-US" dirty="0"/>
              <a:t>, is the maximum of </a:t>
            </a:r>
            <a:r>
              <a:rPr lang="en-US" dirty="0">
                <a:solidFill>
                  <a:srgbClr val="000099"/>
                </a:solidFill>
              </a:rPr>
              <a:t>d(</a:t>
            </a:r>
            <a:r>
              <a:rPr lang="en-US" dirty="0" err="1">
                <a:solidFill>
                  <a:srgbClr val="000099"/>
                </a:solidFill>
              </a:rPr>
              <a:t>x,y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 over all pairs </a:t>
            </a:r>
            <a:r>
              <a:rPr lang="en-US" dirty="0">
                <a:solidFill>
                  <a:srgbClr val="000099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000099"/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91F3-1FD0-4631-B914-41F2DEEC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CA" dirty="0"/>
          </a:p>
        </p:txBody>
      </p:sp>
      <p:pic>
        <p:nvPicPr>
          <p:cNvPr id="3074" name="Picture 2" descr="Hypercube graph - Wikipedia">
            <a:extLst>
              <a:ext uri="{FF2B5EF4-FFF2-40B4-BE49-F238E27FC236}">
                <a16:creationId xmlns:a16="http://schemas.microsoft.com/office/drawing/2014/main" id="{20E1225A-654F-4881-A667-0A614D29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85" y="1476314"/>
            <a:ext cx="4430415" cy="44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6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E068-13BD-405E-A9B4-B34E009F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distance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5275-723E-4618-BDA0-D88520ADA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055F8-176B-4C6B-B451-03EC3E11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68" y="1465571"/>
            <a:ext cx="6737063" cy="2226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63A58-890F-421A-A3B2-ABE41EF4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75" y="4163079"/>
            <a:ext cx="6737063" cy="158787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AC8555-69F4-47E9-9C81-93F0AB1A6878}"/>
              </a:ext>
            </a:extLst>
          </p:cNvPr>
          <p:cNvCxnSpPr/>
          <p:nvPr/>
        </p:nvCxnSpPr>
        <p:spPr>
          <a:xfrm>
            <a:off x="1374550" y="2047076"/>
            <a:ext cx="9497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E2748-FF6E-47E7-9D05-28C9008D4612}"/>
              </a:ext>
            </a:extLst>
          </p:cNvPr>
          <p:cNvCxnSpPr>
            <a:cxnSpLocks/>
          </p:cNvCxnSpPr>
          <p:nvPr/>
        </p:nvCxnSpPr>
        <p:spPr>
          <a:xfrm>
            <a:off x="4806991" y="3609422"/>
            <a:ext cx="108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0139F-0B6B-4BF2-8CBF-30D27F5CED2B}"/>
              </a:ext>
            </a:extLst>
          </p:cNvPr>
          <p:cNvCxnSpPr>
            <a:cxnSpLocks/>
          </p:cNvCxnSpPr>
          <p:nvPr/>
        </p:nvCxnSpPr>
        <p:spPr>
          <a:xfrm>
            <a:off x="1261479" y="4683104"/>
            <a:ext cx="2354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92EFB4-E60A-496F-8AB8-8AB905E688AA}"/>
              </a:ext>
            </a:extLst>
          </p:cNvPr>
          <p:cNvCxnSpPr>
            <a:cxnSpLocks/>
          </p:cNvCxnSpPr>
          <p:nvPr/>
        </p:nvCxnSpPr>
        <p:spPr>
          <a:xfrm>
            <a:off x="5025268" y="5691894"/>
            <a:ext cx="10392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5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graph parameters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4916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600" dirty="0">
                <a:solidFill>
                  <a:srgbClr val="FF0000"/>
                </a:solidFill>
              </a:rPr>
              <a:t>average distance</a:t>
            </a:r>
            <a:r>
              <a:rPr lang="en-US" sz="2600" dirty="0"/>
              <a:t>:</a:t>
            </a:r>
          </a:p>
          <a:p>
            <a:endParaRPr lang="en-US" sz="2600" dirty="0"/>
          </a:p>
          <a:p>
            <a:pPr>
              <a:buFontTx/>
              <a:buNone/>
            </a:pPr>
            <a:endParaRPr lang="en-US" sz="2600" dirty="0"/>
          </a:p>
          <a:p>
            <a:pPr>
              <a:buClr>
                <a:schemeClr val="tx1"/>
              </a:buClr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endParaRPr lang="en-US" sz="26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600" dirty="0">
                <a:solidFill>
                  <a:srgbClr val="FF0000"/>
                </a:solidFill>
              </a:rPr>
              <a:t>clustering coefficient</a:t>
            </a:r>
            <a:r>
              <a:rPr lang="en-US" sz="2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4" name="Object 6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2772854" y="2194936"/>
                <a:ext cx="3824287" cy="1157288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G</m:t>
                      </m:r>
                      <m:r>
                        <a:rPr lang="en-CA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CA" i="1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CA" i="1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CA" i="1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62854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2772854" y="2194936"/>
                <a:ext cx="3824287" cy="1157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856" name="Object 8"/>
              <p:cNvSpPr txBox="1"/>
              <p:nvPr/>
            </p:nvSpPr>
            <p:spPr bwMode="auto">
              <a:xfrm>
                <a:off x="1221909" y="4482299"/>
                <a:ext cx="7091363" cy="11064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i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))|</m:t>
                      </m:r>
                      <m:sSup>
                        <m:sSupPr>
                          <m:ctrlP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CA" i="1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CA" i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r>
                                          <a:rPr lang="en-CA" i="1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</m:e>
                                    </m:func>
                                    <m:r>
                                      <a:rPr lang="en-CA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CA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en-CA" i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 i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G</m:t>
                      </m:r>
                      <m:r>
                        <a:rPr lang="en-CA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CA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6285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909" y="4482299"/>
                <a:ext cx="7091363" cy="1106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B356035-ADE0-4E81-9EC6-13CB06828A23}"/>
              </a:ext>
            </a:extLst>
          </p:cNvPr>
          <p:cNvSpPr/>
          <p:nvPr/>
        </p:nvSpPr>
        <p:spPr>
          <a:xfrm>
            <a:off x="3773547" y="2210770"/>
            <a:ext cx="1822900" cy="9615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3C6A0-39D7-4C98-8B73-54073A118CE7}"/>
              </a:ext>
            </a:extLst>
          </p:cNvPr>
          <p:cNvSpPr txBox="1"/>
          <p:nvPr/>
        </p:nvSpPr>
        <p:spPr>
          <a:xfrm>
            <a:off x="4287291" y="3240998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W(G)</a:t>
            </a:r>
            <a:endParaRPr lang="en-CA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Small world property </a:t>
            </a:r>
            <a:r>
              <a:rPr lang="en-US" sz="3200" dirty="0">
                <a:solidFill>
                  <a:srgbClr val="0070C0"/>
                </a:solidFill>
              </a:rPr>
              <a:t>(Watts,Strogatz,98</a:t>
            </a:r>
            <a:r>
              <a:rPr lang="en-US" dirty="0">
                <a:solidFill>
                  <a:srgbClr val="0070C0"/>
                </a:solidFill>
              </a:rPr>
              <a:t>)</a:t>
            </a:r>
            <a:endParaRPr lang="en-US" dirty="0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056" y="1499734"/>
            <a:ext cx="8454571" cy="45259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low distances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solidFill>
                  <a:srgbClr val="000099"/>
                </a:solidFill>
              </a:rPr>
              <a:t>diam(G) = O(log n)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solidFill>
                  <a:srgbClr val="000099"/>
                </a:solidFill>
              </a:rPr>
              <a:t>L(G) = O(loglog n)</a:t>
            </a:r>
          </a:p>
          <a:p>
            <a:pPr lvl="2">
              <a:lnSpc>
                <a:spcPct val="90000"/>
              </a:lnSpc>
              <a:defRPr/>
            </a:pPr>
            <a:endParaRPr lang="en-US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900" dirty="0"/>
              <a:t>higher clustering coefficient than a </a:t>
            </a:r>
            <a:r>
              <a:rPr lang="en-US" sz="2900" dirty="0">
                <a:solidFill>
                  <a:srgbClr val="FF0000"/>
                </a:solidFill>
              </a:rPr>
              <a:t>binomial random graph</a:t>
            </a:r>
            <a:r>
              <a:rPr lang="en-US" sz="2900" dirty="0"/>
              <a:t> with same expected degree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  <a:buFont typeface="+mj-lt"/>
              <a:buAutoNum type="arabicPeriod" startAt="4"/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dirty="0"/>
              <a:t>Power law degree distribution 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056" y="1499734"/>
            <a:ext cx="8454571" cy="4525962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for a graph </a:t>
            </a:r>
            <a:r>
              <a:rPr lang="en-US" sz="2400" dirty="0">
                <a:solidFill>
                  <a:srgbClr val="000099"/>
                </a:solidFill>
              </a:rPr>
              <a:t>G</a:t>
            </a:r>
            <a:r>
              <a:rPr lang="en-US" sz="2400" dirty="0"/>
              <a:t> of order </a:t>
            </a:r>
            <a:r>
              <a:rPr lang="en-US" sz="2400" dirty="0">
                <a:solidFill>
                  <a:srgbClr val="000099"/>
                </a:solidFill>
              </a:rPr>
              <a:t>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99"/>
                </a:solidFill>
              </a:rPr>
              <a:t>i</a:t>
            </a:r>
            <a:r>
              <a:rPr lang="en-US" sz="2400" dirty="0"/>
              <a:t> a positive integer, let </a:t>
            </a:r>
            <a:r>
              <a:rPr lang="en-US" sz="2400" dirty="0" err="1">
                <a:solidFill>
                  <a:srgbClr val="000099"/>
                </a:solidFill>
              </a:rPr>
              <a:t>N</a:t>
            </a:r>
            <a:r>
              <a:rPr lang="en-US" sz="2400" baseline="-25000" dirty="0" err="1">
                <a:solidFill>
                  <a:srgbClr val="000099"/>
                </a:solidFill>
              </a:rPr>
              <a:t>i,n</a:t>
            </a:r>
            <a:r>
              <a:rPr lang="en-US" sz="2400" dirty="0"/>
              <a:t> denote the number of nodes of degree </a:t>
            </a:r>
            <a:r>
              <a:rPr lang="en-US" sz="2400" dirty="0">
                <a:solidFill>
                  <a:srgbClr val="000099"/>
                </a:solidFill>
              </a:rPr>
              <a:t>i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99"/>
                </a:solidFill>
              </a:rPr>
              <a:t>G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</a:pPr>
            <a:endParaRPr lang="en-US" sz="2400" dirty="0"/>
          </a:p>
          <a:p>
            <a:pPr marL="514350" indent="-514350"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we say that </a:t>
            </a:r>
            <a:r>
              <a:rPr lang="en-US" sz="2400" dirty="0">
                <a:solidFill>
                  <a:srgbClr val="000099"/>
                </a:solidFill>
              </a:rPr>
              <a:t>G</a:t>
            </a:r>
            <a:r>
              <a:rPr lang="en-US" sz="2400" dirty="0"/>
              <a:t> follows a </a:t>
            </a:r>
            <a:r>
              <a:rPr lang="en-US" sz="2400" dirty="0">
                <a:solidFill>
                  <a:srgbClr val="FF0000"/>
                </a:solidFill>
              </a:rPr>
              <a:t>power law degree distribution </a:t>
            </a:r>
            <a:r>
              <a:rPr lang="en-US" sz="2400" dirty="0"/>
              <a:t>if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/>
              <a:t> 	for some range of i and some </a:t>
            </a:r>
            <a:r>
              <a:rPr lang="en-US" sz="2400" dirty="0">
                <a:solidFill>
                  <a:srgbClr val="000099"/>
                </a:solidFill>
              </a:rPr>
              <a:t>b &gt; 2</a:t>
            </a:r>
            <a:r>
              <a:rPr lang="en-US" sz="2400" dirty="0"/>
              <a:t>,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marL="514350" indent="-514350"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marL="514350" indent="-514350"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marL="514350" indent="-514350"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b is called the</a:t>
            </a:r>
            <a:r>
              <a:rPr lang="en-US" sz="2400" dirty="0">
                <a:solidFill>
                  <a:srgbClr val="FF0000"/>
                </a:solidFill>
              </a:rPr>
              <a:t> exponent </a:t>
            </a:r>
            <a:r>
              <a:rPr lang="en-US" sz="2400" dirty="0"/>
              <a:t>of the power law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2993" name="Object 1"/>
              <p:cNvSpPr txBox="1"/>
              <p:nvPr/>
            </p:nvSpPr>
            <p:spPr bwMode="auto">
              <a:xfrm>
                <a:off x="3744779" y="4147943"/>
                <a:ext cx="1588238" cy="5125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800" i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CA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28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CA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CA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CA" sz="28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852993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4779" y="4147943"/>
                <a:ext cx="1588238" cy="512547"/>
              </a:xfrm>
              <a:prstGeom prst="rect">
                <a:avLst/>
              </a:prstGeom>
              <a:blipFill>
                <a:blip r:embed="rId2"/>
                <a:stretch>
                  <a:fillRect l="-3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270" y="1868261"/>
            <a:ext cx="5372918" cy="3763282"/>
          </a:xfrm>
          <a:prstGeom prst="rect">
            <a:avLst/>
          </a:prstGeom>
          <a:noFill/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420951" y="1783546"/>
            <a:ext cx="1831384" cy="702797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Many low-degree nodes</a:t>
            </a:r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 flipH="1">
            <a:off x="3268889" y="2177143"/>
            <a:ext cx="1056367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2760889" y="2627086"/>
            <a:ext cx="609600" cy="4572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4955643" y="4816928"/>
            <a:ext cx="762000" cy="4572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589031" y="3937000"/>
            <a:ext cx="1841147" cy="707886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Few high-degree nodes</a:t>
            </a: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H="1">
            <a:off x="5674633" y="4542971"/>
            <a:ext cx="900338" cy="37374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title"/>
          </p:nvPr>
        </p:nvSpPr>
        <p:spPr>
          <a:xfrm>
            <a:off x="544513" y="260350"/>
            <a:ext cx="8229600" cy="1143000"/>
          </a:xfrm>
        </p:spPr>
        <p:txBody>
          <a:bodyPr/>
          <a:lstStyle/>
          <a:p>
            <a:r>
              <a:rPr lang="en-US" dirty="0"/>
              <a:t>Interpreting a power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/>
      <p:bldP spid="138244" grpId="0" animBg="1"/>
      <p:bldP spid="138245" grpId="0" animBg="1"/>
      <p:bldP spid="138246" grpId="0" animBg="1"/>
      <p:bldP spid="138247" grpId="0" animBg="1"/>
      <p:bldP spid="1382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4400" dirty="0">
                <a:solidFill>
                  <a:schemeClr val="tx1"/>
                </a:solidFill>
              </a:rPr>
              <a:t>Densification power law 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056" y="1499734"/>
            <a:ext cx="8454571" cy="4525962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networks become more </a:t>
            </a:r>
            <a:r>
              <a:rPr lang="en-US" sz="2800" dirty="0">
                <a:solidFill>
                  <a:schemeClr val="accent2"/>
                </a:solidFill>
              </a:rPr>
              <a:t>dense</a:t>
            </a:r>
            <a:r>
              <a:rPr lang="en-US" sz="2800" dirty="0"/>
              <a:t> over time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average degree is </a:t>
            </a:r>
            <a:r>
              <a:rPr lang="en-US" sz="2800" dirty="0">
                <a:solidFill>
                  <a:srgbClr val="000099"/>
                </a:solidFill>
              </a:rPr>
              <a:t>increasing: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99"/>
              </a:solidFill>
            </a:endParaRPr>
          </a:p>
          <a:p>
            <a:pPr marL="0" indent="0" algn="ctr">
              <a:buClr>
                <a:schemeClr val="tx1"/>
              </a:buClr>
              <a:buNone/>
            </a:pPr>
            <a:r>
              <a:rPr lang="en-US" dirty="0">
                <a:solidFill>
                  <a:srgbClr val="000099"/>
                </a:solidFill>
              </a:rPr>
              <a:t>|(E(G)| ~ |V(G)|</a:t>
            </a:r>
            <a:r>
              <a:rPr lang="en-US" baseline="30000" dirty="0">
                <a:solidFill>
                  <a:srgbClr val="000099"/>
                </a:solidFill>
              </a:rPr>
              <a:t>a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     </a:t>
            </a:r>
            <a:r>
              <a:rPr lang="en-US" sz="2800" dirty="0"/>
              <a:t>where </a:t>
            </a:r>
            <a:r>
              <a:rPr lang="en-US" sz="2800" dirty="0">
                <a:solidFill>
                  <a:srgbClr val="000099"/>
                </a:solidFill>
              </a:rPr>
              <a:t>1 &lt; a ≤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densification exponent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6AF-DF1C-4058-996D-9A8D34AC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complex networks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A3A1-E4A0-4A68-B686-9B782987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simulate one or more properties</a:t>
            </a:r>
          </a:p>
          <a:p>
            <a:r>
              <a:rPr lang="en-US" sz="2800" dirty="0"/>
              <a:t>“All models are wrong..”</a:t>
            </a:r>
          </a:p>
          <a:p>
            <a:r>
              <a:rPr lang="en-US" sz="2800" dirty="0"/>
              <a:t>leads to new mathematics</a:t>
            </a:r>
          </a:p>
          <a:p>
            <a:r>
              <a:rPr lang="en-US" sz="2800" dirty="0"/>
              <a:t>key models:</a:t>
            </a:r>
          </a:p>
          <a:p>
            <a:pPr lvl="1"/>
            <a:r>
              <a:rPr lang="en-US" dirty="0"/>
              <a:t>preferential attachment</a:t>
            </a:r>
          </a:p>
          <a:p>
            <a:pPr lvl="1"/>
            <a:r>
              <a:rPr lang="en-US" dirty="0"/>
              <a:t>spatial models</a:t>
            </a:r>
          </a:p>
          <a:p>
            <a:pPr lvl="1"/>
            <a:r>
              <a:rPr lang="en-US" dirty="0"/>
              <a:t>ranking models</a:t>
            </a:r>
          </a:p>
          <a:p>
            <a:pPr lvl="1"/>
            <a:r>
              <a:rPr lang="en-US" dirty="0"/>
              <a:t>copying models</a:t>
            </a:r>
            <a:endParaRPr lang="en-CA" dirty="0"/>
          </a:p>
        </p:txBody>
      </p:sp>
      <p:pic>
        <p:nvPicPr>
          <p:cNvPr id="4" name="Picture 2" descr="[speed output image]">
            <a:extLst>
              <a:ext uri="{FF2B5EF4-FFF2-40B4-BE49-F238E27FC236}">
                <a16:creationId xmlns:a16="http://schemas.microsoft.com/office/drawing/2014/main" id="{EF6707F8-4B18-4263-BD25-27393E498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34" y="2688644"/>
            <a:ext cx="3781067" cy="21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63A6-BFED-41AB-AFA6-53FE9B3F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media</a:t>
            </a:r>
          </a:p>
        </p:txBody>
      </p:sp>
      <p:pic>
        <p:nvPicPr>
          <p:cNvPr id="4" name="Picture 2" descr="Image result for facebook network">
            <a:extLst>
              <a:ext uri="{FF2B5EF4-FFF2-40B4-BE49-F238E27FC236}">
                <a16:creationId xmlns:a16="http://schemas.microsoft.com/office/drawing/2014/main" id="{C93CC64C-4C1B-4A59-9F94-388C4D408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54" y="1442437"/>
            <a:ext cx="6987281" cy="48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18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Transitivity</a:t>
            </a:r>
            <a:endParaRPr lang="en-GB" dirty="0">
              <a:solidFill>
                <a:srgbClr val="000099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55BFB1-717D-48A4-AC26-A40C1C5F1BFB}"/>
              </a:ext>
            </a:extLst>
          </p:cNvPr>
          <p:cNvCxnSpPr/>
          <p:nvPr/>
        </p:nvCxnSpPr>
        <p:spPr>
          <a:xfrm flipV="1">
            <a:off x="2858203" y="2254928"/>
            <a:ext cx="1793289" cy="227268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D7D7F2-DF44-4213-9E55-678B39411554}"/>
              </a:ext>
            </a:extLst>
          </p:cNvPr>
          <p:cNvCxnSpPr>
            <a:cxnSpLocks/>
          </p:cNvCxnSpPr>
          <p:nvPr/>
        </p:nvCxnSpPr>
        <p:spPr>
          <a:xfrm>
            <a:off x="4679605" y="2354063"/>
            <a:ext cx="1676400" cy="228895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2C6C30-C4BE-4FE4-B5BA-D45733239455}"/>
              </a:ext>
            </a:extLst>
          </p:cNvPr>
          <p:cNvCxnSpPr>
            <a:cxnSpLocks/>
          </p:cNvCxnSpPr>
          <p:nvPr/>
        </p:nvCxnSpPr>
        <p:spPr>
          <a:xfrm>
            <a:off x="2877438" y="4644501"/>
            <a:ext cx="3407545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F060D15-9D24-4DD3-9533-671B50520D53}"/>
              </a:ext>
            </a:extLst>
          </p:cNvPr>
          <p:cNvSpPr/>
          <p:nvPr/>
        </p:nvSpPr>
        <p:spPr>
          <a:xfrm>
            <a:off x="4287507" y="1926455"/>
            <a:ext cx="745724" cy="7190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A18BAB-8F6E-49F7-8ABA-BCCECB804AAA}"/>
              </a:ext>
            </a:extLst>
          </p:cNvPr>
          <p:cNvSpPr/>
          <p:nvPr/>
        </p:nvSpPr>
        <p:spPr>
          <a:xfrm>
            <a:off x="2488300" y="4219853"/>
            <a:ext cx="745724" cy="7190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94B0B0-EF5E-4A90-B04C-D7DB265CFC76}"/>
              </a:ext>
            </a:extLst>
          </p:cNvPr>
          <p:cNvSpPr/>
          <p:nvPr/>
        </p:nvSpPr>
        <p:spPr>
          <a:xfrm>
            <a:off x="5904722" y="4236129"/>
            <a:ext cx="745724" cy="7190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B19EF-8515-4338-A84C-7D7BED4BE3D6}"/>
              </a:ext>
            </a:extLst>
          </p:cNvPr>
          <p:cNvSpPr txBox="1"/>
          <p:nvPr/>
        </p:nvSpPr>
        <p:spPr>
          <a:xfrm>
            <a:off x="1837189" y="424483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02DDA-8AAF-4B94-8147-373BFE76F298}"/>
              </a:ext>
            </a:extLst>
          </p:cNvPr>
          <p:cNvSpPr txBox="1"/>
          <p:nvPr/>
        </p:nvSpPr>
        <p:spPr>
          <a:xfrm>
            <a:off x="3658999" y="188053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BB581-765F-4D43-B9D6-9A7FE5759127}"/>
              </a:ext>
            </a:extLst>
          </p:cNvPr>
          <p:cNvSpPr txBox="1"/>
          <p:nvPr/>
        </p:nvSpPr>
        <p:spPr>
          <a:xfrm>
            <a:off x="6814658" y="423923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DEB8F-A137-427A-96DD-CA7B5F48E19D}"/>
              </a:ext>
            </a:extLst>
          </p:cNvPr>
          <p:cNvSpPr txBox="1"/>
          <p:nvPr/>
        </p:nvSpPr>
        <p:spPr>
          <a:xfrm>
            <a:off x="2393605" y="51793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“friends of friends are friends”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1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start with a graph of order </a:t>
                </a:r>
                <a:r>
                  <a:rPr lang="en-US" dirty="0">
                    <a:solidFill>
                      <a:srgbClr val="000099"/>
                    </a:solidFill>
                  </a:rPr>
                  <a:t>n</a:t>
                </a:r>
              </a:p>
              <a:p>
                <a:pPr>
                  <a:buClr>
                    <a:schemeClr val="tx1"/>
                  </a:buClr>
                </a:pPr>
                <a:endParaRPr lang="en-US" sz="800" dirty="0">
                  <a:solidFill>
                    <a:srgbClr val="000099"/>
                  </a:solidFill>
                </a:endParaRPr>
              </a:p>
              <a:p>
                <a:r>
                  <a:rPr lang="en-US" dirty="0"/>
                  <a:t>to form the graph </a:t>
                </a:r>
                <a:r>
                  <a:rPr lang="en-US" dirty="0">
                    <a:solidFill>
                      <a:srgbClr val="000099"/>
                    </a:solidFill>
                  </a:rPr>
                  <a:t>G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t+1</a:t>
                </a:r>
                <a:r>
                  <a:rPr lang="en-US" dirty="0"/>
                  <a:t> for each node </a:t>
                </a:r>
                <a:r>
                  <a:rPr lang="en-US" dirty="0">
                    <a:solidFill>
                      <a:srgbClr val="000099"/>
                    </a:solidFill>
                  </a:rPr>
                  <a:t>x</a:t>
                </a:r>
                <a:r>
                  <a:rPr lang="en-US" dirty="0"/>
                  <a:t> from time </a:t>
                </a:r>
                <a:r>
                  <a:rPr lang="en-US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/>
                  <a:t>, add a node </a:t>
                </a:r>
                <a:r>
                  <a:rPr lang="en-US" dirty="0">
                    <a:solidFill>
                      <a:srgbClr val="000099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clone of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99"/>
                    </a:solidFill>
                  </a:rPr>
                  <a:t>x</a:t>
                </a:r>
                <a:r>
                  <a:rPr lang="en-US" dirty="0"/>
                  <a:t>, so that </a:t>
                </a:r>
                <a:r>
                  <a:rPr lang="en-US" dirty="0">
                    <a:solidFill>
                      <a:srgbClr val="000099"/>
                    </a:solidFill>
                  </a:rPr>
                  <a:t>xx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an edge, and </a:t>
                </a:r>
                <a:r>
                  <a:rPr lang="en-US" dirty="0">
                    <a:solidFill>
                      <a:srgbClr val="000099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joined to each node joined to </a:t>
                </a:r>
                <a:r>
                  <a:rPr lang="en-US" dirty="0">
                    <a:solidFill>
                      <a:srgbClr val="000099"/>
                    </a:solidFill>
                  </a:rPr>
                  <a:t>x</a:t>
                </a:r>
              </a:p>
              <a:p>
                <a:pPr>
                  <a:buNone/>
                </a:pPr>
                <a:endParaRPr lang="en-US" dirty="0">
                  <a:solidFill>
                    <a:srgbClr val="000099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91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53AA2BF3-B26A-42BA-AA81-7CB61A64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478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Iterated Local Transitivity (ILT) model</a:t>
            </a:r>
            <a:r>
              <a:rPr lang="en-US" sz="3600" kern="0" dirty="0"/>
              <a:t/>
            </a:r>
            <a:br>
              <a:rPr lang="en-US" sz="3600" kern="0" dirty="0"/>
            </a:br>
            <a:r>
              <a:rPr lang="en-US" sz="3200" kern="0" dirty="0">
                <a:solidFill>
                  <a:srgbClr val="0070C0"/>
                </a:solidFill>
              </a:rPr>
              <a:t>(Bonato,Hadi,Horn,Prałat,Wang,11)</a:t>
            </a:r>
          </a:p>
        </p:txBody>
      </p:sp>
    </p:spTree>
    <p:extLst>
      <p:ext uri="{BB962C8B-B14F-4D97-AF65-F5344CB8AC3E}">
        <p14:creationId xmlns:p14="http://schemas.microsoft.com/office/powerpoint/2010/main" val="15933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C8D4-9807-4161-9647-519A1336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a single node:</a:t>
            </a:r>
            <a:endParaRPr lang="en-CA" dirty="0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3AEE370F-4A52-4279-8016-F92B65CE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44" y="2046262"/>
            <a:ext cx="188912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D8F94DF0-AEBB-471D-B2D2-9CBB1BB3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21" y="3033580"/>
            <a:ext cx="188913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D8A67A01-31D1-4CC5-AE7D-84A1D2DC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44" y="3033580"/>
            <a:ext cx="188913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D970B9-DF46-46CB-95CC-B5FB8AA74DD4}"/>
              </a:ext>
            </a:extLst>
          </p:cNvPr>
          <p:cNvCxnSpPr>
            <a:cxnSpLocks/>
          </p:cNvCxnSpPr>
          <p:nvPr/>
        </p:nvCxnSpPr>
        <p:spPr>
          <a:xfrm>
            <a:off x="4572000" y="3120892"/>
            <a:ext cx="12639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3">
            <a:extLst>
              <a:ext uri="{FF2B5EF4-FFF2-40B4-BE49-F238E27FC236}">
                <a16:creationId xmlns:a16="http://schemas.microsoft.com/office/drawing/2014/main" id="{523C9551-AB67-4B9E-880C-1D7658311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21" y="4896793"/>
            <a:ext cx="188913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E6420116-D911-4CAB-B433-D1E795BBA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44" y="4896793"/>
            <a:ext cx="188913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B14650-A5E5-402C-85FD-BC012976A9C9}"/>
              </a:ext>
            </a:extLst>
          </p:cNvPr>
          <p:cNvCxnSpPr>
            <a:cxnSpLocks/>
          </p:cNvCxnSpPr>
          <p:nvPr/>
        </p:nvCxnSpPr>
        <p:spPr>
          <a:xfrm>
            <a:off x="4572000" y="4984105"/>
            <a:ext cx="12639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4">
            <a:extLst>
              <a:ext uri="{FF2B5EF4-FFF2-40B4-BE49-F238E27FC236}">
                <a16:creationId xmlns:a16="http://schemas.microsoft.com/office/drawing/2014/main" id="{46E3A98D-4CC0-40F1-96E8-7D62B5EA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44" y="4103784"/>
            <a:ext cx="188913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F6AE58C5-B462-476A-B6B0-BDC91B79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21" y="4103784"/>
            <a:ext cx="188913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C21573-10FC-4B54-BE5E-C49EC0832C3B}"/>
              </a:ext>
            </a:extLst>
          </p:cNvPr>
          <p:cNvCxnSpPr>
            <a:stCxn id="14" idx="0"/>
            <a:endCxn id="16" idx="4"/>
          </p:cNvCxnSpPr>
          <p:nvPr/>
        </p:nvCxnSpPr>
        <p:spPr>
          <a:xfrm flipV="1">
            <a:off x="4572001" y="4278409"/>
            <a:ext cx="0" cy="618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5C606E-ACB4-4DA6-B31B-A850B5A218CB}"/>
              </a:ext>
            </a:extLst>
          </p:cNvPr>
          <p:cNvCxnSpPr>
            <a:cxnSpLocks/>
            <a:stCxn id="16" idx="5"/>
            <a:endCxn id="13" idx="5"/>
          </p:cNvCxnSpPr>
          <p:nvPr/>
        </p:nvCxnSpPr>
        <p:spPr>
          <a:xfrm>
            <a:off x="4638791" y="4252836"/>
            <a:ext cx="1263977" cy="793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096D9D-173C-4128-9249-395B66495B41}"/>
              </a:ext>
            </a:extLst>
          </p:cNvPr>
          <p:cNvCxnSpPr>
            <a:cxnSpLocks/>
            <a:stCxn id="14" idx="7"/>
            <a:endCxn id="17" idx="3"/>
          </p:cNvCxnSpPr>
          <p:nvPr/>
        </p:nvCxnSpPr>
        <p:spPr>
          <a:xfrm flipV="1">
            <a:off x="4638791" y="4252836"/>
            <a:ext cx="1130396" cy="6695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3A83E6-B873-4063-8AAD-56CDE9BF35FB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835978" y="4252837"/>
            <a:ext cx="0" cy="643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1784EC0-A546-4B46-8C11-D5CC2E2E75B7}"/>
              </a:ext>
            </a:extLst>
          </p:cNvPr>
          <p:cNvSpPr txBox="1"/>
          <p:nvPr/>
        </p:nvSpPr>
        <p:spPr>
          <a:xfrm>
            <a:off x="3474069" y="1913400"/>
            <a:ext cx="569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0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8E07DA-4790-443A-AB3C-E2920ACF2E79}"/>
              </a:ext>
            </a:extLst>
          </p:cNvPr>
          <p:cNvSpPr txBox="1"/>
          <p:nvPr/>
        </p:nvSpPr>
        <p:spPr>
          <a:xfrm>
            <a:off x="3474069" y="2833525"/>
            <a:ext cx="569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1</a:t>
            </a:r>
            <a:endParaRPr lang="en-C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F0F7A3-81FB-4038-BD8A-4DF13CA2512E}"/>
              </a:ext>
            </a:extLst>
          </p:cNvPr>
          <p:cNvSpPr txBox="1"/>
          <p:nvPr/>
        </p:nvSpPr>
        <p:spPr>
          <a:xfrm>
            <a:off x="3465181" y="4252836"/>
            <a:ext cx="569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3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688D2E-1629-40E8-83A6-79E7F6FF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33" y="1655349"/>
            <a:ext cx="4321770" cy="4297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FF29C-E110-41E9-871C-48957C34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explosion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29FB-77DB-4DC9-B5CF-F7C53D3A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0 </a:t>
            </a:r>
            <a:r>
              <a:rPr lang="en-US" dirty="0"/>
              <a:t>: 4-cycle</a:t>
            </a:r>
          </a:p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4</a:t>
            </a:r>
            <a:r>
              <a:rPr lang="en-US" dirty="0"/>
              <a:t>: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7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Densification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1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 = order of </a:t>
                </a:r>
                <a:r>
                  <a:rPr lang="en-US" dirty="0">
                    <a:solidFill>
                      <a:srgbClr val="000099"/>
                    </a:solidFill>
                  </a:rPr>
                  <a:t>G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 = size of </a:t>
                </a:r>
                <a:r>
                  <a:rPr lang="en-US" dirty="0">
                    <a:solidFill>
                      <a:srgbClr val="000099"/>
                    </a:solidFill>
                  </a:rPr>
                  <a:t>G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t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Lemma </a:t>
                </a:r>
                <a:r>
                  <a:rPr lang="en-US" dirty="0">
                    <a:solidFill>
                      <a:srgbClr val="0070C0"/>
                    </a:solidFill>
                  </a:rPr>
                  <a:t>(BHHPW,11)</a:t>
                </a:r>
                <a:r>
                  <a:rPr lang="en-US" dirty="0"/>
                  <a:t>: For </a:t>
                </a:r>
                <a:r>
                  <a:rPr lang="en-US" dirty="0">
                    <a:solidFill>
                      <a:srgbClr val="000099"/>
                    </a:solidFill>
                  </a:rPr>
                  <a:t>t &gt; 0</a:t>
                </a:r>
                <a:r>
                  <a:rPr lang="en-US" dirty="0"/>
                  <a:t>, 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>
                    <a:solidFill>
                      <a:srgbClr val="000099"/>
                    </a:solidFill>
                  </a:rPr>
                  <a:t>n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>
                    <a:solidFill>
                      <a:srgbClr val="000099"/>
                    </a:solidFill>
                  </a:rPr>
                  <a:t> = 2</a:t>
                </a:r>
                <a:r>
                  <a:rPr lang="en-US" baseline="30000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>
                    <a:solidFill>
                      <a:srgbClr val="000099"/>
                    </a:solidFill>
                  </a:rPr>
                  <a:t>n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0</a:t>
                </a:r>
                <a:r>
                  <a:rPr lang="en-US" dirty="0">
                    <a:solidFill>
                      <a:srgbClr val="000099"/>
                    </a:solidFill>
                  </a:rPr>
                  <a:t>, e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>
                    <a:solidFill>
                      <a:srgbClr val="000099"/>
                    </a:solidFill>
                  </a:rPr>
                  <a:t> = 3</a:t>
                </a:r>
                <a:r>
                  <a:rPr lang="en-US" baseline="30000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>
                    <a:solidFill>
                      <a:srgbClr val="000099"/>
                    </a:solidFill>
                  </a:rPr>
                  <a:t>(e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0</a:t>
                </a:r>
                <a:r>
                  <a:rPr lang="en-US" dirty="0">
                    <a:solidFill>
                      <a:srgbClr val="000099"/>
                    </a:solidFill>
                  </a:rPr>
                  <a:t>+n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0</a:t>
                </a:r>
                <a:r>
                  <a:rPr lang="en-US" dirty="0">
                    <a:solidFill>
                      <a:srgbClr val="000099"/>
                    </a:solidFill>
                  </a:rPr>
                  <a:t>) - n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>
                    <a:solidFill>
                      <a:srgbClr val="000099"/>
                    </a:solidFill>
                  </a:rPr>
                  <a:t>.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/>
                <a:r>
                  <a:rPr lang="en-US" dirty="0"/>
                  <a:t>densification power law: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dirty="0">
                    <a:solidFill>
                      <a:srgbClr val="000099"/>
                    </a:solidFill>
                  </a:rPr>
                  <a:t>e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t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000099"/>
                    </a:solidFill>
                  </a:rPr>
                  <a:t> n</a:t>
                </a:r>
                <a:r>
                  <a:rPr lang="en-US" baseline="-25000" dirty="0">
                    <a:solidFill>
                      <a:srgbClr val="000099"/>
                    </a:solidFill>
                  </a:rPr>
                  <a:t>t</a:t>
                </a:r>
                <a:r>
                  <a:rPr lang="en-US" baseline="30000" dirty="0">
                    <a:solidFill>
                      <a:srgbClr val="000099"/>
                    </a:solidFill>
                  </a:rPr>
                  <a:t>a</a:t>
                </a:r>
                <a:r>
                  <a:rPr lang="en-US" dirty="0"/>
                  <a:t>, where </a:t>
                </a:r>
                <a:r>
                  <a:rPr lang="en-US" dirty="0">
                    <a:solidFill>
                      <a:srgbClr val="000099"/>
                    </a:solidFill>
                  </a:rPr>
                  <a:t>a = log 3 / log 2.</a:t>
                </a:r>
              </a:p>
            </p:txBody>
          </p:sp>
        </mc:Choice>
        <mc:Fallback xmlns="">
          <p:sp>
            <p:nvSpPr>
              <p:cNvPr id="521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4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of proof of densification</a:t>
            </a:r>
          </a:p>
        </p:txBody>
      </p:sp>
      <p:sp>
        <p:nvSpPr>
          <p:cNvPr id="5" name="Oval 4"/>
          <p:cNvSpPr/>
          <p:nvPr/>
        </p:nvSpPr>
        <p:spPr>
          <a:xfrm>
            <a:off x="1489165" y="2246811"/>
            <a:ext cx="1689463" cy="1584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69028" y="2926080"/>
            <a:ext cx="191589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47001" y="2053950"/>
            <a:ext cx="191589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48507" y="2059219"/>
                <a:ext cx="37863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99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07" y="2059219"/>
                <a:ext cx="378630" cy="400110"/>
              </a:xfrm>
              <a:prstGeom prst="rect">
                <a:avLst/>
              </a:prstGeom>
              <a:blipFill>
                <a:blip r:embed="rId2"/>
                <a:stretch>
                  <a:fillRect l="-15873" t="-7692" r="-3175" b="-2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776547" y="2664823"/>
            <a:ext cx="191589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cxnSp>
        <p:nvCxnSpPr>
          <p:cNvPr id="12" name="Straight Connector 11"/>
          <p:cNvCxnSpPr>
            <a:cxnSpLocks/>
            <a:stCxn id="10" idx="5"/>
            <a:endCxn id="6" idx="5"/>
          </p:cNvCxnSpPr>
          <p:nvPr/>
        </p:nvCxnSpPr>
        <p:spPr>
          <a:xfrm>
            <a:off x="1940078" y="2820921"/>
            <a:ext cx="792481" cy="26125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92583" y="2643593"/>
                <a:ext cx="444604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99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rgbClr val="000099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rgbClr val="000099"/>
                        </a:solidFill>
                      </a:rPr>
                      <m:t>+1 =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99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 smtClean="0">
                        <a:solidFill>
                          <a:srgbClr val="000099"/>
                        </a:solidFill>
                      </a:rPr>
                      <m:t>t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b="0" i="1" dirty="0">
                    <a:solidFill>
                      <a:srgbClr val="000099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0099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0099"/>
                        </a:solidFill>
                      </a:rPr>
                      <m:t>t</m:t>
                    </m:r>
                    <m:r>
                      <a:rPr lang="en-US" sz="2800" i="1" baseline="-25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rgbClr val="000099"/>
                    </a:solidFill>
                    <a:latin typeface="+mj-lt"/>
                  </a:rPr>
                  <a:t>+</a:t>
                </a:r>
                <a:r>
                  <a:rPr lang="en-US" sz="2800" b="0" i="1" dirty="0">
                    <a:solidFill>
                      <a:srgbClr val="000099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0099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0099"/>
                        </a:solidFill>
                      </a:rPr>
                      <m:t>t</m:t>
                    </m:r>
                    <m:r>
                      <a:rPr lang="en-US" sz="2800" i="1" baseline="-25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rgbClr val="000099"/>
                    </a:solidFill>
                    <a:latin typeface="+mj-lt"/>
                  </a:rPr>
                  <a:t>+</a:t>
                </a:r>
                <a:r>
                  <a:rPr lang="en-US" sz="2800" b="0" i="1" dirty="0">
                    <a:solidFill>
                      <a:srgbClr val="000099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99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800" baseline="-25000">
                        <a:solidFill>
                          <a:srgbClr val="000099"/>
                        </a:solidFill>
                      </a:rPr>
                      <m:t>t</m:t>
                    </m:r>
                  </m:oMath>
                </a14:m>
                <a:endParaRPr lang="en-US" sz="2800" i="1" dirty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en-US" sz="2800" dirty="0">
                    <a:solidFill>
                      <a:srgbClr val="000099"/>
                    </a:solidFill>
                  </a:rPr>
                  <a:t>     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99"/>
                        </a:solidFill>
                        <a:latin typeface="+mj-lt"/>
                      </a:rPr>
                      <m:t>3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99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0099"/>
                        </a:solidFill>
                      </a:rPr>
                      <m:t>t</m:t>
                    </m:r>
                    <m:r>
                      <a:rPr lang="en-US" sz="2800" i="1" baseline="-25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99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800" baseline="-25000">
                        <a:solidFill>
                          <a:srgbClr val="000099"/>
                        </a:solidFill>
                      </a:rPr>
                      <m:t>t</m:t>
                    </m:r>
                  </m:oMath>
                </a14:m>
                <a:endParaRPr lang="en-US" sz="2800" baseline="-25000" dirty="0">
                  <a:solidFill>
                    <a:srgbClr val="000099"/>
                  </a:solidFill>
                </a:endParaRPr>
              </a:p>
              <a:p>
                <a:r>
                  <a:rPr lang="en-US" sz="2800" dirty="0">
                    <a:solidFill>
                      <a:srgbClr val="000099"/>
                    </a:solidFill>
                  </a:rPr>
                  <a:t>      = 3(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3</a:t>
                </a:r>
                <a:r>
                  <a:rPr lang="en-US" sz="2800" baseline="30000" dirty="0">
                    <a:solidFill>
                      <a:srgbClr val="000099"/>
                    </a:solidFill>
                    <a:latin typeface="+mj-lt"/>
                  </a:rPr>
                  <a:t>t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(e</a:t>
                </a:r>
                <a:r>
                  <a:rPr lang="en-US" sz="2800" baseline="-25000" dirty="0">
                    <a:solidFill>
                      <a:srgbClr val="000099"/>
                    </a:solidFill>
                    <a:latin typeface="+mj-lt"/>
                  </a:rPr>
                  <a:t>0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+n</a:t>
                </a:r>
                <a:r>
                  <a:rPr lang="en-US" sz="2800" baseline="-25000" dirty="0">
                    <a:solidFill>
                      <a:srgbClr val="000099"/>
                    </a:solidFill>
                    <a:latin typeface="+mj-lt"/>
                  </a:rPr>
                  <a:t>0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) - n</a:t>
                </a:r>
                <a:r>
                  <a:rPr lang="en-US" sz="2800" baseline="-25000" dirty="0">
                    <a:solidFill>
                      <a:srgbClr val="000099"/>
                    </a:solidFill>
                    <a:latin typeface="+mj-lt"/>
                  </a:rPr>
                  <a:t>t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99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800" i="1" dirty="0" smtClean="0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000099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800" baseline="-25000" smtClean="0">
                        <a:solidFill>
                          <a:srgbClr val="000099"/>
                        </a:solidFill>
                      </a:rPr>
                      <m:t>t</m:t>
                    </m:r>
                  </m:oMath>
                </a14:m>
                <a:endParaRPr lang="en-US" sz="2800" i="1" dirty="0">
                  <a:latin typeface="+mj-lt"/>
                </a:endParaRPr>
              </a:p>
              <a:p>
                <a:r>
                  <a:rPr lang="en-US" sz="2800" dirty="0">
                    <a:solidFill>
                      <a:srgbClr val="000099"/>
                    </a:solidFill>
                  </a:rPr>
                  <a:t>      = 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3</a:t>
                </a:r>
                <a:r>
                  <a:rPr lang="en-US" sz="2800" baseline="30000" dirty="0">
                    <a:solidFill>
                      <a:srgbClr val="000099"/>
                    </a:solidFill>
                    <a:latin typeface="+mj-lt"/>
                  </a:rPr>
                  <a:t>t+1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(e</a:t>
                </a:r>
                <a:r>
                  <a:rPr lang="en-US" sz="2800" baseline="-25000" dirty="0">
                    <a:solidFill>
                      <a:srgbClr val="000099"/>
                    </a:solidFill>
                    <a:latin typeface="+mj-lt"/>
                  </a:rPr>
                  <a:t>0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+n</a:t>
                </a:r>
                <a:r>
                  <a:rPr lang="en-US" sz="2800" baseline="-25000" dirty="0">
                    <a:solidFill>
                      <a:srgbClr val="000099"/>
                    </a:solidFill>
                    <a:latin typeface="+mj-lt"/>
                  </a:rPr>
                  <a:t>0</a:t>
                </a:r>
                <a:r>
                  <a:rPr lang="en-US" sz="2800" dirty="0">
                    <a:solidFill>
                      <a:srgbClr val="000099"/>
                    </a:solidFill>
                    <a:latin typeface="+mj-lt"/>
                  </a:rPr>
                  <a:t>) 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 smtClean="0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000099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800" baseline="-25000" smtClean="0">
                        <a:solidFill>
                          <a:srgbClr val="000099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800" b="0" baseline="-25000" smtClean="0">
                        <a:solidFill>
                          <a:srgbClr val="000099"/>
                        </a:solidFill>
                      </a:rPr>
                      <m:t>+1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583" y="2643593"/>
                <a:ext cx="4446049" cy="1815882"/>
              </a:xfrm>
              <a:prstGeom prst="rect">
                <a:avLst/>
              </a:prstGeom>
              <a:blipFill>
                <a:blip r:embed="rId3"/>
                <a:stretch>
                  <a:fillRect t="-3691" b="-8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616925" y="3078481"/>
            <a:ext cx="3129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37359" y="2843349"/>
            <a:ext cx="3129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31A09F-0490-497B-97C5-12CBBEFEF95B}"/>
              </a:ext>
            </a:extLst>
          </p:cNvPr>
          <p:cNvSpPr/>
          <p:nvPr/>
        </p:nvSpPr>
        <p:spPr>
          <a:xfrm>
            <a:off x="2066647" y="1848853"/>
            <a:ext cx="191589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5AD1CC-AFF4-4A1F-8D41-B2EA6C753625}"/>
                  </a:ext>
                </a:extLst>
              </p:cNvPr>
              <p:cNvSpPr txBox="1"/>
              <p:nvPr/>
            </p:nvSpPr>
            <p:spPr>
              <a:xfrm>
                <a:off x="1765722" y="1607611"/>
                <a:ext cx="37863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99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5AD1CC-AFF4-4A1F-8D41-B2EA6C753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22" y="1607611"/>
                <a:ext cx="378630" cy="400110"/>
              </a:xfrm>
              <a:prstGeom prst="rect">
                <a:avLst/>
              </a:prstGeom>
              <a:blipFill>
                <a:blip r:embed="rId4"/>
                <a:stretch>
                  <a:fillRect l="-17742" t="-7692" r="-1613" b="-2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20FDDE-448B-4EB4-833C-18CBA61CB517}"/>
              </a:ext>
            </a:extLst>
          </p:cNvPr>
          <p:cNvCxnSpPr>
            <a:cxnSpLocks/>
            <a:endCxn id="20" idx="4"/>
          </p:cNvCxnSpPr>
          <p:nvPr/>
        </p:nvCxnSpPr>
        <p:spPr>
          <a:xfrm flipV="1">
            <a:off x="1889120" y="2031733"/>
            <a:ext cx="273322" cy="641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C9A42E-4228-4A3D-B971-ABFEDF3722AF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2718421" y="2210048"/>
            <a:ext cx="256638" cy="763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C3094D-F846-49B7-93F3-FF9768EB813B}"/>
              </a:ext>
            </a:extLst>
          </p:cNvPr>
          <p:cNvCxnSpPr>
            <a:cxnSpLocks/>
            <a:stCxn id="10" idx="7"/>
            <a:endCxn id="7" idx="3"/>
          </p:cNvCxnSpPr>
          <p:nvPr/>
        </p:nvCxnSpPr>
        <p:spPr>
          <a:xfrm flipV="1">
            <a:off x="1940078" y="2210048"/>
            <a:ext cx="1034981" cy="481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EEFC69-12D5-4863-A965-FD547BC40018}"/>
              </a:ext>
            </a:extLst>
          </p:cNvPr>
          <p:cNvCxnSpPr>
            <a:cxnSpLocks/>
            <a:stCxn id="6" idx="4"/>
            <a:endCxn id="20" idx="4"/>
          </p:cNvCxnSpPr>
          <p:nvPr/>
        </p:nvCxnSpPr>
        <p:spPr>
          <a:xfrm flipH="1" flipV="1">
            <a:off x="2162442" y="2031733"/>
            <a:ext cx="502381" cy="10772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9102F6E-C62A-442B-98DA-85737EE9B759}"/>
              </a:ext>
            </a:extLst>
          </p:cNvPr>
          <p:cNvSpPr/>
          <p:nvPr/>
        </p:nvSpPr>
        <p:spPr>
          <a:xfrm>
            <a:off x="8212268" y="4184696"/>
            <a:ext cx="182880" cy="1915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4E2CA4-812D-417E-A1D5-799E6F9532F9}"/>
              </a:ext>
            </a:extLst>
          </p:cNvPr>
          <p:cNvSpPr/>
          <p:nvPr/>
        </p:nvSpPr>
        <p:spPr>
          <a:xfrm>
            <a:off x="868338" y="3656784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t</a:t>
            </a:r>
            <a:endParaRPr lang="en-CA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12E6B1-6E67-4647-ADB9-8BEE52DC17FC}"/>
              </a:ext>
            </a:extLst>
          </p:cNvPr>
          <p:cNvSpPr/>
          <p:nvPr/>
        </p:nvSpPr>
        <p:spPr>
          <a:xfrm>
            <a:off x="727123" y="1628046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t+1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68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0" grpId="0" animBg="1"/>
      <p:bldP spid="28" grpId="0"/>
      <p:bldP spid="52" grpId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Average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0213" y="1600200"/>
                <a:ext cx="8301037" cy="406082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/>
                  <a:t>Theorem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(BHHPW,11)</a:t>
                </a:r>
                <a:r>
                  <a:rPr lang="en-US" sz="2400" dirty="0"/>
                  <a:t>: If </a:t>
                </a:r>
                <a:r>
                  <a:rPr lang="en-US" sz="2400" dirty="0">
                    <a:solidFill>
                      <a:srgbClr val="000099"/>
                    </a:solidFill>
                  </a:rPr>
                  <a:t>t &gt; 0</a:t>
                </a:r>
                <a:r>
                  <a:rPr lang="en-US" sz="2400" dirty="0"/>
                  <a:t>, then the average distance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/>
                  <a:t>	 of </a:t>
                </a:r>
                <a:r>
                  <a:rPr lang="en-US" sz="2400" dirty="0">
                    <a:solidFill>
                      <a:srgbClr val="000099"/>
                    </a:solidFill>
                  </a:rPr>
                  <a:t>G</a:t>
                </a:r>
                <a:r>
                  <a:rPr lang="en-US" sz="2400" baseline="-25000" dirty="0">
                    <a:solidFill>
                      <a:srgbClr val="000099"/>
                    </a:solidFill>
                  </a:rPr>
                  <a:t>t</a:t>
                </a:r>
                <a:r>
                  <a:rPr lang="en-US" sz="2400" dirty="0"/>
                  <a:t> is: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0" smtClean="0">
                                          <a:solidFill>
                                            <a:srgbClr val="000099"/>
                                          </a:solidFill>
                                          <a:latin typeface="+mj-lt"/>
                                        </a:rPr>
                                        <m:t>G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)+(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0" smtClean="0">
                                          <a:solidFill>
                                            <a:srgbClr val="000099"/>
                                          </a:solidFill>
                                          <a:latin typeface="+mj-lt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i="0" smtClean="0">
                                          <a:solidFill>
                                            <a:srgbClr val="000099"/>
                                          </a:solidFill>
                                          <a:latin typeface="+mj-lt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rgbClr val="00009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99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0099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400" i="1" smtClean="0">
                                                      <a:solidFill>
                                                        <a:srgbClr val="000099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400" i="1" smtClean="0">
                                                      <a:solidFill>
                                                        <a:srgbClr val="000099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 smtClean="0">
                                              <a:solidFill>
                                                <a:srgbClr val="00009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>
                                          <a:solidFill>
                                            <a:srgbClr val="000099"/>
                                          </a:solidFill>
                                          <a:latin typeface="+mj-lt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i="0" smtClean="0">
                                      <a:solidFill>
                                        <a:srgbClr val="000099"/>
                                      </a:solidFill>
                                      <a:latin typeface="+mj-lt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average distance bounded by a constant</a:t>
                </a:r>
                <a:endParaRPr lang="en-US" sz="2400" i="1" dirty="0"/>
              </a:p>
              <a:p>
                <a:pPr eaLnBrk="1" hangingPunct="1">
                  <a:lnSpc>
                    <a:spcPct val="80000"/>
                  </a:lnSpc>
                </a:pPr>
                <a:endParaRPr lang="en-US" sz="2400" i="1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diameter </a:t>
                </a:r>
                <a:r>
                  <a:rPr lang="en-US" sz="2400" i="1" dirty="0"/>
                  <a:t>does not change </a:t>
                </a:r>
                <a:r>
                  <a:rPr lang="en-US" sz="2400" dirty="0"/>
                  <a:t>from time </a:t>
                </a:r>
                <a:r>
                  <a:rPr lang="en-US" sz="2400" dirty="0">
                    <a:solidFill>
                      <a:srgbClr val="000099"/>
                    </a:solidFill>
                  </a:rPr>
                  <a:t>0 </a:t>
                </a:r>
                <a:r>
                  <a:rPr lang="en-US" sz="2400" dirty="0"/>
                  <a:t>(except for cliques)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22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0213" y="1600200"/>
                <a:ext cx="8301037" cy="4060825"/>
              </a:xfrm>
              <a:blipFill>
                <a:blip r:embed="rId2"/>
                <a:stretch>
                  <a:fillRect l="-1176" t="-2853" b="-10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6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E3D5-B548-43ED-A6C4-62770D16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Sketch of proof for diameter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5A29-A342-4FD8-B66F-C0F689C1D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A04845-FF52-4570-A0BF-CC5402680F8E}"/>
              </a:ext>
            </a:extLst>
          </p:cNvPr>
          <p:cNvSpPr/>
          <p:nvPr/>
        </p:nvSpPr>
        <p:spPr>
          <a:xfrm>
            <a:off x="3341773" y="3962879"/>
            <a:ext cx="191589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93757C-ADCF-45CA-B239-00E8721493BB}"/>
              </a:ext>
            </a:extLst>
          </p:cNvPr>
          <p:cNvSpPr/>
          <p:nvPr/>
        </p:nvSpPr>
        <p:spPr>
          <a:xfrm>
            <a:off x="6051418" y="3962879"/>
            <a:ext cx="191589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F051F1D-9B8B-4E14-A48F-54B025797942}"/>
              </a:ext>
            </a:extLst>
          </p:cNvPr>
          <p:cNvSpPr/>
          <p:nvPr/>
        </p:nvSpPr>
        <p:spPr>
          <a:xfrm>
            <a:off x="3439486" y="3967993"/>
            <a:ext cx="2701255" cy="192946"/>
          </a:xfrm>
          <a:custGeom>
            <a:avLst/>
            <a:gdLst>
              <a:gd name="connsiteX0" fmla="*/ 0 w 2701255"/>
              <a:gd name="connsiteY0" fmla="*/ 83890 h 192946"/>
              <a:gd name="connsiteX1" fmla="*/ 117446 w 2701255"/>
              <a:gd name="connsiteY1" fmla="*/ 58723 h 192946"/>
              <a:gd name="connsiteX2" fmla="*/ 151002 w 2701255"/>
              <a:gd name="connsiteY2" fmla="*/ 50334 h 192946"/>
              <a:gd name="connsiteX3" fmla="*/ 176169 w 2701255"/>
              <a:gd name="connsiteY3" fmla="*/ 41945 h 192946"/>
              <a:gd name="connsiteX4" fmla="*/ 243281 w 2701255"/>
              <a:gd name="connsiteY4" fmla="*/ 25167 h 192946"/>
              <a:gd name="connsiteX5" fmla="*/ 302004 w 2701255"/>
              <a:gd name="connsiteY5" fmla="*/ 8389 h 192946"/>
              <a:gd name="connsiteX6" fmla="*/ 469784 w 2701255"/>
              <a:gd name="connsiteY6" fmla="*/ 0 h 192946"/>
              <a:gd name="connsiteX7" fmla="*/ 755009 w 2701255"/>
              <a:gd name="connsiteY7" fmla="*/ 8389 h 192946"/>
              <a:gd name="connsiteX8" fmla="*/ 788565 w 2701255"/>
              <a:gd name="connsiteY8" fmla="*/ 16778 h 192946"/>
              <a:gd name="connsiteX9" fmla="*/ 855677 w 2701255"/>
              <a:gd name="connsiteY9" fmla="*/ 41945 h 192946"/>
              <a:gd name="connsiteX10" fmla="*/ 889233 w 2701255"/>
              <a:gd name="connsiteY10" fmla="*/ 50334 h 192946"/>
              <a:gd name="connsiteX11" fmla="*/ 939567 w 2701255"/>
              <a:gd name="connsiteY11" fmla="*/ 67112 h 192946"/>
              <a:gd name="connsiteX12" fmla="*/ 964734 w 2701255"/>
              <a:gd name="connsiteY12" fmla="*/ 75501 h 192946"/>
              <a:gd name="connsiteX13" fmla="*/ 989901 w 2701255"/>
              <a:gd name="connsiteY13" fmla="*/ 83890 h 192946"/>
              <a:gd name="connsiteX14" fmla="*/ 1015068 w 2701255"/>
              <a:gd name="connsiteY14" fmla="*/ 100668 h 192946"/>
              <a:gd name="connsiteX15" fmla="*/ 1107347 w 2701255"/>
              <a:gd name="connsiteY15" fmla="*/ 117446 h 192946"/>
              <a:gd name="connsiteX16" fmla="*/ 1249960 w 2701255"/>
              <a:gd name="connsiteY16" fmla="*/ 109057 h 192946"/>
              <a:gd name="connsiteX17" fmla="*/ 1317072 w 2701255"/>
              <a:gd name="connsiteY17" fmla="*/ 92279 h 192946"/>
              <a:gd name="connsiteX18" fmla="*/ 1350628 w 2701255"/>
              <a:gd name="connsiteY18" fmla="*/ 83890 h 192946"/>
              <a:gd name="connsiteX19" fmla="*/ 1400962 w 2701255"/>
              <a:gd name="connsiteY19" fmla="*/ 67112 h 192946"/>
              <a:gd name="connsiteX20" fmla="*/ 1426129 w 2701255"/>
              <a:gd name="connsiteY20" fmla="*/ 58723 h 192946"/>
              <a:gd name="connsiteX21" fmla="*/ 1543575 w 2701255"/>
              <a:gd name="connsiteY21" fmla="*/ 41945 h 192946"/>
              <a:gd name="connsiteX22" fmla="*/ 1593908 w 2701255"/>
              <a:gd name="connsiteY22" fmla="*/ 33556 h 192946"/>
              <a:gd name="connsiteX23" fmla="*/ 1954635 w 2701255"/>
              <a:gd name="connsiteY23" fmla="*/ 50334 h 192946"/>
              <a:gd name="connsiteX24" fmla="*/ 2038525 w 2701255"/>
              <a:gd name="connsiteY24" fmla="*/ 75501 h 192946"/>
              <a:gd name="connsiteX25" fmla="*/ 2063692 w 2701255"/>
              <a:gd name="connsiteY25" fmla="*/ 83890 h 192946"/>
              <a:gd name="connsiteX26" fmla="*/ 2139193 w 2701255"/>
              <a:gd name="connsiteY26" fmla="*/ 117446 h 192946"/>
              <a:gd name="connsiteX27" fmla="*/ 2172749 w 2701255"/>
              <a:gd name="connsiteY27" fmla="*/ 134224 h 192946"/>
              <a:gd name="connsiteX28" fmla="*/ 2223083 w 2701255"/>
              <a:gd name="connsiteY28" fmla="*/ 151001 h 192946"/>
              <a:gd name="connsiteX29" fmla="*/ 2248250 w 2701255"/>
              <a:gd name="connsiteY29" fmla="*/ 159390 h 192946"/>
              <a:gd name="connsiteX30" fmla="*/ 2273417 w 2701255"/>
              <a:gd name="connsiteY30" fmla="*/ 167779 h 192946"/>
              <a:gd name="connsiteX31" fmla="*/ 2315362 w 2701255"/>
              <a:gd name="connsiteY31" fmla="*/ 176168 h 192946"/>
              <a:gd name="connsiteX32" fmla="*/ 2390863 w 2701255"/>
              <a:gd name="connsiteY32" fmla="*/ 192946 h 192946"/>
              <a:gd name="connsiteX33" fmla="*/ 2550253 w 2701255"/>
              <a:gd name="connsiteY33" fmla="*/ 184557 h 192946"/>
              <a:gd name="connsiteX34" fmla="*/ 2659310 w 2701255"/>
              <a:gd name="connsiteY34" fmla="*/ 159390 h 192946"/>
              <a:gd name="connsiteX35" fmla="*/ 2684477 w 2701255"/>
              <a:gd name="connsiteY35" fmla="*/ 151001 h 192946"/>
              <a:gd name="connsiteX36" fmla="*/ 2701255 w 2701255"/>
              <a:gd name="connsiteY36" fmla="*/ 134224 h 19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01255" h="192946">
                <a:moveTo>
                  <a:pt x="0" y="83890"/>
                </a:moveTo>
                <a:cubicBezTo>
                  <a:pt x="73079" y="71710"/>
                  <a:pt x="33832" y="79626"/>
                  <a:pt x="117446" y="58723"/>
                </a:cubicBezTo>
                <a:cubicBezTo>
                  <a:pt x="128631" y="55927"/>
                  <a:pt x="140064" y="53980"/>
                  <a:pt x="151002" y="50334"/>
                </a:cubicBezTo>
                <a:cubicBezTo>
                  <a:pt x="159391" y="47538"/>
                  <a:pt x="167638" y="44272"/>
                  <a:pt x="176169" y="41945"/>
                </a:cubicBezTo>
                <a:cubicBezTo>
                  <a:pt x="198416" y="35878"/>
                  <a:pt x="221405" y="32459"/>
                  <a:pt x="243281" y="25167"/>
                </a:cubicBezTo>
                <a:cubicBezTo>
                  <a:pt x="257842" y="20313"/>
                  <a:pt x="287959" y="9559"/>
                  <a:pt x="302004" y="8389"/>
                </a:cubicBezTo>
                <a:cubicBezTo>
                  <a:pt x="357807" y="3739"/>
                  <a:pt x="413857" y="2796"/>
                  <a:pt x="469784" y="0"/>
                </a:cubicBezTo>
                <a:cubicBezTo>
                  <a:pt x="564859" y="2796"/>
                  <a:pt x="660024" y="3390"/>
                  <a:pt x="755009" y="8389"/>
                </a:cubicBezTo>
                <a:cubicBezTo>
                  <a:pt x="766523" y="8995"/>
                  <a:pt x="777479" y="13611"/>
                  <a:pt x="788565" y="16778"/>
                </a:cubicBezTo>
                <a:cubicBezTo>
                  <a:pt x="829798" y="28559"/>
                  <a:pt x="802490" y="24216"/>
                  <a:pt x="855677" y="41945"/>
                </a:cubicBezTo>
                <a:cubicBezTo>
                  <a:pt x="866615" y="45591"/>
                  <a:pt x="878190" y="47021"/>
                  <a:pt x="889233" y="50334"/>
                </a:cubicBezTo>
                <a:cubicBezTo>
                  <a:pt x="906173" y="55416"/>
                  <a:pt x="922789" y="61519"/>
                  <a:pt x="939567" y="67112"/>
                </a:cubicBezTo>
                <a:lnTo>
                  <a:pt x="964734" y="75501"/>
                </a:lnTo>
                <a:cubicBezTo>
                  <a:pt x="973123" y="78297"/>
                  <a:pt x="982543" y="78985"/>
                  <a:pt x="989901" y="83890"/>
                </a:cubicBezTo>
                <a:cubicBezTo>
                  <a:pt x="998290" y="89483"/>
                  <a:pt x="1005801" y="96696"/>
                  <a:pt x="1015068" y="100668"/>
                </a:cubicBezTo>
                <a:cubicBezTo>
                  <a:pt x="1034845" y="109144"/>
                  <a:pt x="1093739" y="115502"/>
                  <a:pt x="1107347" y="117446"/>
                </a:cubicBezTo>
                <a:cubicBezTo>
                  <a:pt x="1154885" y="114650"/>
                  <a:pt x="1202679" y="114731"/>
                  <a:pt x="1249960" y="109057"/>
                </a:cubicBezTo>
                <a:cubicBezTo>
                  <a:pt x="1272855" y="106310"/>
                  <a:pt x="1294701" y="97872"/>
                  <a:pt x="1317072" y="92279"/>
                </a:cubicBezTo>
                <a:cubicBezTo>
                  <a:pt x="1328257" y="89483"/>
                  <a:pt x="1339690" y="87536"/>
                  <a:pt x="1350628" y="83890"/>
                </a:cubicBezTo>
                <a:lnTo>
                  <a:pt x="1400962" y="67112"/>
                </a:lnTo>
                <a:cubicBezTo>
                  <a:pt x="1409351" y="64316"/>
                  <a:pt x="1417407" y="60177"/>
                  <a:pt x="1426129" y="58723"/>
                </a:cubicBezTo>
                <a:cubicBezTo>
                  <a:pt x="1546233" y="38706"/>
                  <a:pt x="1396585" y="62944"/>
                  <a:pt x="1543575" y="41945"/>
                </a:cubicBezTo>
                <a:cubicBezTo>
                  <a:pt x="1560413" y="39540"/>
                  <a:pt x="1577130" y="36352"/>
                  <a:pt x="1593908" y="33556"/>
                </a:cubicBezTo>
                <a:cubicBezTo>
                  <a:pt x="1803329" y="39067"/>
                  <a:pt x="1825038" y="21535"/>
                  <a:pt x="1954635" y="50334"/>
                </a:cubicBezTo>
                <a:cubicBezTo>
                  <a:pt x="1992670" y="58786"/>
                  <a:pt x="1996701" y="61560"/>
                  <a:pt x="2038525" y="75501"/>
                </a:cubicBezTo>
                <a:cubicBezTo>
                  <a:pt x="2046914" y="78297"/>
                  <a:pt x="2056334" y="78985"/>
                  <a:pt x="2063692" y="83890"/>
                </a:cubicBezTo>
                <a:cubicBezTo>
                  <a:pt x="2137722" y="133243"/>
                  <a:pt x="2019395" y="57547"/>
                  <a:pt x="2139193" y="117446"/>
                </a:cubicBezTo>
                <a:cubicBezTo>
                  <a:pt x="2150378" y="123039"/>
                  <a:pt x="2161138" y="129580"/>
                  <a:pt x="2172749" y="134224"/>
                </a:cubicBezTo>
                <a:cubicBezTo>
                  <a:pt x="2189170" y="140792"/>
                  <a:pt x="2206305" y="145409"/>
                  <a:pt x="2223083" y="151001"/>
                </a:cubicBezTo>
                <a:lnTo>
                  <a:pt x="2248250" y="159390"/>
                </a:lnTo>
                <a:cubicBezTo>
                  <a:pt x="2256639" y="162186"/>
                  <a:pt x="2264746" y="166045"/>
                  <a:pt x="2273417" y="167779"/>
                </a:cubicBezTo>
                <a:cubicBezTo>
                  <a:pt x="2287399" y="170575"/>
                  <a:pt x="2301529" y="172710"/>
                  <a:pt x="2315362" y="176168"/>
                </a:cubicBezTo>
                <a:cubicBezTo>
                  <a:pt x="2397969" y="196820"/>
                  <a:pt x="2252358" y="169862"/>
                  <a:pt x="2390863" y="192946"/>
                </a:cubicBezTo>
                <a:cubicBezTo>
                  <a:pt x="2443993" y="190150"/>
                  <a:pt x="2497206" y="188638"/>
                  <a:pt x="2550253" y="184557"/>
                </a:cubicBezTo>
                <a:cubicBezTo>
                  <a:pt x="2606882" y="180201"/>
                  <a:pt x="2607750" y="176577"/>
                  <a:pt x="2659310" y="159390"/>
                </a:cubicBezTo>
                <a:cubicBezTo>
                  <a:pt x="2667699" y="156594"/>
                  <a:pt x="2678224" y="157254"/>
                  <a:pt x="2684477" y="151001"/>
                </a:cubicBezTo>
                <a:lnTo>
                  <a:pt x="2701255" y="13422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4E64BD-2EE8-4F92-BF43-899A921FF381}"/>
              </a:ext>
            </a:extLst>
          </p:cNvPr>
          <p:cNvSpPr/>
          <p:nvPr/>
        </p:nvSpPr>
        <p:spPr>
          <a:xfrm>
            <a:off x="3317857" y="2543281"/>
            <a:ext cx="191589" cy="158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735F4A-1C02-4F54-9BAC-09122C37068C}"/>
              </a:ext>
            </a:extLst>
          </p:cNvPr>
          <p:cNvSpPr/>
          <p:nvPr/>
        </p:nvSpPr>
        <p:spPr>
          <a:xfrm>
            <a:off x="3771010" y="3855221"/>
            <a:ext cx="191589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FEFF2-531C-475F-93EC-86EC836F6708}"/>
              </a:ext>
            </a:extLst>
          </p:cNvPr>
          <p:cNvSpPr txBox="1"/>
          <p:nvPr/>
        </p:nvSpPr>
        <p:spPr>
          <a:xfrm>
            <a:off x="3271266" y="4152271"/>
            <a:ext cx="3129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81AFD-0A3E-42AD-8584-3568BEA73BDF}"/>
              </a:ext>
            </a:extLst>
          </p:cNvPr>
          <p:cNvSpPr txBox="1"/>
          <p:nvPr/>
        </p:nvSpPr>
        <p:spPr>
          <a:xfrm>
            <a:off x="3036375" y="2357027"/>
            <a:ext cx="37061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x’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371E2B-618A-4D42-92FE-6A54B7DB319C}"/>
              </a:ext>
            </a:extLst>
          </p:cNvPr>
          <p:cNvCxnSpPr>
            <a:cxnSpLocks/>
          </p:cNvCxnSpPr>
          <p:nvPr/>
        </p:nvCxnSpPr>
        <p:spPr>
          <a:xfrm flipH="1" flipV="1">
            <a:off x="3427719" y="2702031"/>
            <a:ext cx="385417" cy="1176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6E558E9-1291-405E-A8E4-D611D51B891B}"/>
              </a:ext>
            </a:extLst>
          </p:cNvPr>
          <p:cNvSpPr txBox="1"/>
          <p:nvPr/>
        </p:nvSpPr>
        <p:spPr>
          <a:xfrm>
            <a:off x="6007355" y="4110086"/>
            <a:ext cx="3129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425DB6-E9A3-471F-B540-B4040EBE3F76}"/>
              </a:ext>
            </a:extLst>
          </p:cNvPr>
          <p:cNvSpPr/>
          <p:nvPr/>
        </p:nvSpPr>
        <p:spPr>
          <a:xfrm>
            <a:off x="1990175" y="4552381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t</a:t>
            </a:r>
            <a:endParaRPr lang="en-CA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BBAEEA-E91E-4863-A10D-1431A768EC86}"/>
              </a:ext>
            </a:extLst>
          </p:cNvPr>
          <p:cNvSpPr/>
          <p:nvPr/>
        </p:nvSpPr>
        <p:spPr>
          <a:xfrm>
            <a:off x="2625754" y="3397541"/>
            <a:ext cx="4110605" cy="18623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B2E99-0F5A-4938-A3AF-B12796D655E8}"/>
              </a:ext>
            </a:extLst>
          </p:cNvPr>
          <p:cNvSpPr/>
          <p:nvPr/>
        </p:nvSpPr>
        <p:spPr>
          <a:xfrm>
            <a:off x="1893193" y="2408222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G</a:t>
            </a:r>
            <a:r>
              <a:rPr lang="en-US" baseline="-25000" dirty="0">
                <a:solidFill>
                  <a:srgbClr val="000099"/>
                </a:solidFill>
              </a:rPr>
              <a:t>t+1</a:t>
            </a:r>
            <a:endParaRPr lang="en-CA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AF75FD-474A-4A27-B7D6-D18D8C8D8739}"/>
              </a:ext>
            </a:extLst>
          </p:cNvPr>
          <p:cNvCxnSpPr>
            <a:cxnSpLocks/>
          </p:cNvCxnSpPr>
          <p:nvPr/>
        </p:nvCxnSpPr>
        <p:spPr>
          <a:xfrm>
            <a:off x="3395383" y="2632304"/>
            <a:ext cx="30579" cy="1405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7349B-4289-476D-8EF9-6A47F07116C2}"/>
              </a:ext>
            </a:extLst>
          </p:cNvPr>
          <p:cNvSpPr/>
          <p:nvPr/>
        </p:nvSpPr>
        <p:spPr>
          <a:xfrm>
            <a:off x="6042769" y="2543281"/>
            <a:ext cx="191589" cy="158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46BC70-7690-401F-B3EA-C2AF95805697}"/>
              </a:ext>
            </a:extLst>
          </p:cNvPr>
          <p:cNvSpPr txBox="1"/>
          <p:nvPr/>
        </p:nvSpPr>
        <p:spPr>
          <a:xfrm>
            <a:off x="6243007" y="2408222"/>
            <a:ext cx="37061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y’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90A76B-0937-42D9-8654-E5FCC840491B}"/>
              </a:ext>
            </a:extLst>
          </p:cNvPr>
          <p:cNvCxnSpPr>
            <a:cxnSpLocks/>
          </p:cNvCxnSpPr>
          <p:nvPr/>
        </p:nvCxnSpPr>
        <p:spPr>
          <a:xfrm>
            <a:off x="6131922" y="2658669"/>
            <a:ext cx="30579" cy="1405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F2B5512-9FE4-44FA-BE2F-AD9A38959DB0}"/>
              </a:ext>
            </a:extLst>
          </p:cNvPr>
          <p:cNvSpPr/>
          <p:nvPr/>
        </p:nvSpPr>
        <p:spPr>
          <a:xfrm>
            <a:off x="5526386" y="4018646"/>
            <a:ext cx="191589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65ACB1-42E8-46F2-91CB-24B7CD7A7FE3}"/>
              </a:ext>
            </a:extLst>
          </p:cNvPr>
          <p:cNvCxnSpPr>
            <a:cxnSpLocks/>
            <a:stCxn id="26" idx="0"/>
            <a:endCxn id="23" idx="4"/>
          </p:cNvCxnSpPr>
          <p:nvPr/>
        </p:nvCxnSpPr>
        <p:spPr>
          <a:xfrm flipV="1">
            <a:off x="5622181" y="2702031"/>
            <a:ext cx="516383" cy="1316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1" grpId="0"/>
      <p:bldP spid="23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Clustering Coefficient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614488"/>
            <a:ext cx="8404225" cy="3536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Theorem 4.3: If t &gt; 0, then</a:t>
            </a:r>
          </a:p>
          <a:p>
            <a:pPr algn="ctr" eaLnBrk="1" hangingPunct="1">
              <a:buFontTx/>
              <a:buNone/>
            </a:pPr>
            <a:r>
              <a:rPr lang="en-US" dirty="0"/>
              <a:t>c(</a:t>
            </a:r>
            <a:r>
              <a:rPr lang="en-US" i="1" dirty="0"/>
              <a:t>G</a:t>
            </a:r>
            <a:r>
              <a:rPr lang="en-US" baseline="-25000" dirty="0"/>
              <a:t>t</a:t>
            </a:r>
            <a:r>
              <a:rPr lang="en-US" dirty="0"/>
              <a:t>) = n</a:t>
            </a:r>
            <a:r>
              <a:rPr lang="en-US" baseline="-25000" dirty="0"/>
              <a:t>t</a:t>
            </a:r>
            <a:r>
              <a:rPr lang="en-US" baseline="30000" dirty="0"/>
              <a:t>log(7/8)+o(1)</a:t>
            </a:r>
            <a:r>
              <a:rPr lang="en-US" dirty="0"/>
              <a:t>.</a:t>
            </a:r>
            <a:endParaRPr lang="en-US" baseline="30000" dirty="0"/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higher clustering</a:t>
            </a:r>
            <a:r>
              <a:rPr lang="en-US" dirty="0"/>
              <a:t> than in a random graph G(</a:t>
            </a:r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dirty="0" err="1"/>
              <a:t>,p</a:t>
            </a:r>
            <a:r>
              <a:rPr lang="en-US" dirty="0"/>
              <a:t>) with same order and average degree as </a:t>
            </a:r>
            <a:r>
              <a:rPr lang="en-US" i="1" dirty="0"/>
              <a:t>G</a:t>
            </a:r>
            <a:r>
              <a:rPr lang="en-US" baseline="-25000" dirty="0"/>
              <a:t>t</a:t>
            </a:r>
            <a:r>
              <a:rPr lang="en-US" dirty="0"/>
              <a:t>, which satisfies</a:t>
            </a:r>
          </a:p>
          <a:p>
            <a:pPr algn="ctr" eaLnBrk="1" hangingPunct="1">
              <a:buFontTx/>
              <a:buNone/>
            </a:pPr>
            <a:r>
              <a:rPr lang="en-US" dirty="0"/>
              <a:t>c(G(</a:t>
            </a:r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dirty="0" err="1"/>
              <a:t>,p</a:t>
            </a:r>
            <a:r>
              <a:rPr lang="en-US" dirty="0"/>
              <a:t>)) = n</a:t>
            </a:r>
            <a:r>
              <a:rPr lang="en-US" baseline="-25000" dirty="0"/>
              <a:t>t</a:t>
            </a:r>
            <a:r>
              <a:rPr lang="en-US" baseline="30000" dirty="0"/>
              <a:t>log(3/4)+o(1)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D5E3-7988-41EC-A0AA-7E98A54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Universality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783C-2DE9-4179-9328-3FF84D2C9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800" dirty="0"/>
              <a:t>Theorem </a:t>
            </a:r>
            <a:r>
              <a:rPr lang="en-CA" sz="2800" dirty="0">
                <a:solidFill>
                  <a:srgbClr val="0070C0"/>
                </a:solidFill>
              </a:rPr>
              <a:t>(BCEKM,20)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Every finite graph eventually appears as an induced subgraph in an ILT graph, regardless of the initial graph.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368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90A5-8D5D-4620-A1D5-52699210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9D43-4CA1-48D4-93D2-B973F352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478784" cy="4250184"/>
          </a:xfrm>
        </p:spPr>
        <p:txBody>
          <a:bodyPr/>
          <a:lstStyle/>
          <a:p>
            <a:pPr marL="400050"/>
            <a:r>
              <a:rPr lang="en-CA" sz="2400" dirty="0"/>
              <a:t>one of the world’s most popular social media platforms</a:t>
            </a:r>
          </a:p>
          <a:p>
            <a:pPr marL="800100" lvl="1"/>
            <a:r>
              <a:rPr lang="en-CA" sz="2000" dirty="0"/>
              <a:t>tweets are at most 280 characters</a:t>
            </a:r>
          </a:p>
          <a:p>
            <a:pPr marL="57150" indent="0">
              <a:buNone/>
            </a:pPr>
            <a:endParaRPr lang="en-CA" sz="2400" dirty="0"/>
          </a:p>
          <a:p>
            <a:pPr marL="400050"/>
            <a:r>
              <a:rPr lang="en-CA" sz="2400" dirty="0"/>
              <a:t>340 million users worldwide</a:t>
            </a:r>
          </a:p>
          <a:p>
            <a:pPr marL="57150" indent="0">
              <a:buNone/>
            </a:pPr>
            <a:endParaRPr lang="en-CA" sz="2400" dirty="0"/>
          </a:p>
          <a:p>
            <a:pPr marL="400050"/>
            <a:r>
              <a:rPr lang="en-CA" sz="2400" dirty="0"/>
              <a:t>500 million tweets each day, 200 billion a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53A68-3E5F-472B-8A2A-9507458DA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984" y="2483433"/>
            <a:ext cx="3855099" cy="24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69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7D313-343A-4FBC-806D-61F38DDD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03" y="0"/>
            <a:ext cx="684539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5C236-E717-4003-9A09-20C161727A1D}"/>
              </a:ext>
            </a:extLst>
          </p:cNvPr>
          <p:cNvSpPr txBox="1"/>
          <p:nvPr/>
        </p:nvSpPr>
        <p:spPr>
          <a:xfrm>
            <a:off x="521022" y="3136031"/>
            <a:ext cx="628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99"/>
                </a:solidFill>
              </a:rPr>
              <a:t>K</a:t>
            </a:r>
            <a:r>
              <a:rPr lang="en-CA" sz="2000" baseline="-25000" dirty="0">
                <a:solidFill>
                  <a:srgbClr val="000099"/>
                </a:solidFill>
              </a:rPr>
              <a:t>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9861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DBF36-7987-41BC-955C-88402992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87" y="0"/>
            <a:ext cx="675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34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561D-BB8B-4D59-8134-1F5207C1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Sketch of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D1196-FFAD-467E-920B-EDD62B4A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000" dirty="0"/>
              <a:t>find a copy of </a:t>
            </a:r>
            <a:r>
              <a:rPr lang="en-CA" sz="2000" dirty="0">
                <a:solidFill>
                  <a:srgbClr val="000099"/>
                </a:solidFill>
              </a:rPr>
              <a:t>K</a:t>
            </a:r>
            <a:r>
              <a:rPr lang="en-CA" sz="2000" baseline="-25000" dirty="0">
                <a:solidFill>
                  <a:srgbClr val="000099"/>
                </a:solidFill>
              </a:rPr>
              <a:t>n</a:t>
            </a:r>
            <a:r>
              <a:rPr lang="en-CA" sz="2000" dirty="0"/>
              <a:t> by cloning cliques</a:t>
            </a:r>
          </a:p>
          <a:p>
            <a:r>
              <a:rPr lang="en-CA" sz="2000" dirty="0"/>
              <a:t>can build </a:t>
            </a:r>
            <a:r>
              <a:rPr lang="en-CA" sz="2000" dirty="0">
                <a:solidFill>
                  <a:srgbClr val="000099"/>
                </a:solidFill>
              </a:rPr>
              <a:t>K</a:t>
            </a:r>
            <a:r>
              <a:rPr lang="en-CA" sz="2000" baseline="-25000" dirty="0">
                <a:solidFill>
                  <a:srgbClr val="000099"/>
                </a:solidFill>
              </a:rPr>
              <a:t>n </a:t>
            </a:r>
            <a:r>
              <a:rPr lang="en-CA" sz="2000" dirty="0">
                <a:solidFill>
                  <a:srgbClr val="000099"/>
                </a:solidFill>
              </a:rPr>
              <a:t>– e </a:t>
            </a:r>
            <a:r>
              <a:rPr lang="en-CA" sz="2000" dirty="0"/>
              <a:t>in one step: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iteratively delete edges from a sufficiently large clique to give any fixed graph</a:t>
            </a:r>
          </a:p>
          <a:p>
            <a:endParaRPr lang="en-US" sz="2000" dirty="0"/>
          </a:p>
          <a:p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AFD05-2D94-4AF2-B26C-980CB5CD9C52}"/>
              </a:ext>
            </a:extLst>
          </p:cNvPr>
          <p:cNvSpPr/>
          <p:nvPr/>
        </p:nvSpPr>
        <p:spPr>
          <a:xfrm>
            <a:off x="2593809" y="2606189"/>
            <a:ext cx="3749879" cy="2273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D415F9-2F99-4CFC-AAFB-34E2E43E7D34}"/>
              </a:ext>
            </a:extLst>
          </p:cNvPr>
          <p:cNvSpPr/>
          <p:nvPr/>
        </p:nvSpPr>
        <p:spPr>
          <a:xfrm>
            <a:off x="3807140" y="2937553"/>
            <a:ext cx="1367406" cy="1174459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CA6EF-E8FC-454B-8136-2D7CA374350C}"/>
              </a:ext>
            </a:extLst>
          </p:cNvPr>
          <p:cNvSpPr txBox="1"/>
          <p:nvPr/>
        </p:nvSpPr>
        <p:spPr>
          <a:xfrm>
            <a:off x="4243367" y="320600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99"/>
                </a:solidFill>
              </a:rPr>
              <a:t>K</a:t>
            </a:r>
            <a:r>
              <a:rPr lang="en-CA" baseline="-25000" dirty="0">
                <a:solidFill>
                  <a:srgbClr val="000099"/>
                </a:solidFill>
              </a:rPr>
              <a:t>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2DF1F0-94DF-4E80-8EE5-5075A097FA79}"/>
              </a:ext>
            </a:extLst>
          </p:cNvPr>
          <p:cNvCxnSpPr/>
          <p:nvPr/>
        </p:nvCxnSpPr>
        <p:spPr>
          <a:xfrm>
            <a:off x="2590737" y="4372071"/>
            <a:ext cx="37666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51ADA6-8E91-4FA3-AD6D-D80ECE019720}"/>
              </a:ext>
            </a:extLst>
          </p:cNvPr>
          <p:cNvSpPr txBox="1"/>
          <p:nvPr/>
        </p:nvSpPr>
        <p:spPr>
          <a:xfrm>
            <a:off x="6407728" y="399456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99"/>
                </a:solidFill>
              </a:rPr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6D3B4-75E9-4997-B1BB-108C55D64EE6}"/>
              </a:ext>
            </a:extLst>
          </p:cNvPr>
          <p:cNvSpPr txBox="1"/>
          <p:nvPr/>
        </p:nvSpPr>
        <p:spPr>
          <a:xfrm>
            <a:off x="6417515" y="4633527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99"/>
                </a:solidFill>
              </a:rPr>
              <a:t>t+1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3C0ED9-0874-489E-81E9-E09ED4AA36A5}"/>
              </a:ext>
            </a:extLst>
          </p:cNvPr>
          <p:cNvCxnSpPr/>
          <p:nvPr/>
        </p:nvCxnSpPr>
        <p:spPr>
          <a:xfrm>
            <a:off x="4226590" y="3818397"/>
            <a:ext cx="612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1A3919B-B7E8-4C76-B989-D2F6BB2BCA0E}"/>
              </a:ext>
            </a:extLst>
          </p:cNvPr>
          <p:cNvSpPr/>
          <p:nvPr/>
        </p:nvSpPr>
        <p:spPr>
          <a:xfrm>
            <a:off x="4773273" y="3742897"/>
            <a:ext cx="107658" cy="1272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1D596F-0987-429D-9180-566C37EE7D5B}"/>
              </a:ext>
            </a:extLst>
          </p:cNvPr>
          <p:cNvSpPr/>
          <p:nvPr/>
        </p:nvSpPr>
        <p:spPr>
          <a:xfrm>
            <a:off x="4187442" y="3752684"/>
            <a:ext cx="107658" cy="1272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42E6CA-0F40-429C-A5A5-5776111C95C6}"/>
              </a:ext>
            </a:extLst>
          </p:cNvPr>
          <p:cNvSpPr/>
          <p:nvPr/>
        </p:nvSpPr>
        <p:spPr>
          <a:xfrm>
            <a:off x="3960939" y="4591584"/>
            <a:ext cx="107658" cy="1272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E22C97-02F4-4D7A-9F33-D068055E24A2}"/>
              </a:ext>
            </a:extLst>
          </p:cNvPr>
          <p:cNvSpPr/>
          <p:nvPr/>
        </p:nvSpPr>
        <p:spPr>
          <a:xfrm>
            <a:off x="4950840" y="4574806"/>
            <a:ext cx="107658" cy="1272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9EC5D0-D483-4F55-B0B6-1602EFB32B24}"/>
              </a:ext>
            </a:extLst>
          </p:cNvPr>
          <p:cNvCxnSpPr>
            <a:cxnSpLocks/>
            <a:stCxn id="18" idx="0"/>
            <a:endCxn id="17" idx="3"/>
          </p:cNvCxnSpPr>
          <p:nvPr/>
        </p:nvCxnSpPr>
        <p:spPr>
          <a:xfrm flipV="1">
            <a:off x="4014768" y="3861283"/>
            <a:ext cx="188440" cy="7303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01BBFF-82C3-4B95-81E8-FBA525EAEF6D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4850559" y="3820738"/>
            <a:ext cx="154110" cy="754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B3D881-B96E-4955-BD61-9491145B7C6E}"/>
              </a:ext>
            </a:extLst>
          </p:cNvPr>
          <p:cNvCxnSpPr>
            <a:cxnSpLocks/>
            <a:stCxn id="18" idx="7"/>
            <a:endCxn id="16" idx="3"/>
          </p:cNvCxnSpPr>
          <p:nvPr/>
        </p:nvCxnSpPr>
        <p:spPr>
          <a:xfrm flipV="1">
            <a:off x="4052831" y="3851496"/>
            <a:ext cx="736208" cy="758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6F70A4-C30B-4A30-BE83-3282887DFB1C}"/>
              </a:ext>
            </a:extLst>
          </p:cNvPr>
          <p:cNvCxnSpPr>
            <a:cxnSpLocks/>
            <a:stCxn id="19" idx="1"/>
            <a:endCxn id="17" idx="5"/>
          </p:cNvCxnSpPr>
          <p:nvPr/>
        </p:nvCxnSpPr>
        <p:spPr>
          <a:xfrm flipH="1" flipV="1">
            <a:off x="4279334" y="3861283"/>
            <a:ext cx="687272" cy="732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1E4061B-574E-4431-A01E-EFAF4A67A405}"/>
              </a:ext>
            </a:extLst>
          </p:cNvPr>
          <p:cNvSpPr txBox="1"/>
          <p:nvPr/>
        </p:nvSpPr>
        <p:spPr>
          <a:xfrm>
            <a:off x="3899419" y="34576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96CA5D-7C6E-4824-A289-7AB64B231626}"/>
              </a:ext>
            </a:extLst>
          </p:cNvPr>
          <p:cNvSpPr txBox="1"/>
          <p:nvPr/>
        </p:nvSpPr>
        <p:spPr>
          <a:xfrm>
            <a:off x="4857162" y="34422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281DBE-CC32-4136-86F5-25A92709F9E0}"/>
              </a:ext>
            </a:extLst>
          </p:cNvPr>
          <p:cNvSpPr txBox="1"/>
          <p:nvPr/>
        </p:nvSpPr>
        <p:spPr>
          <a:xfrm>
            <a:off x="3582036" y="440702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99"/>
                </a:solidFill>
              </a:rPr>
              <a:t>x’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EB2A22-E42F-40A3-AD4D-9872B3438BA3}"/>
              </a:ext>
            </a:extLst>
          </p:cNvPr>
          <p:cNvSpPr txBox="1"/>
          <p:nvPr/>
        </p:nvSpPr>
        <p:spPr>
          <a:xfrm>
            <a:off x="5085064" y="440842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99"/>
                </a:solidFill>
              </a:rPr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4732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35" grpId="0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…Degree distribution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23975"/>
            <a:ext cx="4086225" cy="4786313"/>
          </a:xfrm>
        </p:spPr>
        <p:txBody>
          <a:bodyPr/>
          <a:lstStyle/>
          <a:p>
            <a:pPr lvl="1" eaLnBrk="1" hangingPunct="1"/>
            <a:endParaRPr lang="en-US" sz="3200" dirty="0"/>
          </a:p>
          <a:p>
            <a:pPr lvl="1" eaLnBrk="1" hangingPunct="1"/>
            <a:r>
              <a:rPr lang="en-US" sz="3200" dirty="0"/>
              <a:t>generate </a:t>
            </a:r>
            <a:r>
              <a:rPr lang="en-US" sz="3200" dirty="0">
                <a:solidFill>
                  <a:srgbClr val="FF0000"/>
                </a:solidFill>
              </a:rPr>
              <a:t>power law graphs </a:t>
            </a:r>
            <a:r>
              <a:rPr lang="en-US" sz="3200" dirty="0"/>
              <a:t>from ILT?</a:t>
            </a:r>
          </a:p>
          <a:p>
            <a:pPr lvl="2" eaLnBrk="1" hangingPunct="1"/>
            <a:r>
              <a:rPr lang="en-US" sz="3200" dirty="0"/>
              <a:t>ILT model gives a binomial-type distribution</a:t>
            </a:r>
          </a:p>
          <a:p>
            <a:pPr lvl="2"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0966" name="Picture 4" descr="deg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225" y="1654629"/>
            <a:ext cx="4947581" cy="408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078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4A48-4FAD-448D-AB83-D2F9568A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directions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FB56-2A67-4F96-9DC5-466FD2AB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spectral results</a:t>
            </a:r>
          </a:p>
          <a:p>
            <a:r>
              <a:rPr lang="en-US" dirty="0"/>
              <a:t>random rewiring of clones</a:t>
            </a:r>
          </a:p>
          <a:p>
            <a:r>
              <a:rPr lang="en-US" dirty="0"/>
              <a:t>ILAT: anti-clones copy non-neighbors</a:t>
            </a:r>
          </a:p>
          <a:p>
            <a:r>
              <a:rPr lang="en-US" dirty="0"/>
              <a:t>ILM model: clones or anti-clones</a:t>
            </a:r>
          </a:p>
          <a:p>
            <a:r>
              <a:rPr lang="en-US" dirty="0"/>
              <a:t>ILT digraphs: status theory</a:t>
            </a:r>
          </a:p>
          <a:p>
            <a:r>
              <a:rPr lang="en-US" dirty="0"/>
              <a:t>ILT hypergraphs: polyadic relationships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31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2800" dirty="0"/>
          </a:p>
          <a:p>
            <a:r>
              <a:rPr lang="en-CA" sz="2800" dirty="0"/>
              <a:t>Web: </a:t>
            </a:r>
            <a:r>
              <a:rPr lang="en-CA" sz="2800" dirty="0">
                <a:hlinkClick r:id="rId2"/>
              </a:rPr>
              <a:t>http://www.math.ryerson.ca/~abonato/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         </a:t>
            </a:r>
            <a:r>
              <a:rPr lang="en-CA" sz="2800" dirty="0">
                <a:hlinkClick r:id="rId3"/>
              </a:rPr>
              <a:t>@</a:t>
            </a:r>
            <a:r>
              <a:rPr lang="en-CA" sz="2800" u="sng" dirty="0">
                <a:hlinkClick r:id="rId3"/>
              </a:rPr>
              <a:t>Anthony_Bonato</a:t>
            </a:r>
            <a:endParaRPr lang="en-CA" sz="2800" u="sng" dirty="0"/>
          </a:p>
          <a:p>
            <a:endParaRPr lang="en-CA" sz="2800" u="sng" dirty="0"/>
          </a:p>
          <a:p>
            <a:pPr marL="0" indent="0">
              <a:buNone/>
            </a:pPr>
            <a:endParaRPr lang="en-CA" sz="2800" dirty="0"/>
          </a:p>
          <a:p>
            <a:endParaRPr lang="en-CA" sz="2800" dirty="0"/>
          </a:p>
        </p:txBody>
      </p:sp>
      <p:sp>
        <p:nvSpPr>
          <p:cNvPr id="5" name="AutoShape 2" descr="Image result for facebook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54" y="3185173"/>
            <a:ext cx="903357" cy="4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en">
            <a:extLst>
              <a:ext uri="{FF2B5EF4-FFF2-40B4-BE49-F238E27FC236}">
                <a16:creationId xmlns:a16="http://schemas.microsoft.com/office/drawing/2014/main" id="{FC1732E7-42CF-4FD4-8853-B8B72379D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703" y="1740717"/>
            <a:ext cx="2903537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F49916-8549-46E4-A451-E4A42D5C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network or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7694-A385-46C2-8B93-0414AA0D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348"/>
            <a:ext cx="4416641" cy="39594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CA" sz="2700" dirty="0">
                <a:solidFill>
                  <a:srgbClr val="FF0000"/>
                </a:solidFill>
              </a:rPr>
              <a:t>dots </a:t>
            </a:r>
            <a:r>
              <a:rPr lang="en-CA" sz="2700" dirty="0"/>
              <a:t>(</a:t>
            </a:r>
            <a:r>
              <a:rPr lang="en-CA" sz="2700" dirty="0">
                <a:solidFill>
                  <a:srgbClr val="FF0000"/>
                </a:solidFill>
              </a:rPr>
              <a:t>nodes </a:t>
            </a:r>
            <a:r>
              <a:rPr lang="en-CA" sz="2700" dirty="0"/>
              <a:t>or)</a:t>
            </a:r>
            <a:r>
              <a:rPr lang="en-CA" sz="2700" dirty="0">
                <a:solidFill>
                  <a:srgbClr val="FF0000"/>
                </a:solidFill>
              </a:rPr>
              <a:t> </a:t>
            </a:r>
            <a:r>
              <a:rPr lang="en-CA" sz="2700" dirty="0"/>
              <a:t>corresponds to objects</a:t>
            </a:r>
          </a:p>
          <a:p>
            <a:endParaRPr lang="en-CA" sz="2700" dirty="0"/>
          </a:p>
          <a:p>
            <a:pPr>
              <a:buClr>
                <a:schemeClr val="tx1"/>
              </a:buClr>
            </a:pPr>
            <a:r>
              <a:rPr lang="en-CA" sz="2700" dirty="0">
                <a:solidFill>
                  <a:srgbClr val="FF0000"/>
                </a:solidFill>
              </a:rPr>
              <a:t>lines</a:t>
            </a:r>
            <a:r>
              <a:rPr lang="en-CA" sz="2700" dirty="0"/>
              <a:t> (</a:t>
            </a:r>
            <a:r>
              <a:rPr lang="en-CA" sz="2700" dirty="0">
                <a:solidFill>
                  <a:srgbClr val="FF0000"/>
                </a:solidFill>
              </a:rPr>
              <a:t>edges</a:t>
            </a:r>
            <a:r>
              <a:rPr lang="en-CA" sz="2700" dirty="0"/>
              <a:t>) correspond to interactions between objects</a:t>
            </a:r>
          </a:p>
          <a:p>
            <a:endParaRPr lang="en-CA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B7CA229-3463-42C5-A0F5-3E0CAAD6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140" y="4909367"/>
            <a:ext cx="1289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nodes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889D0B2-8430-4E29-AA22-9DE1452B2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803" y="5157017"/>
            <a:ext cx="1289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edges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9350815B-8A04-4BB1-8DBF-9B702B4153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71003" y="2964679"/>
            <a:ext cx="144462" cy="194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61D0391-EB11-4782-808F-DF46C162F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5465" y="4549004"/>
            <a:ext cx="360363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EF1039BB-E03C-447C-91D9-7A9AF2A1C1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9440" y="4564879"/>
            <a:ext cx="1052513" cy="519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08CED2AF-582E-448D-A205-922662B02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1953" y="3672704"/>
            <a:ext cx="157162" cy="1411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te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512888"/>
            <a:ext cx="290353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006975" y="1800225"/>
            <a:ext cx="32369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number of nodes: </a:t>
            </a:r>
            <a:r>
              <a:rPr lang="en-US" sz="2800" dirty="0">
                <a:solidFill>
                  <a:srgbClr val="FF0000"/>
                </a:solidFill>
              </a:rPr>
              <a:t>order</a:t>
            </a:r>
            <a:r>
              <a:rPr lang="en-US" sz="2800" dirty="0"/>
              <a:t>, |V|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number of edges: </a:t>
            </a:r>
            <a:r>
              <a:rPr lang="en-US" sz="2800" dirty="0">
                <a:solidFill>
                  <a:srgbClr val="FF0000"/>
                </a:solidFill>
              </a:rPr>
              <a:t>size</a:t>
            </a:r>
            <a:r>
              <a:rPr lang="en-US" sz="2800" dirty="0"/>
              <a:t>, |E|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web graph</a:t>
            </a: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95450"/>
            <a:ext cx="3686175" cy="374808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>
                <a:solidFill>
                  <a:srgbClr val="000099"/>
                </a:solidFill>
              </a:rPr>
              <a:t>nodes</a:t>
            </a:r>
            <a:r>
              <a:rPr lang="en-US"/>
              <a:t>: web pages</a:t>
            </a:r>
          </a:p>
          <a:p>
            <a:endParaRPr lang="en-US"/>
          </a:p>
          <a:p>
            <a:pPr>
              <a:buClr>
                <a:schemeClr val="tx1"/>
              </a:buClr>
            </a:pPr>
            <a:r>
              <a:rPr lang="en-US">
                <a:solidFill>
                  <a:srgbClr val="000099"/>
                </a:solidFill>
              </a:rPr>
              <a:t>edges</a:t>
            </a:r>
            <a:r>
              <a:rPr lang="en-US"/>
              <a:t>: links</a:t>
            </a:r>
          </a:p>
          <a:p>
            <a:endParaRPr lang="en-US"/>
          </a:p>
          <a:p>
            <a:r>
              <a:rPr lang="en-US"/>
              <a:t>over </a:t>
            </a:r>
            <a:r>
              <a:rPr lang="en-US">
                <a:solidFill>
                  <a:srgbClr val="FF0000"/>
                </a:solidFill>
              </a:rPr>
              <a:t>1 trillion </a:t>
            </a:r>
            <a:r>
              <a:rPr lang="en-US"/>
              <a:t>nodes, with billions of nodes added each day</a:t>
            </a:r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4343" name="Picture 3" descr="colou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692275"/>
            <a:ext cx="4891088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775" y="1794318"/>
            <a:ext cx="4416461" cy="339648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99"/>
                </a:solidFill>
              </a:rPr>
              <a:t>nodes</a:t>
            </a:r>
            <a:r>
              <a:rPr lang="en-US" sz="2800" dirty="0"/>
              <a:t>: people</a:t>
            </a:r>
          </a:p>
          <a:p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99"/>
                </a:solidFill>
              </a:rPr>
              <a:t>edges</a:t>
            </a:r>
            <a:r>
              <a:rPr lang="en-US" sz="2800" dirty="0"/>
              <a:t>: social interaction</a:t>
            </a:r>
          </a:p>
        </p:txBody>
      </p:sp>
      <p:pic>
        <p:nvPicPr>
          <p:cNvPr id="3074" name="Picture 2" descr="Image result for twitt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41" y="1510801"/>
            <a:ext cx="1425168" cy="14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acebook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39" y="1536929"/>
            <a:ext cx="1389154" cy="13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inkedi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3113179"/>
            <a:ext cx="1423987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napcha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74" y="3066597"/>
            <a:ext cx="1435735" cy="14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instagram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66" y="4683670"/>
            <a:ext cx="1403622" cy="14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reddi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Image result for reddit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Image result for reddit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Image result for youtube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2901" y="4824548"/>
            <a:ext cx="1490749" cy="1036320"/>
          </a:xfrm>
          <a:prstGeom prst="rect">
            <a:avLst/>
          </a:prstGeom>
        </p:spPr>
      </p:pic>
      <p:pic>
        <p:nvPicPr>
          <p:cNvPr id="16" name="Picture 2" descr="twitter network visualization">
            <a:extLst>
              <a:ext uri="{FF2B5EF4-FFF2-40B4-BE49-F238E27FC236}">
                <a16:creationId xmlns:a16="http://schemas.microsoft.com/office/drawing/2014/main" id="{D4D6EED4-59FE-4CA2-9967-B455586E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73" y="3495402"/>
            <a:ext cx="3428313" cy="26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8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Proteomic networks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4106863" y="5210175"/>
            <a:ext cx="5080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8440" name="Picture 6" descr="PPI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466" y="1321593"/>
            <a:ext cx="7450794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6427778" y="5029886"/>
            <a:ext cx="198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Yeast: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2401 nodes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11000 edges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networks</a:t>
            </a:r>
            <a:endParaRPr lang="en-GB"/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graph, OSNs, proteomes, collaboration, connectomes, Bitcoin transactions, … are examples of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complex networks</a:t>
            </a:r>
            <a:r>
              <a:rPr lang="en-US" dirty="0"/>
              <a:t>:</a:t>
            </a:r>
          </a:p>
          <a:p>
            <a:endParaRPr lang="en-US" sz="800" dirty="0"/>
          </a:p>
          <a:p>
            <a:pPr lvl="1"/>
            <a:r>
              <a:rPr lang="en-US" dirty="0"/>
              <a:t>large scale, evolving</a:t>
            </a:r>
          </a:p>
          <a:p>
            <a:pPr lvl="1"/>
            <a:r>
              <a:rPr lang="en-US" dirty="0"/>
              <a:t>small world property</a:t>
            </a:r>
          </a:p>
          <a:p>
            <a:pPr lvl="1"/>
            <a:r>
              <a:rPr lang="en-US" dirty="0"/>
              <a:t>power law degree distributions</a:t>
            </a:r>
          </a:p>
          <a:p>
            <a:pPr lvl="1"/>
            <a:r>
              <a:rPr lang="en-US" dirty="0"/>
              <a:t>densification…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1018</Words>
  <Application>Microsoft Office PowerPoint</Application>
  <PresentationFormat>On-screen Show (4:3)</PresentationFormat>
  <Paragraphs>234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Cambria Math</vt:lpstr>
      <vt:lpstr>Default Design</vt:lpstr>
      <vt:lpstr>PowerPoint Presentation</vt:lpstr>
      <vt:lpstr>21st century media</vt:lpstr>
      <vt:lpstr>Twitter</vt:lpstr>
      <vt:lpstr>What is a network or graph?</vt:lpstr>
      <vt:lpstr>PowerPoint Presentation</vt:lpstr>
      <vt:lpstr>The web graph</vt:lpstr>
      <vt:lpstr>Social networks</vt:lpstr>
      <vt:lpstr>Proteomic networks</vt:lpstr>
      <vt:lpstr>Complex networks</vt:lpstr>
      <vt:lpstr>Degrees</vt:lpstr>
      <vt:lpstr>Distance</vt:lpstr>
      <vt:lpstr>Example</vt:lpstr>
      <vt:lpstr>Collaboration distance</vt:lpstr>
      <vt:lpstr>Other graph parameters</vt:lpstr>
      <vt:lpstr>Small world property (Watts,Strogatz,98)</vt:lpstr>
      <vt:lpstr>Power law degree distribution </vt:lpstr>
      <vt:lpstr>Interpreting a power law</vt:lpstr>
      <vt:lpstr>Densification power law </vt:lpstr>
      <vt:lpstr>Models for complex networks</vt:lpstr>
      <vt:lpstr>Transitivity</vt:lpstr>
      <vt:lpstr>PowerPoint Presentation</vt:lpstr>
      <vt:lpstr>Starting with a single node:</vt:lpstr>
      <vt:lpstr>Combinatorial explosion</vt:lpstr>
      <vt:lpstr>Densification</vt:lpstr>
      <vt:lpstr>Sketch of proof of densification</vt:lpstr>
      <vt:lpstr>Average distance</vt:lpstr>
      <vt:lpstr>Sketch of proof for diameter</vt:lpstr>
      <vt:lpstr>Clustering Coefficient</vt:lpstr>
      <vt:lpstr>Universality</vt:lpstr>
      <vt:lpstr>PowerPoint Presentation</vt:lpstr>
      <vt:lpstr>PowerPoint Presentation</vt:lpstr>
      <vt:lpstr>Sketch of proof</vt:lpstr>
      <vt:lpstr>…Degree distribution</vt:lpstr>
      <vt:lpstr>Other directions</vt:lpstr>
      <vt:lpstr>Contact</vt:lpstr>
    </vt:vector>
  </TitlesOfParts>
  <Company>WLU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the web graph</dc:title>
  <dc:creator>Anthony Bonato</dc:creator>
  <cp:lastModifiedBy>Ron Buckmire</cp:lastModifiedBy>
  <cp:revision>1345</cp:revision>
  <dcterms:created xsi:type="dcterms:W3CDTF">2006-06-28T03:11:31Z</dcterms:created>
  <dcterms:modified xsi:type="dcterms:W3CDTF">2021-02-02T17:15:50Z</dcterms:modified>
</cp:coreProperties>
</file>