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81" r:id="rId11"/>
    <p:sldId id="264" r:id="rId12"/>
    <p:sldId id="269" r:id="rId13"/>
    <p:sldId id="282" r:id="rId14"/>
    <p:sldId id="265" r:id="rId15"/>
    <p:sldId id="266" r:id="rId16"/>
    <p:sldId id="267" r:id="rId17"/>
    <p:sldId id="273" r:id="rId18"/>
    <p:sldId id="280" r:id="rId19"/>
    <p:sldId id="275" r:id="rId20"/>
    <p:sldId id="283" r:id="rId21"/>
    <p:sldId id="276" r:id="rId22"/>
    <p:sldId id="284" r:id="rId23"/>
    <p:sldId id="277" r:id="rId24"/>
    <p:sldId id="278" r:id="rId25"/>
    <p:sldId id="271" r:id="rId26"/>
    <p:sldId id="279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20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3D024A-9506-4655-81F4-8A494C5C2340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08D3CC-5C45-478D-B292-7151B20B1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We begin by analyzing the two dimensional Lotka-Volterra system we looked at in class. The system of equations is the one above. The parameters are as follows (explain what each mean)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3D27C6-6D3A-429D-8EF5-89B8635971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We know that if we start with a prey population of 0, then the population will remain at 0. Meanwhile, dy/dt = -cy which implies that the predator population will decrease exponentially until it dissappears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Similarly for a predator population of 0, the population will remain at 0, and then prey population will increase exponentially without stop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EDAA46-07E3-4443-A45E-CDC2BF9567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We know how to find equilibria, by setting the equations to 0. This then gives us the equilibria of the system of equation. 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D23987-53B2-40E2-8076-E4E04465DBA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04D02B2-A480-4228-90C4-4846D05AC53F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FBF19DB-9B8D-43D0-A9D2-87A5418CA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466EF-6E70-4369-B987-BCB90E57D659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2EAD4-1C2F-40A6-A13E-8B7785DBA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2852-B45B-4D19-93CE-7550BC3D891A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E7221-A1CB-473C-AB22-A7D46C7BD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3EC1E-970C-48F6-839B-92FA17A13131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726A-8FCC-4523-B066-9445A71B7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938E1-22FD-4488-B053-505F2E4875E1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BD7AC-305C-453E-8C3B-F15EF8438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513AD-300B-4425-B984-D6F12398CC43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AB60F-D1A2-4619-A80F-1C6976F85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9692-C9E8-429A-A19C-9FEBBA49F6E3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FC2A-0B4E-46FF-9964-CD5BD653F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25658-BF6F-49A2-A295-8C88FC8EC998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3307A-B3EB-4E6A-91C3-B98FD4D44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97EAA-CA39-4E01-90A5-ABB4FE5D91A5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DAF68-B21A-4381-9706-A152C7237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FF622-1B16-4690-889A-D8B3336F73B5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AD332-082B-414F-BB61-185AE588A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1EED26B-3B59-4D58-9CCE-562C8C2891E8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B461CC6-429B-43A4-B592-3F48F1E5C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B713EF6-DE55-4DAF-87A6-16FFE58A465A}" type="datetimeFigureOut">
              <a:rPr lang="en-US"/>
              <a:pPr>
                <a:defRPr/>
              </a:pPr>
              <a:t>12/1/2010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8F9D86B-2585-4B7B-ADAE-323CC343F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1" r:id="rId2"/>
    <p:sldLayoutId id="2147483713" r:id="rId3"/>
    <p:sldLayoutId id="2147483714" r:id="rId4"/>
    <p:sldLayoutId id="2147483715" r:id="rId5"/>
    <p:sldLayoutId id="2147483716" r:id="rId6"/>
    <p:sldLayoutId id="2147483710" r:id="rId7"/>
    <p:sldLayoutId id="2147483717" r:id="rId8"/>
    <p:sldLayoutId id="2147483718" r:id="rId9"/>
    <p:sldLayoutId id="2147483709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???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2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Three Dimensional </a:t>
            </a:r>
            <a:r>
              <a:rPr lang="en-US" dirty="0" err="1" smtClean="0"/>
              <a:t>Lotka-Volterra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/>
          <a:lstStyle/>
          <a:p>
            <a:pPr marR="0" eaLnBrk="1" hangingPunct="1"/>
            <a:r>
              <a:rPr lang="en-US" smtClean="0"/>
              <a:t>Kliah Soto</a:t>
            </a:r>
          </a:p>
          <a:p>
            <a:pPr marR="0" eaLnBrk="1" hangingPunct="1"/>
            <a:r>
              <a:rPr lang="en-US" smtClean="0"/>
              <a:t>Jorge Munoz</a:t>
            </a:r>
          </a:p>
          <a:p>
            <a:pPr marR="0" eaLnBrk="1" hangingPunct="1"/>
            <a:r>
              <a:rPr lang="en-US" smtClean="0"/>
              <a:t>Francisco Hernandez</a:t>
            </a:r>
          </a:p>
          <a:p>
            <a:pPr marR="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80" name="Rectangle 8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700" smtClean="0">
                <a:effectLst/>
              </a:rPr>
              <a:t>Phase Portrait and Solution Curve when y=0</a:t>
            </a:r>
          </a:p>
        </p:txBody>
      </p:sp>
      <p:pic>
        <p:nvPicPr>
          <p:cNvPr id="131076" name="Picture 23"/>
          <p:cNvPicPr>
            <a:picLocks noChangeAspect="1" noChangeArrowheads="1"/>
          </p:cNvPicPr>
          <p:nvPr>
            <p:ph type="body"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81013" y="2017713"/>
            <a:ext cx="3714750" cy="2349500"/>
          </a:xfrm>
        </p:spPr>
      </p:pic>
      <p:sp>
        <p:nvSpPr>
          <p:cNvPr id="93187" name="Rectangle 9"/>
          <p:cNvSpPr>
            <a:spLocks noGrp="1"/>
          </p:cNvSpPr>
          <p:nvPr>
            <p:ph type="body" sz="half" idx="4294967295"/>
          </p:nvPr>
        </p:nvSpPr>
        <p:spPr>
          <a:xfrm>
            <a:off x="4648200" y="1481138"/>
            <a:ext cx="4038600" cy="4525962"/>
          </a:xfrm>
        </p:spPr>
        <p:txBody>
          <a:bodyPr/>
          <a:lstStyle/>
          <a:p>
            <a:r>
              <a:rPr lang="en-US" sz="2300" smtClean="0"/>
              <a:t>The blue curve represents the prey, while the red curve represents the predator.</a:t>
            </a:r>
          </a:p>
        </p:txBody>
      </p:sp>
      <p:pic>
        <p:nvPicPr>
          <p:cNvPr id="9318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1988" y="3482975"/>
            <a:ext cx="4465637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Content Placeholder 5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617537"/>
          </a:xfrm>
        </p:spPr>
        <p:txBody>
          <a:bodyPr/>
          <a:lstStyle/>
          <a:p>
            <a:pPr eaLnBrk="1" hangingPunct="1"/>
            <a:r>
              <a:rPr lang="en-US" smtClean="0"/>
              <a:t>Case 3: x=0</a:t>
            </a:r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3590925" y="2124075"/>
          <a:ext cx="1916113" cy="2378075"/>
        </p:xfrm>
        <a:graphic>
          <a:graphicData uri="http://schemas.openxmlformats.org/presentationml/2006/ole">
            <p:oleObj spid="_x0000_s77826" name="Equation" r:id="rId3" imgW="939800" imgH="1168400" progId="Equation.3">
              <p:embed/>
            </p:oleObj>
          </a:graphicData>
        </a:graphic>
      </p:graphicFrame>
      <p:pic>
        <p:nvPicPr>
          <p:cNvPr id="77828" name="Title 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850" y="268288"/>
            <a:ext cx="82423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TextBox 3"/>
          <p:cNvSpPr txBox="1">
            <a:spLocks noChangeArrowheads="1"/>
          </p:cNvSpPr>
          <p:nvPr/>
        </p:nvSpPr>
        <p:spPr bwMode="auto">
          <a:xfrm>
            <a:off x="2062163" y="222250"/>
            <a:ext cx="5280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In the absence of the prey x, we are left with: </a:t>
            </a:r>
          </a:p>
        </p:txBody>
      </p:sp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3727450" y="804863"/>
          <a:ext cx="2425700" cy="1920875"/>
        </p:xfrm>
        <a:graphic>
          <a:graphicData uri="http://schemas.openxmlformats.org/presentationml/2006/ole">
            <p:oleObj spid="_x0000_s82946" name="Equation" r:id="rId3" imgW="977900" imgH="774700" progId="Equation.3">
              <p:embed/>
            </p:oleObj>
          </a:graphicData>
        </a:graphic>
      </p:graphicFrame>
      <p:sp>
        <p:nvSpPr>
          <p:cNvPr id="82949" name="TextBox 6"/>
          <p:cNvSpPr txBox="1">
            <a:spLocks noChangeArrowheads="1"/>
          </p:cNvSpPr>
          <p:nvPr/>
        </p:nvSpPr>
        <p:spPr bwMode="auto">
          <a:xfrm>
            <a:off x="206375" y="3000375"/>
            <a:ext cx="4202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We combine it to one fraction and use separation of variables:</a:t>
            </a:r>
          </a:p>
        </p:txBody>
      </p:sp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1125538" y="3916363"/>
          <a:ext cx="2994025" cy="2684462"/>
        </p:xfrm>
        <a:graphic>
          <a:graphicData uri="http://schemas.openxmlformats.org/presentationml/2006/ole">
            <p:oleObj spid="_x0000_s82947" name="Equation" r:id="rId4" imgW="1726920" imgH="1549080" progId="Equation.3">
              <p:embed/>
            </p:oleObj>
          </a:graphicData>
        </a:graphic>
      </p:graphicFrame>
      <p:sp>
        <p:nvSpPr>
          <p:cNvPr id="82950" name="Rectangle 8"/>
          <p:cNvSpPr>
            <a:spLocks noChangeArrowheads="1"/>
          </p:cNvSpPr>
          <p:nvPr/>
        </p:nvSpPr>
        <p:spPr bwMode="auto">
          <a:xfrm>
            <a:off x="4408488" y="3916363"/>
            <a:ext cx="4386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Lucida Sans Unicode" pitchFamily="34" charset="0"/>
              </a:rPr>
              <a:t>species y and z will approach zero as t approaches infinity.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  <p:bldP spid="82949" grpId="0"/>
      <p:bldP spid="829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700" smtClean="0">
                <a:effectLst/>
              </a:rPr>
              <a:t>Phase Portrait and Solution Curve when x=0</a:t>
            </a:r>
          </a:p>
        </p:txBody>
      </p:sp>
      <p:sp>
        <p:nvSpPr>
          <p:cNvPr id="96258" name="Rectangle 3"/>
          <p:cNvSpPr>
            <a:spLocks noGrp="1"/>
          </p:cNvSpPr>
          <p:nvPr>
            <p:ph type="body" idx="4294967295"/>
          </p:nvPr>
        </p:nvSpPr>
        <p:spPr>
          <a:xfrm>
            <a:off x="5064125" y="1392238"/>
            <a:ext cx="3236913" cy="2560637"/>
          </a:xfrm>
        </p:spPr>
        <p:txBody>
          <a:bodyPr/>
          <a:lstStyle/>
          <a:p>
            <a:r>
              <a:rPr lang="en-US" sz="2300" smtClean="0"/>
              <a:t>The blue curve represents the top predator, while the red curve represents the middle predator.</a:t>
            </a:r>
          </a:p>
          <a:p>
            <a:pPr>
              <a:buFont typeface="Wingdings 3" pitchFamily="18" charset="2"/>
              <a:buNone/>
            </a:pPr>
            <a:endParaRPr lang="en-US" sz="2300" smtClean="0"/>
          </a:p>
        </p:txBody>
      </p:sp>
      <p:pic>
        <p:nvPicPr>
          <p:cNvPr id="13210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36725"/>
            <a:ext cx="3665538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6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9625" y="3744913"/>
            <a:ext cx="4286250" cy="28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Equilibria</a:t>
            </a:r>
            <a:endParaRPr lang="en-US" dirty="0"/>
          </a:p>
        </p:txBody>
      </p:sp>
      <p:sp>
        <p:nvSpPr>
          <p:cNvPr id="78852" name="Content Placeholder 4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1279525"/>
          </a:xfrm>
        </p:spPr>
        <p:txBody>
          <a:bodyPr/>
          <a:lstStyle/>
          <a:p>
            <a:pPr eaLnBrk="1" hangingPunct="1"/>
            <a:r>
              <a:rPr lang="en-US" smtClean="0"/>
              <a:t>Set all three equations equal to zero to determine the equilibria of the system:</a:t>
            </a:r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2803525" y="2859088"/>
          <a:ext cx="3341688" cy="2560637"/>
        </p:xfrm>
        <a:graphic>
          <a:graphicData uri="http://schemas.openxmlformats.org/presentationml/2006/ole">
            <p:oleObj spid="_x0000_s78850" name="Equation" r:id="rId3" imgW="1524000" imgH="1168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Cases of </a:t>
            </a:r>
            <a:r>
              <a:rPr lang="en-US" dirty="0" err="1" smtClean="0"/>
              <a:t>Equilibria</a:t>
            </a:r>
            <a:endParaRPr lang="en-US" dirty="0"/>
          </a:p>
        </p:txBody>
      </p:sp>
      <p:sp>
        <p:nvSpPr>
          <p:cNvPr id="79876" name="Content Placeholder 1"/>
          <p:cNvSpPr>
            <a:spLocks noGrp="1"/>
          </p:cNvSpPr>
          <p:nvPr>
            <p:ph idx="4294967295"/>
          </p:nvPr>
        </p:nvSpPr>
        <p:spPr>
          <a:xfrm>
            <a:off x="3455988" y="1427163"/>
            <a:ext cx="4583112" cy="2365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900" smtClean="0"/>
              <a:t>When x=0: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Either y=0 or z=-</a:t>
            </a:r>
            <a:r>
              <a:rPr lang="en-US" sz="1900" i="1" smtClean="0"/>
              <a:t>c</a:t>
            </a:r>
            <a:r>
              <a:rPr lang="en-US" sz="1900" smtClean="0"/>
              <a:t>/</a:t>
            </a:r>
            <a:r>
              <a:rPr lang="en-US" sz="1900" i="1" smtClean="0"/>
              <a:t>e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z has to be positive so we conclude that y=0 making the last equation z=0.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Equilibrium at (0,0,0)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1900" smtClean="0"/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When y=0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System reduces to:</a:t>
            </a:r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7505700" y="3379788"/>
          <a:ext cx="1066800" cy="1992312"/>
        </p:xfrm>
        <a:graphic>
          <a:graphicData uri="http://schemas.openxmlformats.org/presentationml/2006/ole">
            <p:oleObj spid="_x0000_s79874" name="Equation" r:id="rId4" imgW="596880" imgH="812520" progId="Equation.3">
              <p:embed/>
            </p:oleObj>
          </a:graphicData>
        </a:graphic>
      </p:graphicFrame>
      <p:sp>
        <p:nvSpPr>
          <p:cNvPr id="79877" name="TextBox 4"/>
          <p:cNvSpPr txBox="1">
            <a:spLocks noChangeArrowheads="1"/>
          </p:cNvSpPr>
          <p:nvPr/>
        </p:nvSpPr>
        <p:spPr bwMode="auto">
          <a:xfrm>
            <a:off x="754063" y="5745163"/>
            <a:ext cx="7621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x=0 and y=0 since </a:t>
            </a:r>
            <a:r>
              <a:rPr lang="en-US" i="1">
                <a:latin typeface="Lucida Sans Unicode" pitchFamily="34" charset="0"/>
              </a:rPr>
              <a:t>a</a:t>
            </a:r>
            <a:r>
              <a:rPr lang="en-US">
                <a:latin typeface="Lucida Sans Unicode" pitchFamily="34" charset="0"/>
              </a:rPr>
              <a:t> and </a:t>
            </a:r>
            <a:r>
              <a:rPr lang="en-US" i="1">
                <a:latin typeface="Lucida Sans Unicode" pitchFamily="34" charset="0"/>
              </a:rPr>
              <a:t>f</a:t>
            </a:r>
            <a:r>
              <a:rPr lang="en-US">
                <a:latin typeface="Lucida Sans Unicode" pitchFamily="34" charset="0"/>
              </a:rPr>
              <a:t> are positive. Again equilibrium (0,0,0). </a:t>
            </a:r>
          </a:p>
        </p:txBody>
      </p:sp>
      <p:graphicFrame>
        <p:nvGraphicFramePr>
          <p:cNvPr id="75778" name="Object 7"/>
          <p:cNvGraphicFramePr>
            <a:graphicFrameLocks noChangeAspect="1"/>
          </p:cNvGraphicFramePr>
          <p:nvPr/>
        </p:nvGraphicFramePr>
        <p:xfrm>
          <a:off x="450850" y="1427163"/>
          <a:ext cx="2336800" cy="2493962"/>
        </p:xfrm>
        <a:graphic>
          <a:graphicData uri="http://schemas.openxmlformats.org/presentationml/2006/ole">
            <p:oleObj spid="_x0000_s79879" name="Equation" r:id="rId5" imgW="1333500" imgH="165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Content Placeholder 1"/>
          <p:cNvSpPr>
            <a:spLocks noGrp="1"/>
          </p:cNvSpPr>
          <p:nvPr>
            <p:ph idx="4294967295"/>
          </p:nvPr>
        </p:nvSpPr>
        <p:spPr>
          <a:xfrm>
            <a:off x="644525" y="542925"/>
            <a:ext cx="7623175" cy="579438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en-US" smtClean="0"/>
              <a:t>When we consider:</a:t>
            </a:r>
          </a:p>
          <a:p>
            <a:pPr algn="ctr" eaLnBrk="1" hangingPunct="1"/>
            <a:endParaRPr lang="en-US" smtClean="0"/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2020888" y="1122363"/>
          <a:ext cx="4940300" cy="1101725"/>
        </p:xfrm>
        <a:graphic>
          <a:graphicData uri="http://schemas.openxmlformats.org/presentationml/2006/ole">
            <p:oleObj spid="_x0000_s80898" name="Equation" r:id="rId3" imgW="1765080" imgH="393480" progId="Equation.3">
              <p:embed/>
            </p:oleObj>
          </a:graphicData>
        </a:graphic>
      </p:graphicFrame>
      <p:sp>
        <p:nvSpPr>
          <p:cNvPr id="80901" name="TextBox 4"/>
          <p:cNvSpPr txBox="1">
            <a:spLocks noChangeArrowheads="1"/>
          </p:cNvSpPr>
          <p:nvPr/>
        </p:nvSpPr>
        <p:spPr bwMode="auto">
          <a:xfrm>
            <a:off x="457200" y="2247900"/>
            <a:ext cx="8686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Either z= 0 or –</a:t>
            </a:r>
            <a:r>
              <a:rPr lang="en-US" i="1">
                <a:latin typeface="Lucida Sans Unicode" pitchFamily="34" charset="0"/>
              </a:rPr>
              <a:t>f</a:t>
            </a:r>
            <a:r>
              <a:rPr lang="en-US">
                <a:latin typeface="Lucida Sans Unicode" pitchFamily="34" charset="0"/>
              </a:rPr>
              <a:t>+</a:t>
            </a:r>
            <a:r>
              <a:rPr lang="en-US" i="1">
                <a:latin typeface="Lucida Sans Unicode" pitchFamily="34" charset="0"/>
              </a:rPr>
              <a:t>g</a:t>
            </a:r>
            <a:r>
              <a:rPr lang="en-US">
                <a:latin typeface="Lucida Sans Unicode" pitchFamily="34" charset="0"/>
              </a:rPr>
              <a:t>y =0. Taking the first case will result in the trivial solution again as well as the equilibrium from the two dimensional case.</a:t>
            </a:r>
          </a:p>
          <a:p>
            <a:r>
              <a:rPr lang="en-US">
                <a:latin typeface="Lucida Sans Unicode" pitchFamily="34" charset="0"/>
              </a:rPr>
              <a:t>(c/d,a/b,0)</a:t>
            </a:r>
          </a:p>
        </p:txBody>
      </p:sp>
      <p:sp>
        <p:nvSpPr>
          <p:cNvPr id="80902" name="TextBox 7"/>
          <p:cNvSpPr txBox="1">
            <a:spLocks noChangeArrowheads="1"/>
          </p:cNvSpPr>
          <p:nvPr/>
        </p:nvSpPr>
        <p:spPr bwMode="auto">
          <a:xfrm>
            <a:off x="644525" y="3163888"/>
            <a:ext cx="8042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Using parameterization we set x=s and the last equilibrium is:</a:t>
            </a:r>
          </a:p>
        </p:txBody>
      </p:sp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1785938" y="3532188"/>
          <a:ext cx="5429250" cy="2057400"/>
        </p:xfrm>
        <a:graphic>
          <a:graphicData uri="http://schemas.openxmlformats.org/presentationml/2006/ole">
            <p:oleObj spid="_x0000_s80899" name="Equation" r:id="rId4" imgW="3251200" imgH="1231900" progId="Equation.3">
              <p:embed/>
            </p:oleObj>
          </a:graphicData>
        </a:graphic>
      </p:graphicFrame>
      <p:sp>
        <p:nvSpPr>
          <p:cNvPr id="80903" name="Text Box 8"/>
          <p:cNvSpPr txBox="1">
            <a:spLocks noChangeArrowheads="1"/>
          </p:cNvSpPr>
          <p:nvPr/>
        </p:nvSpPr>
        <p:spPr bwMode="auto">
          <a:xfrm>
            <a:off x="3976688" y="5956300"/>
            <a:ext cx="298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/>
              <a:t>Equilibrium point at (s,a/b=f/g,(ds-c)/e)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  <p:bldP spid="80901" grpId="0"/>
      <p:bldP spid="8090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3700" smtClean="0">
                <a:effectLst/>
              </a:rPr>
              <a:t>Linearize the System by finding the Jacobian</a:t>
            </a:r>
          </a:p>
        </p:txBody>
      </p:sp>
      <p:sp>
        <p:nvSpPr>
          <p:cNvPr id="1044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1039813" y="4729163"/>
          <a:ext cx="7327900" cy="1890712"/>
        </p:xfrm>
        <a:graphic>
          <a:graphicData uri="http://schemas.openxmlformats.org/presentationml/2006/ole">
            <p:oleObj spid="_x0000_s104452" name="Equation" r:id="rId3" imgW="2768400" imgH="711000" progId="Equation.3">
              <p:embed/>
            </p:oleObj>
          </a:graphicData>
        </a:graphic>
      </p:graphicFrame>
      <p:graphicFrame>
        <p:nvGraphicFramePr>
          <p:cNvPr id="104453" name="Object 5"/>
          <p:cNvGraphicFramePr>
            <a:graphicFrameLocks noChangeAspect="1"/>
          </p:cNvGraphicFramePr>
          <p:nvPr>
            <p:ph idx="4294967295"/>
          </p:nvPr>
        </p:nvGraphicFramePr>
        <p:xfrm>
          <a:off x="739775" y="1544638"/>
          <a:ext cx="2886075" cy="2425700"/>
        </p:xfrm>
        <a:graphic>
          <a:graphicData uri="http://schemas.openxmlformats.org/presentationml/2006/ole">
            <p:oleObj spid="_x0000_s104453" name="Equation" r:id="rId4" imgW="1993680" imgH="1676160" progId="Equation.3">
              <p:embed/>
            </p:oleObj>
          </a:graphicData>
        </a:graphic>
      </p:graphicFrame>
      <p:sp>
        <p:nvSpPr>
          <p:cNvPr id="104458" name="Rectangle 9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4455" name="Object 7"/>
          <p:cNvGraphicFramePr>
            <a:graphicFrameLocks noChangeAspect="1"/>
          </p:cNvGraphicFramePr>
          <p:nvPr/>
        </p:nvGraphicFramePr>
        <p:xfrm>
          <a:off x="6065838" y="1427163"/>
          <a:ext cx="2301875" cy="1931987"/>
        </p:xfrm>
        <a:graphic>
          <a:graphicData uri="http://schemas.openxmlformats.org/presentationml/2006/ole">
            <p:oleObj spid="_x0000_s104455" name="Equation" r:id="rId5" imgW="1600200" imgH="1346200" progId="Equation.3">
              <p:embed/>
            </p:oleObj>
          </a:graphicData>
        </a:graphic>
      </p:graphicFrame>
      <p:sp>
        <p:nvSpPr>
          <p:cNvPr id="104459" name="Line 10"/>
          <p:cNvSpPr>
            <a:spLocks noChangeShapeType="1"/>
          </p:cNvSpPr>
          <p:nvPr/>
        </p:nvSpPr>
        <p:spPr bwMode="auto">
          <a:xfrm>
            <a:off x="3925888" y="2757488"/>
            <a:ext cx="13255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460" name="Line 11"/>
          <p:cNvSpPr>
            <a:spLocks noChangeShapeType="1"/>
          </p:cNvSpPr>
          <p:nvPr/>
        </p:nvSpPr>
        <p:spPr bwMode="auto">
          <a:xfrm>
            <a:off x="4603750" y="3924300"/>
            <a:ext cx="0" cy="549275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5737225" y="3557588"/>
            <a:ext cx="30940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600"/>
              <a:t>Where the partial derivatives are evaluated at the equilibrium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9" grpId="0" animBg="1"/>
      <p:bldP spid="104460" grpId="0" animBg="1"/>
      <p:bldP spid="1044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739775" y="338138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>
                <a:effectLst/>
              </a:rPr>
              <a:t>Center Manifold Theorem</a:t>
            </a:r>
          </a:p>
        </p:txBody>
      </p:sp>
      <p:sp>
        <p:nvSpPr>
          <p:cNvPr id="128005" name="Rectangle 5"/>
          <p:cNvSpPr>
            <a:spLocks noGrp="1"/>
          </p:cNvSpPr>
          <p:nvPr>
            <p:ph type="body" sz="half" idx="4294967295"/>
          </p:nvPr>
        </p:nvSpPr>
        <p:spPr>
          <a:xfrm>
            <a:off x="609600" y="2047875"/>
            <a:ext cx="4038600" cy="3046413"/>
          </a:xfrm>
        </p:spPr>
        <p:txBody>
          <a:bodyPr/>
          <a:lstStyle/>
          <a:p>
            <a:r>
              <a:rPr lang="en-US" sz="2300" smtClean="0"/>
              <a:t>Real part of the eigenvalues </a:t>
            </a:r>
          </a:p>
          <a:p>
            <a:pPr lvl="1"/>
            <a:r>
              <a:rPr lang="en-US" sz="2100" smtClean="0"/>
              <a:t>Positive: Unstable</a:t>
            </a:r>
          </a:p>
          <a:p>
            <a:pPr lvl="1"/>
            <a:r>
              <a:rPr lang="en-US" sz="2100" smtClean="0"/>
              <a:t>Negative: Stable</a:t>
            </a:r>
          </a:p>
          <a:p>
            <a:pPr lvl="1"/>
            <a:r>
              <a:rPr lang="en-US" sz="2100" smtClean="0"/>
              <a:t>Zero: Center</a:t>
            </a:r>
          </a:p>
        </p:txBody>
      </p:sp>
      <p:sp>
        <p:nvSpPr>
          <p:cNvPr id="128006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648200" y="1481138"/>
            <a:ext cx="4038600" cy="45259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en-US" sz="2300" smtClean="0"/>
          </a:p>
          <a:p>
            <a:r>
              <a:rPr lang="en-US" sz="2300" smtClean="0"/>
              <a:t>Number of eigenvalues:</a:t>
            </a:r>
          </a:p>
          <a:p>
            <a:pPr lvl="1"/>
            <a:r>
              <a:rPr lang="en-US" sz="2100" smtClean="0"/>
              <a:t>Dimension of the manifold</a:t>
            </a:r>
          </a:p>
          <a:p>
            <a:r>
              <a:rPr lang="en-US" sz="2300" smtClean="0"/>
              <a:t>Manifold is tangent to the eigenspace spanned by the eigenvectors of their corresponding eigenvalues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28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8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8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8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8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8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5" grpId="0" uiExpand="1" build="p"/>
      <p:bldP spid="128006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effectLst/>
              </a:rPr>
              <a:t>Equilibrium at (0,0,0)</a:t>
            </a:r>
          </a:p>
        </p:txBody>
      </p:sp>
      <p:sp>
        <p:nvSpPr>
          <p:cNvPr id="106503" name="Rectangle 3"/>
          <p:cNvSpPr>
            <a:spLocks noGrp="1"/>
          </p:cNvSpPr>
          <p:nvPr>
            <p:ph type="body" idx="4294967295"/>
          </p:nvPr>
        </p:nvSpPr>
        <p:spPr>
          <a:xfrm>
            <a:off x="615950" y="4235450"/>
            <a:ext cx="7624763" cy="1939925"/>
          </a:xfrm>
        </p:spPr>
        <p:txBody>
          <a:bodyPr/>
          <a:lstStyle/>
          <a:p>
            <a:pPr eaLnBrk="1" hangingPunct="1"/>
            <a:r>
              <a:rPr lang="en-US" sz="2800" smtClean="0"/>
              <a:t>One-dimensional unstable manifold:</a:t>
            </a:r>
            <a:r>
              <a:rPr lang="en-US" sz="2800" smtClean="0">
                <a:sym typeface="Wingdings" pitchFamily="2" charset="2"/>
              </a:rPr>
              <a:t> curve  x-axis</a:t>
            </a:r>
          </a:p>
          <a:p>
            <a:pPr eaLnBrk="1" hangingPunct="1"/>
            <a:r>
              <a:rPr lang="en-US" sz="2800" smtClean="0">
                <a:sym typeface="Wingdings" pitchFamily="2" charset="2"/>
              </a:rPr>
              <a:t>Two-dimensional stable manifold: surface yz- Plane</a:t>
            </a:r>
            <a:endParaRPr lang="en-US" sz="2800" smtClean="0"/>
          </a:p>
        </p:txBody>
      </p:sp>
      <p:sp>
        <p:nvSpPr>
          <p:cNvPr id="10650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6501" name="Object 5"/>
          <p:cNvGraphicFramePr>
            <a:graphicFrameLocks noChangeAspect="1"/>
          </p:cNvGraphicFramePr>
          <p:nvPr/>
        </p:nvGraphicFramePr>
        <p:xfrm>
          <a:off x="5287963" y="1670050"/>
          <a:ext cx="3751262" cy="1687513"/>
        </p:xfrm>
        <a:graphic>
          <a:graphicData uri="http://schemas.openxmlformats.org/presentationml/2006/ole">
            <p:oleObj spid="_x0000_s106501" name="Equation" r:id="rId3" imgW="1587240" imgH="711000" progId="Equation.3">
              <p:embed/>
            </p:oleObj>
          </a:graphicData>
        </a:graphic>
      </p:graphicFrame>
      <p:sp>
        <p:nvSpPr>
          <p:cNvPr id="2" name="Rectangle 3"/>
          <p:cNvSpPr>
            <a:spLocks/>
          </p:cNvSpPr>
          <p:nvPr/>
        </p:nvSpPr>
        <p:spPr bwMode="auto">
          <a:xfrm>
            <a:off x="454025" y="1881188"/>
            <a:ext cx="4419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defTabSz="91440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300">
                <a:latin typeface="Lucida Sans Unicode" pitchFamily="34" charset="0"/>
              </a:rPr>
              <a:t>Eigenvalues:</a:t>
            </a:r>
          </a:p>
          <a:p>
            <a:pPr marL="742950" lvl="1" indent="-285750" defTabSz="9144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en-US" sz="2100">
                <a:latin typeface="Lucida Sans Unicode" pitchFamily="34" charset="0"/>
              </a:rPr>
              <a:t>a, -c, -f</a:t>
            </a:r>
            <a:endParaRPr lang="en-US" sz="2100">
              <a:latin typeface="Lucida Sans Unicode" pitchFamily="34" charset="0"/>
              <a:sym typeface="Wingdings" pitchFamily="2" charset="2"/>
            </a:endParaRPr>
          </a:p>
          <a:p>
            <a:pPr marL="365125" indent="-255588" defTabSz="91440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300">
                <a:latin typeface="Lucida Sans Unicode" pitchFamily="34" charset="0"/>
                <a:sym typeface="Wingdings" pitchFamily="2" charset="2"/>
              </a:rPr>
              <a:t>Eigenvectors:</a:t>
            </a:r>
          </a:p>
          <a:p>
            <a:pPr marL="365125" indent="-255588" defTabSz="91440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300">
                <a:latin typeface="Lucida Sans Unicode" pitchFamily="34" charset="0"/>
                <a:sym typeface="Wingdings" pitchFamily="2" charset="2"/>
              </a:rPr>
              <a:t>{1,0,0}, {0,1,0}, {0,0,1}</a:t>
            </a:r>
            <a:endParaRPr lang="en-US" sz="23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065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106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3" grpId="0" uiExpand="1" build="p"/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Two-Dimensional Case</a:t>
            </a: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849563" y="2082800"/>
          <a:ext cx="2916237" cy="944563"/>
        </p:xfrm>
        <a:graphic>
          <a:graphicData uri="http://schemas.openxmlformats.org/presentationml/2006/ole">
            <p:oleObj spid="_x0000_s5122" name="Document" r:id="rId4" imgW="901667" imgH="292089" progId="Word.Document.12">
              <p:link updateAutomatic="1"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849563" y="4008438"/>
          <a:ext cx="3081337" cy="865187"/>
        </p:xfrm>
        <a:graphic>
          <a:graphicData uri="http://schemas.openxmlformats.org/presentationml/2006/ole">
            <p:oleObj spid="_x0000_s5123" name="Document" r:id="rId4" imgW="1041362" imgH="292089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>
                <a:effectLst/>
              </a:rPr>
              <a:t>Solution:</a:t>
            </a:r>
          </a:p>
        </p:txBody>
      </p:sp>
      <p:pic>
        <p:nvPicPr>
          <p:cNvPr id="106506" name="Picture 10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74638" y="1984375"/>
            <a:ext cx="4330700" cy="2635250"/>
          </a:xfrm>
        </p:spPr>
      </p:pic>
      <p:pic>
        <p:nvPicPr>
          <p:cNvPr id="106508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1905000"/>
            <a:ext cx="4319588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3" name="Rectangle 3"/>
          <p:cNvSpPr>
            <a:spLocks/>
          </p:cNvSpPr>
          <p:nvPr/>
        </p:nvSpPr>
        <p:spPr bwMode="auto">
          <a:xfrm>
            <a:off x="185738" y="5156200"/>
            <a:ext cx="44196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defTabSz="91440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300">
                <a:latin typeface="Lucida Sans Unicode" pitchFamily="34" charset="0"/>
              </a:rPr>
              <a:t>Unstable x-axis</a:t>
            </a:r>
          </a:p>
        </p:txBody>
      </p:sp>
      <p:sp>
        <p:nvSpPr>
          <p:cNvPr id="2" name="Rectangle 3"/>
          <p:cNvSpPr>
            <a:spLocks/>
          </p:cNvSpPr>
          <p:nvPr/>
        </p:nvSpPr>
        <p:spPr bwMode="auto">
          <a:xfrm>
            <a:off x="4605338" y="5156200"/>
            <a:ext cx="44196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defTabSz="91440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300">
                <a:latin typeface="Lucida Sans Unicode" pitchFamily="34" charset="0"/>
              </a:rPr>
              <a:t>Stable yz-Plane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106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3" grpId="0" build="p"/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688455" y="288833"/>
            <a:ext cx="7992178" cy="1109939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effectLst/>
              </a:rPr>
              <a:t>Equilibrium at (c/d, a/b, 0)</a:t>
            </a:r>
          </a:p>
        </p:txBody>
      </p:sp>
      <p:sp>
        <p:nvSpPr>
          <p:cNvPr id="107530" name="Rectangle 3"/>
          <p:cNvSpPr>
            <a:spLocks noGrp="1"/>
          </p:cNvSpPr>
          <p:nvPr>
            <p:ph type="body" sz="half" idx="4294967295"/>
          </p:nvPr>
        </p:nvSpPr>
        <p:spPr>
          <a:xfrm>
            <a:off x="5589588" y="1311275"/>
            <a:ext cx="3306762" cy="449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300" smtClean="0"/>
              <a:t>Eigenvalues</a:t>
            </a:r>
          </a:p>
        </p:txBody>
      </p:sp>
      <p:sp>
        <p:nvSpPr>
          <p:cNvPr id="107539" name="Rectangle 15"/>
          <p:cNvSpPr>
            <a:spLocks noGrp="1"/>
          </p:cNvSpPr>
          <p:nvPr>
            <p:ph type="body" sz="half" idx="4294967295"/>
          </p:nvPr>
        </p:nvSpPr>
        <p:spPr>
          <a:xfrm>
            <a:off x="304800" y="3395663"/>
            <a:ext cx="3632200" cy="671512"/>
          </a:xfrm>
        </p:spPr>
        <p:txBody>
          <a:bodyPr/>
          <a:lstStyle/>
          <a:p>
            <a:r>
              <a:rPr lang="en-US" sz="2300" smtClean="0"/>
              <a:t>Eigenvectors:</a:t>
            </a:r>
          </a:p>
          <a:p>
            <a:pPr>
              <a:buFont typeface="Wingdings 3" pitchFamily="18" charset="2"/>
              <a:buNone/>
            </a:pPr>
            <a:endParaRPr lang="en-US" sz="2300" smtClean="0"/>
          </a:p>
        </p:txBody>
      </p:sp>
      <p:sp>
        <p:nvSpPr>
          <p:cNvPr id="107540" name="Rectangle 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7525" name="Object 5"/>
          <p:cNvGraphicFramePr>
            <a:graphicFrameLocks noChangeAspect="1"/>
          </p:cNvGraphicFramePr>
          <p:nvPr/>
        </p:nvGraphicFramePr>
        <p:xfrm>
          <a:off x="219075" y="1536700"/>
          <a:ext cx="5000625" cy="1535113"/>
        </p:xfrm>
        <a:graphic>
          <a:graphicData uri="http://schemas.openxmlformats.org/presentationml/2006/ole">
            <p:oleObj spid="_x0000_s107525" name="Equation" r:id="rId3" imgW="2933640" imgH="711000" progId="Equation.3">
              <p:embed/>
            </p:oleObj>
          </a:graphicData>
        </a:graphic>
      </p:graphicFrame>
      <p:sp>
        <p:nvSpPr>
          <p:cNvPr id="10754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7527" name="Object 7"/>
          <p:cNvGraphicFramePr>
            <a:graphicFrameLocks noChangeAspect="1"/>
          </p:cNvGraphicFramePr>
          <p:nvPr/>
        </p:nvGraphicFramePr>
        <p:xfrm>
          <a:off x="0" y="0"/>
          <a:ext cx="304800" cy="228600"/>
        </p:xfrm>
        <a:graphic>
          <a:graphicData uri="http://schemas.openxmlformats.org/presentationml/2006/ole">
            <p:oleObj spid="_x0000_s107527" name="Equation" r:id="rId4" imgW="304668" imgH="228501" progId="Equation.3">
              <p:embed/>
            </p:oleObj>
          </a:graphicData>
        </a:graphic>
      </p:graphicFrame>
      <p:graphicFrame>
        <p:nvGraphicFramePr>
          <p:cNvPr id="107528" name="Object 8"/>
          <p:cNvGraphicFramePr>
            <a:graphicFrameLocks noChangeAspect="1"/>
          </p:cNvGraphicFramePr>
          <p:nvPr/>
        </p:nvGraphicFramePr>
        <p:xfrm>
          <a:off x="6599238" y="1854200"/>
          <a:ext cx="1611312" cy="966788"/>
        </p:xfrm>
        <a:graphic>
          <a:graphicData uri="http://schemas.openxmlformats.org/presentationml/2006/ole">
            <p:oleObj spid="_x0000_s107528" name="Equation" r:id="rId5" imgW="761760" imgH="457200" progId="Equation.3">
              <p:embed/>
            </p:oleObj>
          </a:graphicData>
        </a:graphic>
      </p:graphicFrame>
      <p:graphicFrame>
        <p:nvGraphicFramePr>
          <p:cNvPr id="107536" name="Object 16"/>
          <p:cNvGraphicFramePr>
            <a:graphicFrameLocks noChangeAspect="1"/>
          </p:cNvGraphicFramePr>
          <p:nvPr/>
        </p:nvGraphicFramePr>
        <p:xfrm>
          <a:off x="835025" y="3854450"/>
          <a:ext cx="4135438" cy="1082675"/>
        </p:xfrm>
        <a:graphic>
          <a:graphicData uri="http://schemas.openxmlformats.org/presentationml/2006/ole">
            <p:oleObj spid="_x0000_s107536" name="Equation" r:id="rId6" imgW="351756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7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33" name="Rectangle 3"/>
          <p:cNvSpPr>
            <a:spLocks noGrp="1"/>
          </p:cNvSpPr>
          <p:nvPr>
            <p:ph type="body" sz="half" idx="4294967295"/>
          </p:nvPr>
        </p:nvSpPr>
        <p:spPr>
          <a:xfrm>
            <a:off x="2986088" y="1685925"/>
            <a:ext cx="5548312" cy="4779963"/>
          </a:xfrm>
        </p:spPr>
        <p:txBody>
          <a:bodyPr/>
          <a:lstStyle/>
          <a:p>
            <a:r>
              <a:rPr lang="en-US" sz="2300" smtClean="0"/>
              <a:t>One-Dimensional invariant curve:</a:t>
            </a:r>
          </a:p>
          <a:p>
            <a:pPr marL="742950" lvl="1" indent="-350838"/>
            <a:r>
              <a:rPr lang="en-US" sz="2100" smtClean="0"/>
              <a:t>Stable if </a:t>
            </a:r>
            <a:r>
              <a:rPr lang="en-US" sz="2100" i="1" smtClean="0"/>
              <a:t>ga&lt;fb</a:t>
            </a:r>
          </a:p>
          <a:p>
            <a:pPr marL="742950" lvl="1" indent="-350838"/>
            <a:r>
              <a:rPr lang="en-US" sz="2100" smtClean="0"/>
              <a:t>Unstable </a:t>
            </a:r>
            <a:r>
              <a:rPr lang="en-US" sz="2100" i="1" smtClean="0"/>
              <a:t>ga&gt;fb</a:t>
            </a:r>
          </a:p>
          <a:p>
            <a:endParaRPr lang="en-US" sz="2300" i="1" smtClean="0"/>
          </a:p>
          <a:p>
            <a:r>
              <a:rPr lang="en-US" sz="2300" smtClean="0"/>
              <a:t>Two-Dimensional center manifold</a:t>
            </a:r>
          </a:p>
          <a:p>
            <a:pPr>
              <a:buFont typeface="Wingdings 3" pitchFamily="18" charset="2"/>
              <a:buNone/>
            </a:pPr>
            <a:r>
              <a:rPr lang="en-US" sz="2300" smtClean="0"/>
              <a:t> </a:t>
            </a:r>
          </a:p>
          <a:p>
            <a:r>
              <a:rPr lang="en-US" sz="2300" smtClean="0"/>
              <a:t>Three-dimensional center manifold</a:t>
            </a:r>
          </a:p>
          <a:p>
            <a:pPr marL="742950" lvl="1" indent="-350838"/>
            <a:r>
              <a:rPr lang="en-US" sz="2100" smtClean="0"/>
              <a:t> If </a:t>
            </a:r>
            <a:r>
              <a:rPr lang="en-US" sz="2100" i="1" smtClean="0"/>
              <a:t>ga=fb</a:t>
            </a:r>
          </a:p>
        </p:txBody>
      </p:sp>
      <p:graphicFrame>
        <p:nvGraphicFramePr>
          <p:cNvPr id="107528" name="Object 5"/>
          <p:cNvGraphicFramePr>
            <a:graphicFrameLocks noChangeAspect="1"/>
          </p:cNvGraphicFramePr>
          <p:nvPr>
            <p:ph sz="half" idx="4294967295"/>
          </p:nvPr>
        </p:nvGraphicFramePr>
        <p:xfrm>
          <a:off x="495300" y="985838"/>
          <a:ext cx="2330450" cy="1398587"/>
        </p:xfrm>
        <a:graphic>
          <a:graphicData uri="http://schemas.openxmlformats.org/presentationml/2006/ole">
            <p:oleObj spid="_x0000_s129029" name="Equation" r:id="rId3" imgW="7617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50" name="Rectangle 6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>
                <a:effectLst/>
              </a:rPr>
              <a:t>Stable Equilibrium ga&lt;fb</a:t>
            </a:r>
          </a:p>
        </p:txBody>
      </p:sp>
      <p:pic>
        <p:nvPicPr>
          <p:cNvPr id="108546" name="Picture 13"/>
          <p:cNvPicPr>
            <a:picLocks noChangeAspect="1" noChangeArrowheads="1"/>
          </p:cNvPicPr>
          <p:nvPr>
            <p:ph type="body"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71475" y="1895475"/>
            <a:ext cx="3981450" cy="3190875"/>
          </a:xfrm>
        </p:spPr>
      </p:pic>
      <p:pic>
        <p:nvPicPr>
          <p:cNvPr id="108547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9150" y="2771775"/>
            <a:ext cx="433387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52" name="Text Box 8"/>
          <p:cNvSpPr txBox="1">
            <a:spLocks noChangeArrowheads="1"/>
          </p:cNvSpPr>
          <p:nvPr/>
        </p:nvSpPr>
        <p:spPr bwMode="auto">
          <a:xfrm>
            <a:off x="4160838" y="5610225"/>
            <a:ext cx="3238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/>
              <a:t>All parameters equal 1 a = 0.8</a:t>
            </a:r>
          </a:p>
        </p:txBody>
      </p:sp>
      <p:sp>
        <p:nvSpPr>
          <p:cNvPr id="130053" name="Rectangle 9"/>
          <p:cNvSpPr>
            <a:spLocks noChangeArrowheads="1"/>
          </p:cNvSpPr>
          <p:nvPr/>
        </p:nvSpPr>
        <p:spPr bwMode="auto">
          <a:xfrm>
            <a:off x="4391025" y="1417638"/>
            <a:ext cx="4572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/>
              <a:t>Blue represents the prey.</a:t>
            </a:r>
          </a:p>
          <a:p>
            <a:pPr defTabSz="914400"/>
            <a:r>
              <a:rPr lang="en-US"/>
              <a:t>Pink is the middle predator</a:t>
            </a:r>
          </a:p>
          <a:p>
            <a:pPr defTabSz="914400"/>
            <a:r>
              <a:rPr lang="en-US"/>
              <a:t>Yellow is the top predator</a:t>
            </a:r>
          </a:p>
        </p:txBody>
      </p:sp>
      <p:sp>
        <p:nvSpPr>
          <p:cNvPr id="130054" name="Text Box 11"/>
          <p:cNvSpPr txBox="1">
            <a:spLocks noChangeArrowheads="1"/>
          </p:cNvSpPr>
          <p:nvPr/>
        </p:nvSpPr>
        <p:spPr bwMode="auto">
          <a:xfrm>
            <a:off x="5065713" y="5243513"/>
            <a:ext cx="2333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/>
              <a:t>(2,2,2)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5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23838" y="1417638"/>
            <a:ext cx="4171950" cy="3609975"/>
          </a:xfrm>
        </p:spPr>
      </p:pic>
      <p:pic>
        <p:nvPicPr>
          <p:cNvPr id="10957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9150" y="2646363"/>
            <a:ext cx="43624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075" name="Text Box 6"/>
          <p:cNvSpPr txBox="1">
            <a:spLocks noChangeArrowheads="1"/>
          </p:cNvSpPr>
          <p:nvPr/>
        </p:nvSpPr>
        <p:spPr bwMode="auto">
          <a:xfrm>
            <a:off x="4395788" y="5461000"/>
            <a:ext cx="417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i="1"/>
              <a:t>a=1.2 , b=c=d=e=f=g=1</a:t>
            </a:r>
          </a:p>
        </p:txBody>
      </p:sp>
      <p:sp>
        <p:nvSpPr>
          <p:cNvPr id="109575" name="Rectangle 7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>
                <a:effectLst/>
              </a:rPr>
              <a:t>Unstable Equilibrium ga&gt;fb</a:t>
            </a:r>
          </a:p>
        </p:txBody>
      </p:sp>
      <p:sp>
        <p:nvSpPr>
          <p:cNvPr id="131077" name="Rectangle 8"/>
          <p:cNvSpPr>
            <a:spLocks noChangeArrowheads="1"/>
          </p:cNvSpPr>
          <p:nvPr/>
        </p:nvSpPr>
        <p:spPr bwMode="auto">
          <a:xfrm>
            <a:off x="4572000" y="1417638"/>
            <a:ext cx="4572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/>
              <a:t>Blue represents the prey.</a:t>
            </a:r>
          </a:p>
          <a:p>
            <a:pPr defTabSz="914400"/>
            <a:r>
              <a:rPr lang="en-US"/>
              <a:t>Yellow is the middle predator</a:t>
            </a:r>
          </a:p>
          <a:p>
            <a:pPr defTabSz="914400"/>
            <a:r>
              <a:rPr lang="en-US"/>
              <a:t>Pink is the top predator</a:t>
            </a:r>
          </a:p>
        </p:txBody>
      </p:sp>
      <p:sp>
        <p:nvSpPr>
          <p:cNvPr id="131078" name="Text Box 9"/>
          <p:cNvSpPr txBox="1">
            <a:spLocks noChangeArrowheads="1"/>
          </p:cNvSpPr>
          <p:nvPr/>
        </p:nvSpPr>
        <p:spPr bwMode="auto">
          <a:xfrm>
            <a:off x="4832350" y="5094288"/>
            <a:ext cx="2017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/>
              <a:t>(2,2,2)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238" y="1427163"/>
            <a:ext cx="4156075" cy="270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59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4225" y="3171825"/>
            <a:ext cx="437197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2101" name="Text Box 6"/>
          <p:cNvSpPr txBox="1">
            <a:spLocks noChangeArrowheads="1"/>
          </p:cNvSpPr>
          <p:nvPr/>
        </p:nvSpPr>
        <p:spPr bwMode="auto">
          <a:xfrm>
            <a:off x="4978400" y="1427163"/>
            <a:ext cx="371475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/>
              <a:t>Blue represents the prey.</a:t>
            </a:r>
          </a:p>
          <a:p>
            <a:pPr defTabSz="914400">
              <a:spcBef>
                <a:spcPct val="50000"/>
              </a:spcBef>
            </a:pPr>
            <a:r>
              <a:rPr lang="en-US"/>
              <a:t>Pink is the middle predator</a:t>
            </a:r>
          </a:p>
          <a:p>
            <a:pPr defTabSz="914400">
              <a:spcBef>
                <a:spcPct val="50000"/>
              </a:spcBef>
            </a:pPr>
            <a:r>
              <a:rPr lang="en-US"/>
              <a:t>Yellow is the top predator</a:t>
            </a:r>
          </a:p>
        </p:txBody>
      </p:sp>
      <p:sp>
        <p:nvSpPr>
          <p:cNvPr id="132104" name="Rectangle 8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700" smtClean="0">
                <a:effectLst/>
              </a:rPr>
              <a:t>Three Dimensional Manifold ga=fb</a:t>
            </a:r>
          </a:p>
        </p:txBody>
      </p:sp>
      <p:sp>
        <p:nvSpPr>
          <p:cNvPr id="132105" name="Rectangle 9"/>
          <p:cNvSpPr>
            <a:spLocks noGrp="1"/>
          </p:cNvSpPr>
          <p:nvPr>
            <p:ph type="body" idx="4294967295"/>
          </p:nvPr>
        </p:nvSpPr>
        <p:spPr>
          <a:xfrm>
            <a:off x="798513" y="4814888"/>
            <a:ext cx="3606800" cy="11382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300" smtClean="0"/>
              <a:t>All parameters 1 initial condition (1,2,4)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0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>
                <a:effectLst/>
              </a:rPr>
              <a:t>Conclusion</a:t>
            </a:r>
          </a:p>
        </p:txBody>
      </p:sp>
      <p:sp>
        <p:nvSpPr>
          <p:cNvPr id="13312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27163"/>
            <a:ext cx="4972050" cy="4579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The only parameters that have an effect on the top predator are a, g, f and b.  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Large values of a and g are beneficial while large values of f and b represent extinction.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The parameters that affect the middle predator are c, d and e. They do not affect the survival of z.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The survival of the middle predator is guaranteed as long as the prey is present.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The top predator is the only one tha faces extinction when all species are present. </a:t>
            </a:r>
          </a:p>
          <a:p>
            <a:pPr>
              <a:lnSpc>
                <a:spcPct val="90000"/>
              </a:lnSpc>
            </a:pPr>
            <a:endParaRPr lang="en-US" sz="2000" smtClean="0"/>
          </a:p>
        </p:txBody>
      </p:sp>
      <p:graphicFrame>
        <p:nvGraphicFramePr>
          <p:cNvPr id="75778" name="Object 4"/>
          <p:cNvGraphicFramePr>
            <a:graphicFrameLocks noChangeAspect="1"/>
          </p:cNvGraphicFramePr>
          <p:nvPr/>
        </p:nvGraphicFramePr>
        <p:xfrm>
          <a:off x="6356350" y="268288"/>
          <a:ext cx="2336800" cy="2493962"/>
        </p:xfrm>
        <a:graphic>
          <a:graphicData uri="http://schemas.openxmlformats.org/presentationml/2006/ole">
            <p:oleObj spid="_x0000_s133124" name="Equation" r:id="rId3" imgW="1333500" imgH="1651000" progId="Equation.3">
              <p:embed/>
            </p:oleObj>
          </a:graphicData>
        </a:graphic>
      </p:graphicFrame>
      <p:graphicFrame>
        <p:nvGraphicFramePr>
          <p:cNvPr id="107528" name="Object 5"/>
          <p:cNvGraphicFramePr>
            <a:graphicFrameLocks noChangeAspect="1"/>
          </p:cNvGraphicFramePr>
          <p:nvPr/>
        </p:nvGraphicFramePr>
        <p:xfrm>
          <a:off x="6599238" y="5040313"/>
          <a:ext cx="1611312" cy="966787"/>
        </p:xfrm>
        <a:graphic>
          <a:graphicData uri="http://schemas.openxmlformats.org/presentationml/2006/ole">
            <p:oleObj spid="_x0000_s133125" name="Equation" r:id="rId4" imgW="761760" imgH="457200" progId="Equation.3">
              <p:embed/>
            </p:oleObj>
          </a:graphicData>
        </a:graphic>
      </p:graphicFrame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5884863" y="3182938"/>
            <a:ext cx="291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en-US"/>
              <a:t>Eigenvalues for (c/d, a/b,0)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3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3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Extreme Cases</a:t>
            </a: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024188" y="1417638"/>
          <a:ext cx="2932112" cy="1987550"/>
        </p:xfrm>
        <a:graphic>
          <a:graphicData uri="http://schemas.openxmlformats.org/presentationml/2006/ole">
            <p:oleObj spid="_x0000_s6146" name="Equation" r:id="rId4" imgW="1143000" imgH="774700" progId="Equation.3">
              <p:embed/>
            </p:oleObj>
          </a:graphicData>
        </a:graphic>
      </p:graphicFrame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4330700" y="3643313"/>
            <a:ext cx="669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and 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011488" y="4013200"/>
          <a:ext cx="2944812" cy="2165350"/>
        </p:xfrm>
        <a:graphic>
          <a:graphicData uri="http://schemas.openxmlformats.org/presentationml/2006/ole">
            <p:oleObj spid="_x0000_s6147" name="Equation" r:id="rId5" imgW="1054100" imgH="774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Equilibria</a:t>
            </a:r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116263" y="1417638"/>
          <a:ext cx="2884487" cy="4418012"/>
        </p:xfrm>
        <a:graphic>
          <a:graphicData uri="http://schemas.openxmlformats.org/presentationml/2006/ole">
            <p:oleObj spid="_x0000_s7170" name="Equation" r:id="rId4" imgW="1219200" imgH="1866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Solution Curves</a:t>
            </a:r>
            <a:endParaRPr lang="en-US" dirty="0"/>
          </a:p>
        </p:txBody>
      </p:sp>
      <p:sp>
        <p:nvSpPr>
          <p:cNvPr id="8196" name="Content Placeholder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763587"/>
          </a:xfrm>
        </p:spPr>
        <p:txBody>
          <a:bodyPr/>
          <a:lstStyle/>
          <a:p>
            <a:pPr algn="ctr" eaLnBrk="1" hangingPunct="1"/>
            <a:r>
              <a:rPr lang="en-US" smtClean="0"/>
              <a:t>Solve the system of equations: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305050" y="2297113"/>
          <a:ext cx="4878388" cy="4435475"/>
        </p:xfrm>
        <a:graphic>
          <a:graphicData uri="http://schemas.openxmlformats.org/presentationml/2006/ole">
            <p:oleObj spid="_x0000_s8194" name="Equation" r:id="rId3" imgW="2387600" imgH="2171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Solution Curve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7385050" cy="782637"/>
          </a:xfrm>
        </p:spPr>
        <p:txBody>
          <a:bodyPr/>
          <a:lstStyle/>
          <a:p>
            <a:pPr algn="ctr" eaLnBrk="1" hangingPunct="1"/>
            <a:r>
              <a:rPr lang="en-US" smtClean="0"/>
              <a:t>Solution curve with all parameters = 1</a:t>
            </a:r>
          </a:p>
          <a:p>
            <a:pPr eaLnBrk="1" hangingPunct="1">
              <a:buFont typeface="Wingdings 3" pitchFamily="18" charset="2"/>
              <a:buNone/>
            </a:pPr>
            <a:endParaRPr lang="en-US" smtClean="0"/>
          </a:p>
        </p:txBody>
      </p:sp>
      <p:pic>
        <p:nvPicPr>
          <p:cNvPr id="2662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4988" y="2395538"/>
            <a:ext cx="33528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3575" y="2978150"/>
            <a:ext cx="421957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4300538" y="5472113"/>
            <a:ext cx="39163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/>
              <a:t>Pink: prey x</a:t>
            </a:r>
          </a:p>
          <a:p>
            <a:pPr defTabSz="914400">
              <a:spcBef>
                <a:spcPct val="50000"/>
              </a:spcBef>
            </a:pPr>
            <a:r>
              <a:rPr lang="en-US"/>
              <a:t>Blue: predator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Three Dimensional Case</a:t>
            </a:r>
            <a:endParaRPr lang="en-US" dirty="0"/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2822575" y="1446213"/>
          <a:ext cx="3487738" cy="3722687"/>
        </p:xfrm>
        <a:graphic>
          <a:graphicData uri="http://schemas.openxmlformats.org/presentationml/2006/ole">
            <p:oleObj spid="_x0000_s75778" name="Equation" r:id="rId3" imgW="1333500" imgH="165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Extremities</a:t>
            </a:r>
            <a:endParaRPr lang="en-US" dirty="0"/>
          </a:p>
        </p:txBody>
      </p:sp>
      <p:sp>
        <p:nvSpPr>
          <p:cNvPr id="76804" name="Content Placeholder 9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1482725"/>
          </a:xfrm>
        </p:spPr>
        <p:txBody>
          <a:bodyPr/>
          <a:lstStyle/>
          <a:p>
            <a:pPr algn="ctr" eaLnBrk="1" hangingPunct="1"/>
            <a:r>
              <a:rPr lang="en-US" smtClean="0"/>
              <a:t>Case 1: if z=0 then we have the 2 dimensional case</a:t>
            </a:r>
          </a:p>
          <a:p>
            <a:pPr algn="ctr" eaLnBrk="1" hangingPunct="1"/>
            <a:r>
              <a:rPr lang="en-US" smtClean="0"/>
              <a:t>Case 2: y=0</a:t>
            </a:r>
          </a:p>
          <a:p>
            <a:pPr eaLnBrk="1" hangingPunct="1">
              <a:buFont typeface="Wingdings 3" pitchFamily="18" charset="2"/>
              <a:buNone/>
            </a:pPr>
            <a:endParaRPr lang="en-US" smtClean="0"/>
          </a:p>
        </p:txBody>
      </p:sp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3678238" y="2963863"/>
          <a:ext cx="1487487" cy="2909887"/>
        </p:xfrm>
        <a:graphic>
          <a:graphicData uri="http://schemas.openxmlformats.org/presentationml/2006/ole">
            <p:oleObj spid="_x0000_s76802" name="Equation" r:id="rId3" imgW="609600" imgH="119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9" name="Rectangle 3"/>
          <p:cNvSpPr>
            <a:spLocks noGrp="1"/>
          </p:cNvSpPr>
          <p:nvPr>
            <p:ph type="body" sz="half" idx="4294967295"/>
          </p:nvPr>
        </p:nvSpPr>
        <p:spPr>
          <a:xfrm>
            <a:off x="928688" y="274638"/>
            <a:ext cx="6923087" cy="608012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smtClean="0"/>
              <a:t>  In the absence of the middle predator y, we are left with:</a:t>
            </a:r>
          </a:p>
          <a:p>
            <a:pPr eaLnBrk="1" hangingPunct="1">
              <a:buFont typeface="Wingdings 3" pitchFamily="18" charset="2"/>
              <a:buNone/>
            </a:pPr>
            <a:endParaRPr lang="en-US" sz="1800" smtClean="0"/>
          </a:p>
        </p:txBody>
      </p:sp>
      <p:sp>
        <p:nvSpPr>
          <p:cNvPr id="92180" name="TextBox 6"/>
          <p:cNvSpPr txBox="1">
            <a:spLocks noChangeArrowheads="1"/>
          </p:cNvSpPr>
          <p:nvPr/>
        </p:nvSpPr>
        <p:spPr bwMode="auto">
          <a:xfrm>
            <a:off x="157163" y="2471738"/>
            <a:ext cx="368776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We combine it to one fraction and use separation of variables:</a:t>
            </a:r>
          </a:p>
        </p:txBody>
      </p:sp>
      <p:graphicFrame>
        <p:nvGraphicFramePr>
          <p:cNvPr id="92166" name="Object 6"/>
          <p:cNvGraphicFramePr>
            <a:graphicFrameLocks noChangeAspect="1"/>
          </p:cNvGraphicFramePr>
          <p:nvPr>
            <p:ph sz="half" idx="4294967295"/>
          </p:nvPr>
        </p:nvGraphicFramePr>
        <p:xfrm>
          <a:off x="492125" y="3595688"/>
          <a:ext cx="2949575" cy="2797175"/>
        </p:xfrm>
        <a:graphic>
          <a:graphicData uri="http://schemas.openxmlformats.org/presentationml/2006/ole">
            <p:oleObj spid="_x0000_s92166" name="Equation" r:id="rId3" imgW="1231560" imgH="1168200" progId="Equation.3">
              <p:embed/>
            </p:oleObj>
          </a:graphicData>
        </a:graphic>
      </p:graphicFrame>
      <p:graphicFrame>
        <p:nvGraphicFramePr>
          <p:cNvPr id="92178" name="Object 18"/>
          <p:cNvGraphicFramePr>
            <a:graphicFrameLocks noChangeAspect="1"/>
          </p:cNvGraphicFramePr>
          <p:nvPr/>
        </p:nvGraphicFramePr>
        <p:xfrm>
          <a:off x="3844925" y="708025"/>
          <a:ext cx="1220788" cy="1662113"/>
        </p:xfrm>
        <a:graphic>
          <a:graphicData uri="http://schemas.openxmlformats.org/presentationml/2006/ole">
            <p:oleObj spid="_x0000_s92178" name="Equation" r:id="rId4" imgW="596880" imgH="812520" progId="Equation.3">
              <p:embed/>
            </p:oleObj>
          </a:graphicData>
        </a:graphic>
      </p:graphicFrame>
      <p:sp>
        <p:nvSpPr>
          <p:cNvPr id="92181" name="Rectangle 19"/>
          <p:cNvSpPr>
            <a:spLocks noChangeArrowheads="1"/>
          </p:cNvSpPr>
          <p:nvPr/>
        </p:nvSpPr>
        <p:spPr bwMode="auto">
          <a:xfrm>
            <a:off x="4673600" y="4092575"/>
            <a:ext cx="3787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Lucida Sans Unicode" pitchFamily="34" charset="0"/>
              </a:rPr>
              <a:t>species z approaches zero as t goes to infinity, and species x exponentially grows as t approaches infinity.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9" grpId="0" build="p"/>
      <p:bldP spid="92180" grpId="0"/>
      <p:bldP spid="9218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630</TotalTime>
  <Words>592</Words>
  <Application>Microsoft Macintosh PowerPoint</Application>
  <PresentationFormat>On-screen Show (4:3)</PresentationFormat>
  <Paragraphs>89</Paragraphs>
  <Slides>26</Slides>
  <Notes>4</Notes>
  <HiddenSlides>0</HiddenSlides>
  <MMClips>0</MMClips>
  <ScaleCrop>false</ScaleCrop>
  <HeadingPairs>
    <vt:vector size="10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8</vt:i4>
      </vt:variant>
      <vt:variant>
        <vt:lpstr>Links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45" baseType="lpstr"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???</vt:lpstr>
      <vt:lpstr>???</vt:lpstr>
      <vt:lpstr>Equation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Three Dimensional Manifold ga=fb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Three Dimensional Lotka-Volterra System</dc:title>
  <dc:creator>macadmin</dc:creator>
  <cp:lastModifiedBy>leytan</cp:lastModifiedBy>
  <cp:revision>19</cp:revision>
  <dcterms:created xsi:type="dcterms:W3CDTF">2010-11-29T04:32:34Z</dcterms:created>
  <dcterms:modified xsi:type="dcterms:W3CDTF">2010-12-01T22:04:21Z</dcterms:modified>
</cp:coreProperties>
</file>