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9" r:id="rId3"/>
    <p:sldId id="257" r:id="rId4"/>
    <p:sldId id="258" r:id="rId5"/>
    <p:sldId id="272" r:id="rId6"/>
    <p:sldId id="260" r:id="rId7"/>
    <p:sldId id="273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121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9.wmf"/><Relationship Id="rId7" Type="http://schemas.openxmlformats.org/officeDocument/2006/relationships/image" Target="../media/image27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4" Type="http://schemas.openxmlformats.org/officeDocument/2006/relationships/image" Target="../media/image5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15BB5-C0DD-416E-BA50-911506100135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4C00B-BA9C-4A38-A52C-CBAF74417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4C00B-BA9C-4A38-A52C-CBAF7441773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4C00B-BA9C-4A38-A52C-CBAF7441773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4C00B-BA9C-4A38-A52C-CBAF7441773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4C00B-BA9C-4A38-A52C-CBAF7441773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4C00B-BA9C-4A38-A52C-CBAF7441773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4C00B-BA9C-4A38-A52C-CBAF7441773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4C00B-BA9C-4A38-A52C-CBAF7441773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4C00B-BA9C-4A38-A52C-CBAF7441773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4C00B-BA9C-4A38-A52C-CBAF7441773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4C00B-BA9C-4A38-A52C-CBAF7441773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4C00B-BA9C-4A38-A52C-CBAF7441773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4C00B-BA9C-4A38-A52C-CBAF7441773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2D8C-F31E-4CBD-ACC9-852C651B1B3D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4D27-80F1-461E-A71B-F3C751BA25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2D8C-F31E-4CBD-ACC9-852C651B1B3D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4D27-80F1-461E-A71B-F3C751BA2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2D8C-F31E-4CBD-ACC9-852C651B1B3D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4D27-80F1-461E-A71B-F3C751BA2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2D8C-F31E-4CBD-ACC9-852C651B1B3D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4D27-80F1-461E-A71B-F3C751BA2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2D8C-F31E-4CBD-ACC9-852C651B1B3D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4D27-80F1-461E-A71B-F3C751BA2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2D8C-F31E-4CBD-ACC9-852C651B1B3D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4D27-80F1-461E-A71B-F3C751BA2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2D8C-F31E-4CBD-ACC9-852C651B1B3D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4D27-80F1-461E-A71B-F3C751BA2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2D8C-F31E-4CBD-ACC9-852C651B1B3D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4D27-80F1-461E-A71B-F3C751BA2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2D8C-F31E-4CBD-ACC9-852C651B1B3D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4D27-80F1-461E-A71B-F3C751BA2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2D8C-F31E-4CBD-ACC9-852C651B1B3D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4D27-80F1-461E-A71B-F3C751BA25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D2E2D8C-F31E-4CBD-ACC9-852C651B1B3D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4CC4D27-80F1-461E-A71B-F3C751BA2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D2E2D8C-F31E-4CBD-ACC9-852C651B1B3D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4CC4D27-80F1-461E-A71B-F3C751BA2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8.bin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37.bin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yphysicslab.com/dbl_pendulum.html" TargetMode="External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Edwardian Script ITC" pitchFamily="66" charset="0"/>
              </a:rPr>
              <a:t>The </a:t>
            </a:r>
            <a:br>
              <a:rPr lang="en-US" sz="9600" dirty="0" smtClean="0">
                <a:latin typeface="Edwardian Script ITC" pitchFamily="66" charset="0"/>
              </a:rPr>
            </a:br>
            <a:r>
              <a:rPr lang="en-US" sz="12000" dirty="0" err="1" smtClean="0">
                <a:latin typeface="Edwardian Script ITC" pitchFamily="66" charset="0"/>
              </a:rPr>
              <a:t>Lagrangian</a:t>
            </a:r>
            <a:endParaRPr lang="en-US" sz="12000" dirty="0">
              <a:latin typeface="Edwardian Script ITC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114800"/>
            <a:ext cx="861060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Christopher Wan   	John </a:t>
            </a:r>
            <a:r>
              <a:rPr lang="en-US" dirty="0" err="1" smtClean="0"/>
              <a:t>McManemin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914400" y="1601787"/>
          <a:ext cx="3794125" cy="989013"/>
        </p:xfrm>
        <a:graphic>
          <a:graphicData uri="http://schemas.openxmlformats.org/presentationml/2006/ole">
            <p:oleObj spid="_x0000_s12290" name="Equation" r:id="rId4" imgW="1511280" imgH="39348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914400" y="2743200"/>
          <a:ext cx="2286000" cy="1079500"/>
        </p:xfrm>
        <a:graphic>
          <a:graphicData uri="http://schemas.openxmlformats.org/presentationml/2006/ole">
            <p:oleObj spid="_x0000_s12291" name="Equation" r:id="rId5" imgW="914400" imgH="431640" progId="Equation.3">
              <p:embed/>
            </p:oleObj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Single </a:t>
            </a:r>
            <a:r>
              <a:rPr lang="en-US" dirty="0" smtClean="0"/>
              <a:t>Pendulum (2)</a:t>
            </a:r>
            <a:endParaRPr lang="en-US" dirty="0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914400" y="5016500"/>
          <a:ext cx="2794000" cy="495300"/>
        </p:xfrm>
        <a:graphic>
          <a:graphicData uri="http://schemas.openxmlformats.org/presentationml/2006/ole">
            <p:oleObj spid="_x0000_s12292" name="Equation" r:id="rId6" imgW="2793960" imgH="495000" progId="Equation.3">
              <p:embed/>
            </p:oleObj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914400" y="5664200"/>
          <a:ext cx="1892300" cy="889000"/>
        </p:xfrm>
        <a:graphic>
          <a:graphicData uri="http://schemas.openxmlformats.org/presentationml/2006/ole">
            <p:oleObj spid="_x0000_s12293" name="Equation" r:id="rId7" imgW="1892160" imgH="888840" progId="Equation.3">
              <p:embed/>
            </p:oleObj>
          </a:graphicData>
        </a:graphic>
      </p:graphicFrame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914400" y="3981450"/>
          <a:ext cx="3378200" cy="889000"/>
        </p:xfrm>
        <a:graphic>
          <a:graphicData uri="http://schemas.openxmlformats.org/presentationml/2006/ole">
            <p:oleObj spid="_x0000_s12294" name="Equation" r:id="rId8" imgW="337788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914400" y="1600200"/>
          <a:ext cx="1563688" cy="989013"/>
        </p:xfrm>
        <a:graphic>
          <a:graphicData uri="http://schemas.openxmlformats.org/presentationml/2006/ole">
            <p:oleObj spid="_x0000_s10244" name="Equation" r:id="rId4" imgW="622080" imgH="39348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914400" y="2692400"/>
          <a:ext cx="2668588" cy="1270000"/>
        </p:xfrm>
        <a:graphic>
          <a:graphicData uri="http://schemas.openxmlformats.org/presentationml/2006/ole">
            <p:oleObj spid="_x0000_s10245" name="Equation" r:id="rId5" imgW="1066680" imgH="507960" progId="Equation.3">
              <p:embed/>
            </p:oleObj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Single </a:t>
            </a:r>
            <a:r>
              <a:rPr lang="en-US" dirty="0" smtClean="0"/>
              <a:t>Pendulum (3)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Double </a:t>
            </a:r>
            <a:r>
              <a:rPr lang="en-US" dirty="0" smtClean="0"/>
              <a:t>Pendulum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914400" y="2510056"/>
            <a:ext cx="3505200" cy="3032057"/>
            <a:chOff x="1066800" y="2835275"/>
            <a:chExt cx="1411288" cy="1220788"/>
          </a:xfrm>
        </p:grpSpPr>
        <p:cxnSp>
          <p:nvCxnSpPr>
            <p:cNvPr id="49160" name="AutoShape 8"/>
            <p:cNvCxnSpPr>
              <a:cxnSpLocks noChangeShapeType="1"/>
            </p:cNvCxnSpPr>
            <p:nvPr/>
          </p:nvCxnSpPr>
          <p:spPr bwMode="auto">
            <a:xfrm>
              <a:off x="1066800" y="2835275"/>
              <a:ext cx="12573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49161" name="Oval 9"/>
            <p:cNvSpPr>
              <a:spLocks noChangeArrowheads="1"/>
            </p:cNvSpPr>
            <p:nvPr/>
          </p:nvSpPr>
          <p:spPr bwMode="auto">
            <a:xfrm>
              <a:off x="1955800" y="3505200"/>
              <a:ext cx="114300" cy="1143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49162" name="AutoShape 10"/>
            <p:cNvCxnSpPr>
              <a:cxnSpLocks noChangeShapeType="1"/>
            </p:cNvCxnSpPr>
            <p:nvPr/>
          </p:nvCxnSpPr>
          <p:spPr bwMode="auto">
            <a:xfrm>
              <a:off x="1638300" y="2835275"/>
              <a:ext cx="0" cy="78422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49163" name="Arc 11"/>
            <p:cNvSpPr>
              <a:spLocks/>
            </p:cNvSpPr>
            <p:nvPr/>
          </p:nvSpPr>
          <p:spPr bwMode="auto">
            <a:xfrm flipV="1">
              <a:off x="1638300" y="3063875"/>
              <a:ext cx="114300" cy="1143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49165" name="AutoShape 13"/>
            <p:cNvCxnSpPr>
              <a:cxnSpLocks noChangeShapeType="1"/>
            </p:cNvCxnSpPr>
            <p:nvPr/>
          </p:nvCxnSpPr>
          <p:spPr bwMode="auto">
            <a:xfrm>
              <a:off x="1638300" y="2835275"/>
              <a:ext cx="347663" cy="6699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9166" name="AutoShape 14"/>
            <p:cNvCxnSpPr>
              <a:cxnSpLocks noChangeShapeType="1"/>
            </p:cNvCxnSpPr>
            <p:nvPr/>
          </p:nvCxnSpPr>
          <p:spPr bwMode="auto">
            <a:xfrm>
              <a:off x="2038350" y="3619500"/>
              <a:ext cx="339725" cy="3317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9167" name="AutoShape 15"/>
            <p:cNvCxnSpPr>
              <a:cxnSpLocks noChangeShapeType="1"/>
            </p:cNvCxnSpPr>
            <p:nvPr/>
          </p:nvCxnSpPr>
          <p:spPr bwMode="auto">
            <a:xfrm>
              <a:off x="2032000" y="3619500"/>
              <a:ext cx="0" cy="430213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49168" name="Arc 16"/>
            <p:cNvSpPr>
              <a:spLocks/>
            </p:cNvSpPr>
            <p:nvPr/>
          </p:nvSpPr>
          <p:spPr bwMode="auto">
            <a:xfrm flipV="1">
              <a:off x="2038350" y="3717925"/>
              <a:ext cx="114300" cy="1143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270"/>
                <a:gd name="T1" fmla="*/ 0 h 21600"/>
                <a:gd name="T2" fmla="*/ 21270 w 21270"/>
                <a:gd name="T3" fmla="*/ 17840 h 21600"/>
                <a:gd name="T4" fmla="*/ 0 w 2127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270" h="21600" fill="none" extrusionOk="0">
                  <a:moveTo>
                    <a:pt x="-1" y="0"/>
                  </a:moveTo>
                  <a:cubicBezTo>
                    <a:pt x="10478" y="0"/>
                    <a:pt x="19446" y="7521"/>
                    <a:pt x="21270" y="17839"/>
                  </a:cubicBezTo>
                </a:path>
                <a:path w="21270" h="21600" stroke="0" extrusionOk="0">
                  <a:moveTo>
                    <a:pt x="-1" y="0"/>
                  </a:moveTo>
                  <a:cubicBezTo>
                    <a:pt x="10478" y="0"/>
                    <a:pt x="19446" y="7521"/>
                    <a:pt x="21270" y="1783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69" name="Oval 17"/>
            <p:cNvSpPr>
              <a:spLocks noChangeArrowheads="1"/>
            </p:cNvSpPr>
            <p:nvPr/>
          </p:nvSpPr>
          <p:spPr bwMode="auto">
            <a:xfrm>
              <a:off x="2363788" y="3941763"/>
              <a:ext cx="114300" cy="1143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49170" name="Object 18"/>
          <p:cNvGraphicFramePr>
            <a:graphicFrameLocks noChangeAspect="1"/>
          </p:cNvGraphicFramePr>
          <p:nvPr/>
        </p:nvGraphicFramePr>
        <p:xfrm>
          <a:off x="2967038" y="3286125"/>
          <a:ext cx="176212" cy="330200"/>
        </p:xfrm>
        <a:graphic>
          <a:graphicData uri="http://schemas.openxmlformats.org/presentationml/2006/ole">
            <p:oleObj spid="_x0000_s49170" name="Equation" r:id="rId4" imgW="114120" imgH="215640" progId="Equation.3">
              <p:embed/>
            </p:oleObj>
          </a:graphicData>
        </a:graphic>
      </p:graphicFrame>
      <p:graphicFrame>
        <p:nvGraphicFramePr>
          <p:cNvPr id="49171" name="Object 19"/>
          <p:cNvGraphicFramePr>
            <a:graphicFrameLocks noChangeAspect="1"/>
          </p:cNvGraphicFramePr>
          <p:nvPr/>
        </p:nvGraphicFramePr>
        <p:xfrm>
          <a:off x="3841750" y="4656138"/>
          <a:ext cx="215900" cy="330200"/>
        </p:xfrm>
        <a:graphic>
          <a:graphicData uri="http://schemas.openxmlformats.org/presentationml/2006/ole">
            <p:oleObj spid="_x0000_s49171" name="Equation" r:id="rId5" imgW="139680" imgH="215640" progId="Equation.3">
              <p:embed/>
            </p:oleObj>
          </a:graphicData>
        </a:graphic>
      </p:graphicFrame>
      <p:graphicFrame>
        <p:nvGraphicFramePr>
          <p:cNvPr id="49172" name="Object 20"/>
          <p:cNvGraphicFramePr>
            <a:graphicFrameLocks noChangeAspect="1"/>
          </p:cNvGraphicFramePr>
          <p:nvPr/>
        </p:nvGraphicFramePr>
        <p:xfrm>
          <a:off x="3440113" y="4089400"/>
          <a:ext cx="293687" cy="330200"/>
        </p:xfrm>
        <a:graphic>
          <a:graphicData uri="http://schemas.openxmlformats.org/presentationml/2006/ole">
            <p:oleObj spid="_x0000_s49172" name="Equation" r:id="rId6" imgW="190440" imgH="215640" progId="Equation.3">
              <p:embed/>
            </p:oleObj>
          </a:graphicData>
        </a:graphic>
      </p:graphicFrame>
      <p:graphicFrame>
        <p:nvGraphicFramePr>
          <p:cNvPr id="49173" name="Object 21"/>
          <p:cNvGraphicFramePr>
            <a:graphicFrameLocks noChangeAspect="1"/>
          </p:cNvGraphicFramePr>
          <p:nvPr/>
        </p:nvGraphicFramePr>
        <p:xfrm>
          <a:off x="2500239" y="3286125"/>
          <a:ext cx="234950" cy="330200"/>
        </p:xfrm>
        <a:graphic>
          <a:graphicData uri="http://schemas.openxmlformats.org/presentationml/2006/ole">
            <p:oleObj spid="_x0000_s49173" name="Equation" r:id="rId7" imgW="152280" imgH="215640" progId="Equation.3">
              <p:embed/>
            </p:oleObj>
          </a:graphicData>
        </a:graphic>
      </p:graphicFrame>
      <p:graphicFrame>
        <p:nvGraphicFramePr>
          <p:cNvPr id="49174" name="Object 22"/>
          <p:cNvGraphicFramePr>
            <a:graphicFrameLocks noChangeAspect="1"/>
          </p:cNvGraphicFramePr>
          <p:nvPr/>
        </p:nvGraphicFramePr>
        <p:xfrm>
          <a:off x="3478212" y="4881713"/>
          <a:ext cx="255588" cy="330200"/>
        </p:xfrm>
        <a:graphic>
          <a:graphicData uri="http://schemas.openxmlformats.org/presentationml/2006/ole">
            <p:oleObj spid="_x0000_s49174" name="Equation" r:id="rId8" imgW="164880" imgH="215640" progId="Equation.3">
              <p:embed/>
            </p:oleObj>
          </a:graphicData>
        </a:graphic>
      </p:graphicFrame>
      <p:graphicFrame>
        <p:nvGraphicFramePr>
          <p:cNvPr id="49175" name="Object 23"/>
          <p:cNvGraphicFramePr>
            <a:graphicFrameLocks noChangeAspect="1"/>
          </p:cNvGraphicFramePr>
          <p:nvPr/>
        </p:nvGraphicFramePr>
        <p:xfrm>
          <a:off x="4486275" y="5258227"/>
          <a:ext cx="314325" cy="330200"/>
        </p:xfrm>
        <a:graphic>
          <a:graphicData uri="http://schemas.openxmlformats.org/presentationml/2006/ole">
            <p:oleObj spid="_x0000_s49175" name="Equation" r:id="rId9" imgW="203040" imgH="215640" progId="Equation.3">
              <p:embed/>
            </p:oleObj>
          </a:graphicData>
        </a:graphic>
      </p:graphicFrame>
      <p:graphicFrame>
        <p:nvGraphicFramePr>
          <p:cNvPr id="49176" name="Object 24"/>
          <p:cNvGraphicFramePr>
            <a:graphicFrameLocks noChangeAspect="1"/>
          </p:cNvGraphicFramePr>
          <p:nvPr/>
        </p:nvGraphicFramePr>
        <p:xfrm>
          <a:off x="4057650" y="2377499"/>
          <a:ext cx="585787" cy="265113"/>
        </p:xfrm>
        <a:graphic>
          <a:graphicData uri="http://schemas.openxmlformats.org/presentationml/2006/ole">
            <p:oleObj spid="_x0000_s49176" name="Equation" r:id="rId10" imgW="393480" imgH="177480" progId="Equation.3">
              <p:embed/>
            </p:oleObj>
          </a:graphicData>
        </a:graphic>
      </p:graphicFrame>
      <p:graphicFrame>
        <p:nvGraphicFramePr>
          <p:cNvPr id="49177" name="Object 25"/>
          <p:cNvGraphicFramePr>
            <a:graphicFrameLocks noChangeAspect="1"/>
          </p:cNvGraphicFramePr>
          <p:nvPr/>
        </p:nvGraphicFramePr>
        <p:xfrm>
          <a:off x="5486400" y="2510056"/>
          <a:ext cx="3448050" cy="2279650"/>
        </p:xfrm>
        <a:graphic>
          <a:graphicData uri="http://schemas.openxmlformats.org/presentationml/2006/ole">
            <p:oleObj spid="_x0000_s49177" name="Equation" r:id="rId11" imgW="138420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914400" y="1600200"/>
          <a:ext cx="7138988" cy="1270000"/>
        </p:xfrm>
        <a:graphic>
          <a:graphicData uri="http://schemas.openxmlformats.org/presentationml/2006/ole">
            <p:oleObj spid="_x0000_s6145" name="Equation" r:id="rId4" imgW="3568680" imgH="63468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914400" y="3024188"/>
          <a:ext cx="4575175" cy="960437"/>
        </p:xfrm>
        <a:graphic>
          <a:graphicData uri="http://schemas.openxmlformats.org/presentationml/2006/ole">
            <p:oleObj spid="_x0000_s6147" name="Equation" r:id="rId5" imgW="2298600" imgH="482400" progId="Equation.3">
              <p:embed/>
            </p:oleObj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Double Pendulum </a:t>
            </a:r>
            <a:r>
              <a:rPr lang="en-US" dirty="0" smtClean="0"/>
              <a:t>(2)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39006" y="2179637"/>
          <a:ext cx="6561137" cy="969963"/>
        </p:xfrm>
        <a:graphic>
          <a:graphicData uri="http://schemas.openxmlformats.org/presentationml/2006/ole">
            <p:oleObj spid="_x0000_s4097" name="Equation" r:id="rId4" imgW="3263760" imgH="48240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939006" y="3886200"/>
          <a:ext cx="7615238" cy="457200"/>
        </p:xfrm>
        <a:graphic>
          <a:graphicData uri="http://schemas.openxmlformats.org/presentationml/2006/ole">
            <p:oleObj spid="_x0000_s4099" name="Equation" r:id="rId5" imgW="3809880" imgH="228600" progId="Equation.3">
              <p:embed/>
            </p:oleObj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Double Pendulum </a:t>
            </a:r>
            <a:r>
              <a:rPr lang="en-US" dirty="0" smtClean="0"/>
              <a:t>(3)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939006" y="1600200"/>
          <a:ext cx="712787" cy="431800"/>
        </p:xfrm>
        <a:graphic>
          <a:graphicData uri="http://schemas.openxmlformats.org/presentationml/2006/ole">
            <p:oleObj spid="_x0000_s4101" name="Equation" r:id="rId6" imgW="355320" imgH="215640" progId="Equation.3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939006" y="3302000"/>
          <a:ext cx="763587" cy="431800"/>
        </p:xfrm>
        <a:graphic>
          <a:graphicData uri="http://schemas.openxmlformats.org/presentationml/2006/ole">
            <p:oleObj spid="_x0000_s4102" name="Equation" r:id="rId7" imgW="380880" imgH="2156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39006" y="5181600"/>
            <a:ext cx="3175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8"/>
              </a:rPr>
              <a:t>Double Pendulum Simulation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Hamiltonian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914400" y="1600200"/>
          <a:ext cx="1398588" cy="1081088"/>
        </p:xfrm>
        <a:graphic>
          <a:graphicData uri="http://schemas.openxmlformats.org/presentationml/2006/ole">
            <p:oleObj spid="_x0000_s2049" name="Equation" r:id="rId4" imgW="558720" imgH="43164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914400" y="2835275"/>
          <a:ext cx="2476500" cy="1079500"/>
        </p:xfrm>
        <a:graphic>
          <a:graphicData uri="http://schemas.openxmlformats.org/presentationml/2006/ole">
            <p:oleObj spid="_x0000_s2050" name="Equation" r:id="rId5" imgW="990360" imgH="43164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914400" y="4067175"/>
          <a:ext cx="1727200" cy="447675"/>
        </p:xfrm>
        <a:graphic>
          <a:graphicData uri="http://schemas.openxmlformats.org/presentationml/2006/ole">
            <p:oleObj spid="_x0000_s2051" name="Equation" r:id="rId6" imgW="685800" imgH="177480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914400" y="4667250"/>
          <a:ext cx="3619500" cy="1047750"/>
        </p:xfrm>
        <a:graphic>
          <a:graphicData uri="http://schemas.openxmlformats.org/presentationml/2006/ole">
            <p:oleObj spid="_x0000_s2053" name="Equation" r:id="rId7" imgW="14475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Lagrangian and Hamiltonian are differential equation based formalisms</a:t>
            </a:r>
          </a:p>
          <a:p>
            <a:r>
              <a:rPr lang="en-US" dirty="0" smtClean="0"/>
              <a:t>Systems become much simpler conceptually</a:t>
            </a:r>
          </a:p>
          <a:p>
            <a:r>
              <a:rPr lang="en-US" dirty="0" smtClean="0"/>
              <a:t>Non-conservative forces, e.g. ,friction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Laws of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 will remain at rest or uniform motion unless acted upon by an external force</a:t>
            </a:r>
          </a:p>
          <a:p>
            <a:r>
              <a:rPr lang="en-US" dirty="0" smtClean="0"/>
              <a:t>Force = (mass)(acceleration)</a:t>
            </a:r>
          </a:p>
          <a:p>
            <a:r>
              <a:rPr lang="en-US" dirty="0" smtClean="0"/>
              <a:t>For every action there is an equal and opposite reaction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Euler-Lagrange </a:t>
            </a:r>
            <a:r>
              <a:rPr lang="en-US" dirty="0" smtClean="0"/>
              <a:t>Equation</a:t>
            </a:r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>
            <a:off x="990600" y="1981200"/>
            <a:ext cx="5029200" cy="3505994"/>
            <a:chOff x="685800" y="1981200"/>
            <a:chExt cx="5029200" cy="3505994"/>
          </a:xfrm>
        </p:grpSpPr>
        <p:cxnSp>
          <p:nvCxnSpPr>
            <p:cNvPr id="24598" name="AutoShape 22"/>
            <p:cNvCxnSpPr>
              <a:cxnSpLocks noChangeShapeType="1"/>
            </p:cNvCxnSpPr>
            <p:nvPr/>
          </p:nvCxnSpPr>
          <p:spPr bwMode="auto">
            <a:xfrm flipV="1">
              <a:off x="906481" y="1981200"/>
              <a:ext cx="0" cy="3496048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599" name="AutoShape 23"/>
            <p:cNvCxnSpPr>
              <a:cxnSpLocks noChangeShapeType="1"/>
            </p:cNvCxnSpPr>
            <p:nvPr/>
          </p:nvCxnSpPr>
          <p:spPr bwMode="auto">
            <a:xfrm>
              <a:off x="685800" y="5262377"/>
              <a:ext cx="5029200" cy="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600" name="Freeform 24"/>
            <p:cNvSpPr>
              <a:spLocks/>
            </p:cNvSpPr>
            <p:nvPr/>
          </p:nvSpPr>
          <p:spPr bwMode="auto">
            <a:xfrm>
              <a:off x="1388496" y="3287864"/>
              <a:ext cx="3559928" cy="1631875"/>
            </a:xfrm>
            <a:custGeom>
              <a:avLst/>
              <a:gdLst/>
              <a:ahLst/>
              <a:cxnLst>
                <a:cxn ang="0">
                  <a:pos x="0" y="701"/>
                </a:cxn>
                <a:cxn ang="0">
                  <a:pos x="204" y="213"/>
                </a:cxn>
                <a:cxn ang="0">
                  <a:pos x="653" y="331"/>
                </a:cxn>
                <a:cxn ang="0">
                  <a:pos x="975" y="0"/>
                </a:cxn>
              </a:cxnLst>
              <a:rect l="0" t="0" r="r" b="b"/>
              <a:pathLst>
                <a:path w="975" h="701">
                  <a:moveTo>
                    <a:pt x="0" y="701"/>
                  </a:moveTo>
                  <a:cubicBezTo>
                    <a:pt x="47" y="488"/>
                    <a:pt x="95" y="275"/>
                    <a:pt x="204" y="213"/>
                  </a:cubicBezTo>
                  <a:cubicBezTo>
                    <a:pt x="313" y="151"/>
                    <a:pt x="524" y="366"/>
                    <a:pt x="653" y="331"/>
                  </a:cubicBezTo>
                  <a:cubicBezTo>
                    <a:pt x="782" y="296"/>
                    <a:pt x="878" y="148"/>
                    <a:pt x="975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4601" name="AutoShape 25"/>
            <p:cNvCxnSpPr>
              <a:cxnSpLocks noChangeShapeType="1"/>
            </p:cNvCxnSpPr>
            <p:nvPr/>
          </p:nvCxnSpPr>
          <p:spPr bwMode="auto">
            <a:xfrm flipH="1">
              <a:off x="691609" y="3287864"/>
              <a:ext cx="4512340" cy="5806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24602" name="AutoShape 26"/>
            <p:cNvCxnSpPr>
              <a:cxnSpLocks noChangeShapeType="1"/>
            </p:cNvCxnSpPr>
            <p:nvPr/>
          </p:nvCxnSpPr>
          <p:spPr bwMode="auto">
            <a:xfrm flipH="1">
              <a:off x="691609" y="4913933"/>
              <a:ext cx="4512340" cy="5806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24603" name="AutoShape 27"/>
            <p:cNvCxnSpPr>
              <a:cxnSpLocks noChangeShapeType="1"/>
            </p:cNvCxnSpPr>
            <p:nvPr/>
          </p:nvCxnSpPr>
          <p:spPr bwMode="auto">
            <a:xfrm rot="5400000" flipH="1" flipV="1">
              <a:off x="65642" y="4180970"/>
              <a:ext cx="2610861" cy="1588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24604" name="AutoShape 28"/>
            <p:cNvCxnSpPr>
              <a:cxnSpLocks noChangeShapeType="1"/>
            </p:cNvCxnSpPr>
            <p:nvPr/>
          </p:nvCxnSpPr>
          <p:spPr bwMode="auto">
            <a:xfrm rot="5400000" flipH="1" flipV="1">
              <a:off x="3642994" y="4180970"/>
              <a:ext cx="2610861" cy="1588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</p:cxnSp>
      </p:grpSp>
      <p:graphicFrame>
        <p:nvGraphicFramePr>
          <p:cNvPr id="68" name="Object 67"/>
          <p:cNvGraphicFramePr>
            <a:graphicFrameLocks noChangeAspect="1"/>
          </p:cNvGraphicFramePr>
          <p:nvPr/>
        </p:nvGraphicFramePr>
        <p:xfrm>
          <a:off x="6019800" y="5262377"/>
          <a:ext cx="255588" cy="280988"/>
        </p:xfrm>
        <a:graphic>
          <a:graphicData uri="http://schemas.openxmlformats.org/presentationml/2006/ole">
            <p:oleObj spid="_x0000_s24605" name="Equation" r:id="rId4" imgW="126720" imgH="139680" progId="Equation.3">
              <p:embed/>
            </p:oleObj>
          </a:graphicData>
        </a:graphic>
      </p:graphicFrame>
      <p:graphicFrame>
        <p:nvGraphicFramePr>
          <p:cNvPr id="24610" name="Object 34"/>
          <p:cNvGraphicFramePr>
            <a:graphicFrameLocks noChangeAspect="1"/>
          </p:cNvGraphicFramePr>
          <p:nvPr/>
        </p:nvGraphicFramePr>
        <p:xfrm>
          <a:off x="6400800" y="3429000"/>
          <a:ext cx="2595563" cy="703263"/>
        </p:xfrm>
        <a:graphic>
          <a:graphicData uri="http://schemas.openxmlformats.org/presentationml/2006/ole">
            <p:oleObj spid="_x0000_s24610" name="Equation" r:id="rId5" imgW="1028520" imgH="279360" progId="Equation.3">
              <p:embed/>
            </p:oleObj>
          </a:graphicData>
        </a:graphic>
      </p:graphicFrame>
      <p:graphicFrame>
        <p:nvGraphicFramePr>
          <p:cNvPr id="24612" name="Object 36"/>
          <p:cNvGraphicFramePr>
            <a:graphicFrameLocks noChangeAspect="1"/>
          </p:cNvGraphicFramePr>
          <p:nvPr/>
        </p:nvGraphicFramePr>
        <p:xfrm>
          <a:off x="930293" y="1649413"/>
          <a:ext cx="280988" cy="331787"/>
        </p:xfrm>
        <a:graphic>
          <a:graphicData uri="http://schemas.openxmlformats.org/presentationml/2006/ole">
            <p:oleObj spid="_x0000_s24612" name="Equation" r:id="rId6" imgW="139680" imgH="164880" progId="Equation.3">
              <p:embed/>
            </p:oleObj>
          </a:graphicData>
        </a:graphic>
      </p:graphicFrame>
      <p:graphicFrame>
        <p:nvGraphicFramePr>
          <p:cNvPr id="24613" name="Object 37"/>
          <p:cNvGraphicFramePr>
            <a:graphicFrameLocks noChangeAspect="1"/>
          </p:cNvGraphicFramePr>
          <p:nvPr/>
        </p:nvGraphicFramePr>
        <p:xfrm>
          <a:off x="5254019" y="5326063"/>
          <a:ext cx="331787" cy="433387"/>
        </p:xfrm>
        <a:graphic>
          <a:graphicData uri="http://schemas.openxmlformats.org/presentationml/2006/ole">
            <p:oleObj spid="_x0000_s24613" name="Equation" r:id="rId7" imgW="164880" imgH="215640" progId="Equation.3">
              <p:embed/>
            </p:oleObj>
          </a:graphicData>
        </a:graphic>
      </p:graphicFrame>
      <p:graphicFrame>
        <p:nvGraphicFramePr>
          <p:cNvPr id="24614" name="Object 38"/>
          <p:cNvGraphicFramePr>
            <a:graphicFrameLocks noChangeAspect="1"/>
          </p:cNvGraphicFramePr>
          <p:nvPr/>
        </p:nvGraphicFramePr>
        <p:xfrm>
          <a:off x="1675078" y="5326671"/>
          <a:ext cx="306388" cy="433388"/>
        </p:xfrm>
        <a:graphic>
          <a:graphicData uri="http://schemas.openxmlformats.org/presentationml/2006/ole">
            <p:oleObj spid="_x0000_s24614" name="Equation" r:id="rId8" imgW="152280" imgH="215640" progId="Equation.3">
              <p:embed/>
            </p:oleObj>
          </a:graphicData>
        </a:graphic>
      </p:graphicFrame>
      <p:graphicFrame>
        <p:nvGraphicFramePr>
          <p:cNvPr id="24615" name="Object 39"/>
          <p:cNvGraphicFramePr>
            <a:graphicFrameLocks noChangeAspect="1"/>
          </p:cNvGraphicFramePr>
          <p:nvPr/>
        </p:nvGraphicFramePr>
        <p:xfrm>
          <a:off x="671513" y="4486275"/>
          <a:ext cx="331787" cy="433388"/>
        </p:xfrm>
        <a:graphic>
          <a:graphicData uri="http://schemas.openxmlformats.org/presentationml/2006/ole">
            <p:oleObj spid="_x0000_s24615" name="Equation" r:id="rId9" imgW="164880" imgH="215640" progId="Equation.3">
              <p:embed/>
            </p:oleObj>
          </a:graphicData>
        </a:graphic>
      </p:graphicFrame>
      <p:graphicFrame>
        <p:nvGraphicFramePr>
          <p:cNvPr id="24616" name="Object 40"/>
          <p:cNvGraphicFramePr>
            <a:graphicFrameLocks noChangeAspect="1"/>
          </p:cNvGraphicFramePr>
          <p:nvPr/>
        </p:nvGraphicFramePr>
        <p:xfrm>
          <a:off x="671513" y="2876333"/>
          <a:ext cx="357187" cy="433388"/>
        </p:xfrm>
        <a:graphic>
          <a:graphicData uri="http://schemas.openxmlformats.org/presentationml/2006/ole">
            <p:oleObj spid="_x0000_s24616" name="Equation" r:id="rId10" imgW="1774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914400" y="1600200"/>
          <a:ext cx="3867150" cy="822325"/>
        </p:xfrm>
        <a:graphic>
          <a:graphicData uri="http://schemas.openxmlformats.org/presentationml/2006/ole">
            <p:oleObj spid="_x0000_s22548" name="Equation" r:id="rId4" imgW="1549080" imgH="330120" progId="Equation.3">
              <p:embed/>
            </p:oleObj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Euler-Lagrange </a:t>
            </a:r>
            <a:r>
              <a:rPr lang="en-US" dirty="0" smtClean="0"/>
              <a:t>Equation (2)</a:t>
            </a:r>
            <a:endParaRPr lang="en-US" dirty="0"/>
          </a:p>
        </p:txBody>
      </p:sp>
      <p:graphicFrame>
        <p:nvGraphicFramePr>
          <p:cNvPr id="22550" name="Object 22"/>
          <p:cNvGraphicFramePr>
            <a:graphicFrameLocks noChangeAspect="1"/>
          </p:cNvGraphicFramePr>
          <p:nvPr/>
        </p:nvGraphicFramePr>
        <p:xfrm>
          <a:off x="914400" y="3225800"/>
          <a:ext cx="6764338" cy="1270000"/>
        </p:xfrm>
        <a:graphic>
          <a:graphicData uri="http://schemas.openxmlformats.org/presentationml/2006/ole">
            <p:oleObj spid="_x0000_s22550" name="Equation" r:id="rId5" imgW="2705040" imgH="507960" progId="Equation.3">
              <p:embed/>
            </p:oleObj>
          </a:graphicData>
        </a:graphic>
      </p:graphicFrame>
      <p:graphicFrame>
        <p:nvGraphicFramePr>
          <p:cNvPr id="22551" name="Object 23"/>
          <p:cNvGraphicFramePr>
            <a:graphicFrameLocks noChangeAspect="1"/>
          </p:cNvGraphicFramePr>
          <p:nvPr/>
        </p:nvGraphicFramePr>
        <p:xfrm>
          <a:off x="914400" y="2533650"/>
          <a:ext cx="1362075" cy="539750"/>
        </p:xfrm>
        <a:graphic>
          <a:graphicData uri="http://schemas.openxmlformats.org/presentationml/2006/ole">
            <p:oleObj spid="_x0000_s22551" name="Equation" r:id="rId6" imgW="5457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Euler-Lagrange Equation </a:t>
            </a:r>
            <a:r>
              <a:rPr lang="en-US" dirty="0" smtClean="0"/>
              <a:t>(3)</a:t>
            </a:r>
            <a:endParaRPr lang="en-US" dirty="0"/>
          </a:p>
        </p:txBody>
      </p:sp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914400" y="1600200"/>
          <a:ext cx="5219700" cy="503237"/>
        </p:xfrm>
        <a:graphic>
          <a:graphicData uri="http://schemas.openxmlformats.org/presentationml/2006/ole">
            <p:oleObj spid="_x0000_s53250" name="Equation" r:id="rId3" imgW="2095200" imgH="203040" progId="Equation.3">
              <p:embed/>
            </p:oleObj>
          </a:graphicData>
        </a:graphic>
      </p:graphicFrame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914400" y="2252661"/>
          <a:ext cx="8043863" cy="887413"/>
        </p:xfrm>
        <a:graphic>
          <a:graphicData uri="http://schemas.openxmlformats.org/presentationml/2006/ole">
            <p:oleObj spid="_x0000_s53251" name="Equation" r:id="rId4" imgW="3225600" imgH="355320" progId="Equation.3">
              <p:embed/>
            </p:oleObj>
          </a:graphicData>
        </a:graphic>
      </p:graphicFrame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914400" y="4497387"/>
          <a:ext cx="4662488" cy="1141413"/>
        </p:xfrm>
        <a:graphic>
          <a:graphicData uri="http://schemas.openxmlformats.org/presentationml/2006/ole">
            <p:oleObj spid="_x0000_s53252" name="Equation" r:id="rId5" imgW="1866600" imgH="457200" progId="Equation.3">
              <p:embed/>
            </p:oleObj>
          </a:graphicData>
        </a:graphic>
      </p:graphicFrame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914400" y="3292474"/>
          <a:ext cx="2933700" cy="1052513"/>
        </p:xfrm>
        <a:graphic>
          <a:graphicData uri="http://schemas.openxmlformats.org/presentationml/2006/ole">
            <p:oleObj spid="_x0000_s53253" name="Equation" r:id="rId6" imgW="11682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914400" y="1600200"/>
          <a:ext cx="6357937" cy="2543175"/>
        </p:xfrm>
        <a:graphic>
          <a:graphicData uri="http://schemas.openxmlformats.org/presentationml/2006/ole">
            <p:oleObj spid="_x0000_s18433" name="Equation" r:id="rId4" imgW="2539800" imgH="101592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914400" y="4268787"/>
          <a:ext cx="6883400" cy="1141413"/>
        </p:xfrm>
        <a:graphic>
          <a:graphicData uri="http://schemas.openxmlformats.org/presentationml/2006/ole">
            <p:oleObj spid="_x0000_s18434" name="Equation" r:id="rId5" imgW="2755800" imgH="457200" progId="Equation.3">
              <p:embed/>
            </p:oleObj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Euler-Lagrange </a:t>
            </a:r>
            <a:r>
              <a:rPr lang="en-US" dirty="0" smtClean="0"/>
              <a:t>Equation (4)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Euler-Lagrange Equation </a:t>
            </a:r>
            <a:r>
              <a:rPr lang="en-US" dirty="0" smtClean="0"/>
              <a:t>(5)</a:t>
            </a:r>
            <a:endParaRPr lang="en-US" dirty="0"/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914400" y="2895600"/>
          <a:ext cx="2286000" cy="1143000"/>
        </p:xfrm>
        <a:graphic>
          <a:graphicData uri="http://schemas.openxmlformats.org/presentationml/2006/ole">
            <p:oleObj spid="_x0000_s54274" name="Equation" r:id="rId3" imgW="914400" imgH="457200" progId="Equation.3">
              <p:embed/>
            </p:oleObj>
          </a:graphicData>
        </a:graphic>
      </p:graphicFrame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958850" y="1600200"/>
          <a:ext cx="3841750" cy="1143000"/>
        </p:xfrm>
        <a:graphic>
          <a:graphicData uri="http://schemas.openxmlformats.org/presentationml/2006/ole">
            <p:oleObj spid="_x0000_s54275" name="Equation" r:id="rId4" imgW="15364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914400" y="1584325"/>
          <a:ext cx="1644650" cy="885825"/>
        </p:xfrm>
        <a:graphic>
          <a:graphicData uri="http://schemas.openxmlformats.org/presentationml/2006/ole">
            <p:oleObj spid="_x0000_s16385" name="Equation" r:id="rId4" imgW="660240" imgH="35532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914400" y="2568575"/>
          <a:ext cx="5273675" cy="571500"/>
        </p:xfrm>
        <a:graphic>
          <a:graphicData uri="http://schemas.openxmlformats.org/presentationml/2006/ole">
            <p:oleObj spid="_x0000_s16386" name="Equation" r:id="rId5" imgW="2108160" imgH="22860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914400" y="3292475"/>
          <a:ext cx="3713163" cy="984250"/>
        </p:xfrm>
        <a:graphic>
          <a:graphicData uri="http://schemas.openxmlformats.org/presentationml/2006/ole">
            <p:oleObj spid="_x0000_s16387" name="Equation" r:id="rId6" imgW="1485720" imgH="39348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914400" y="4429125"/>
          <a:ext cx="2386013" cy="1209675"/>
        </p:xfrm>
        <a:graphic>
          <a:graphicData uri="http://schemas.openxmlformats.org/presentationml/2006/ole">
            <p:oleObj spid="_x0000_s16388" name="Equation" r:id="rId7" imgW="952200" imgH="482400" progId="Equation.3">
              <p:embed/>
            </p:oleObj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Lagrangian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Single Pendulum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914399" y="2536680"/>
            <a:ext cx="3866109" cy="2416320"/>
            <a:chOff x="1138238" y="2349500"/>
            <a:chExt cx="1257300" cy="785813"/>
          </a:xfrm>
        </p:grpSpPr>
        <p:cxnSp>
          <p:nvCxnSpPr>
            <p:cNvPr id="45057" name="AutoShape 1"/>
            <p:cNvCxnSpPr>
              <a:cxnSpLocks noChangeShapeType="1"/>
            </p:cNvCxnSpPr>
            <p:nvPr/>
          </p:nvCxnSpPr>
          <p:spPr bwMode="auto">
            <a:xfrm>
              <a:off x="1138238" y="2349500"/>
              <a:ext cx="12573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45058" name="Oval 2"/>
            <p:cNvSpPr>
              <a:spLocks noChangeArrowheads="1"/>
            </p:cNvSpPr>
            <p:nvPr/>
          </p:nvSpPr>
          <p:spPr bwMode="auto">
            <a:xfrm>
              <a:off x="2027238" y="3021013"/>
              <a:ext cx="114300" cy="1143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45059" name="AutoShape 3"/>
            <p:cNvCxnSpPr>
              <a:cxnSpLocks noChangeShapeType="1"/>
            </p:cNvCxnSpPr>
            <p:nvPr/>
          </p:nvCxnSpPr>
          <p:spPr bwMode="auto">
            <a:xfrm>
              <a:off x="1709738" y="2349500"/>
              <a:ext cx="0" cy="785813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45060" name="Arc 4"/>
            <p:cNvSpPr>
              <a:spLocks/>
            </p:cNvSpPr>
            <p:nvPr/>
          </p:nvSpPr>
          <p:spPr bwMode="auto">
            <a:xfrm flipV="1">
              <a:off x="1709738" y="2578100"/>
              <a:ext cx="114300" cy="1143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45061" name="AutoShape 5"/>
            <p:cNvCxnSpPr>
              <a:cxnSpLocks noChangeShapeType="1"/>
            </p:cNvCxnSpPr>
            <p:nvPr/>
          </p:nvCxnSpPr>
          <p:spPr bwMode="auto">
            <a:xfrm>
              <a:off x="1709738" y="2349500"/>
              <a:ext cx="347662" cy="6715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021138" y="4745036"/>
          <a:ext cx="246062" cy="207963"/>
        </p:xfrm>
        <a:graphic>
          <a:graphicData uri="http://schemas.openxmlformats.org/presentationml/2006/ole">
            <p:oleObj spid="_x0000_s45062" name="Equation" r:id="rId4" imgW="164880" imgH="139680" progId="Equation.3">
              <p:embed/>
            </p:oleObj>
          </a:graphicData>
        </a:graphic>
      </p:graphicFrame>
      <p:graphicFrame>
        <p:nvGraphicFramePr>
          <p:cNvPr id="45063" name="Object 7"/>
          <p:cNvGraphicFramePr>
            <a:graphicFrameLocks noChangeAspect="1"/>
          </p:cNvGraphicFramePr>
          <p:nvPr/>
        </p:nvGraphicFramePr>
        <p:xfrm>
          <a:off x="2863850" y="3452812"/>
          <a:ext cx="192088" cy="266700"/>
        </p:xfrm>
        <a:graphic>
          <a:graphicData uri="http://schemas.openxmlformats.org/presentationml/2006/ole">
            <p:oleObj spid="_x0000_s45063" name="Equation" r:id="rId5" imgW="126720" imgH="177480" progId="Equation.3">
              <p:embed/>
            </p:oleObj>
          </a:graphicData>
        </a:graphic>
      </p:graphicFrame>
      <p:graphicFrame>
        <p:nvGraphicFramePr>
          <p:cNvPr id="45064" name="Object 8"/>
          <p:cNvGraphicFramePr>
            <a:graphicFrameLocks noChangeAspect="1"/>
          </p:cNvGraphicFramePr>
          <p:nvPr/>
        </p:nvGraphicFramePr>
        <p:xfrm>
          <a:off x="3357562" y="3586162"/>
          <a:ext cx="136525" cy="271463"/>
        </p:xfrm>
        <a:graphic>
          <a:graphicData uri="http://schemas.openxmlformats.org/presentationml/2006/ole">
            <p:oleObj spid="_x0000_s45064" name="Equation" r:id="rId6" imgW="88560" imgH="177480" progId="Equation.3">
              <p:embed/>
            </p:oleObj>
          </a:graphicData>
        </a:graphic>
      </p:graphicFrame>
      <p:graphicFrame>
        <p:nvGraphicFramePr>
          <p:cNvPr id="45065" name="Object 9"/>
          <p:cNvGraphicFramePr>
            <a:graphicFrameLocks noChangeAspect="1"/>
          </p:cNvGraphicFramePr>
          <p:nvPr/>
        </p:nvGraphicFramePr>
        <p:xfrm>
          <a:off x="4780508" y="2438400"/>
          <a:ext cx="585788" cy="265113"/>
        </p:xfrm>
        <a:graphic>
          <a:graphicData uri="http://schemas.openxmlformats.org/presentationml/2006/ole">
            <p:oleObj spid="_x0000_s45065" name="Equation" r:id="rId7" imgW="393480" imgH="177480" progId="Equation.3">
              <p:embed/>
            </p:oleObj>
          </a:graphicData>
        </a:graphic>
      </p:graphicFrame>
      <p:graphicFrame>
        <p:nvGraphicFramePr>
          <p:cNvPr id="45066" name="Object 10"/>
          <p:cNvGraphicFramePr>
            <a:graphicFrameLocks noChangeAspect="1"/>
          </p:cNvGraphicFramePr>
          <p:nvPr/>
        </p:nvGraphicFramePr>
        <p:xfrm>
          <a:off x="5366296" y="2958306"/>
          <a:ext cx="3602038" cy="989012"/>
        </p:xfrm>
        <a:graphic>
          <a:graphicData uri="http://schemas.openxmlformats.org/presentationml/2006/ole">
            <p:oleObj spid="_x0000_s45066" name="Equation" r:id="rId8" imgW="1434960" imgH="39348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366296" y="4105275"/>
          <a:ext cx="1644650" cy="1076325"/>
        </p:xfrm>
        <a:graphic>
          <a:graphicData uri="http://schemas.openxmlformats.org/presentationml/2006/ole">
            <p:oleObj spid="_x0000_s45067" name="Equation" r:id="rId9" imgW="6602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1716</TotalTime>
  <Words>137</Words>
  <Application>Microsoft Office PowerPoint</Application>
  <PresentationFormat>On-screen Show (4:3)</PresentationFormat>
  <Paragraphs>37</Paragraphs>
  <Slides>16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Module</vt:lpstr>
      <vt:lpstr>Microsoft Equation 3.0</vt:lpstr>
      <vt:lpstr>Equation</vt:lpstr>
      <vt:lpstr>The  Lagrangian</vt:lpstr>
      <vt:lpstr>Newton’s Laws of Motion</vt:lpstr>
      <vt:lpstr>The Euler-Lagrange Equation</vt:lpstr>
      <vt:lpstr>The Euler-Lagrange Equation (2)</vt:lpstr>
      <vt:lpstr>The Euler-Lagrange Equation (3)</vt:lpstr>
      <vt:lpstr>The Euler-Lagrange Equation (4)</vt:lpstr>
      <vt:lpstr>The Euler-Lagrange Equation (5)</vt:lpstr>
      <vt:lpstr>The Lagrangian</vt:lpstr>
      <vt:lpstr>The Single Pendulum</vt:lpstr>
      <vt:lpstr>The Single Pendulum (2)</vt:lpstr>
      <vt:lpstr>The Single Pendulum (3)</vt:lpstr>
      <vt:lpstr>The Double Pendulum</vt:lpstr>
      <vt:lpstr>The Double Pendulum (2)</vt:lpstr>
      <vt:lpstr>The Double Pendulum (3)</vt:lpstr>
      <vt:lpstr>The Hamiltonian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Lagrangian</dc:title>
  <dc:creator>Christopher Wan</dc:creator>
  <cp:lastModifiedBy>Christopher Wan</cp:lastModifiedBy>
  <cp:revision>18</cp:revision>
  <dcterms:created xsi:type="dcterms:W3CDTF">2009-12-04T00:49:44Z</dcterms:created>
  <dcterms:modified xsi:type="dcterms:W3CDTF">2009-12-07T06:39:02Z</dcterms:modified>
</cp:coreProperties>
</file>