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6" r:id="rId2"/>
    <p:sldId id="269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565A4-304B-4360-A0BE-7AC50B28839E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6DA25-370F-40F8-BEF7-2A72CEF9F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6DA25-370F-40F8-BEF7-2A72CEF9FF1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0D785-D52E-4EA4-8BE0-BE69E1E3318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3BF-254F-4D8E-9DDE-9CE1D89E3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Edwards-Buckmire Model of Box-office Dynamics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Presenters:</a:t>
            </a:r>
          </a:p>
          <a:p>
            <a:r>
              <a:rPr lang="en-CA" dirty="0" smtClean="0"/>
              <a:t>Jason Jebbia</a:t>
            </a:r>
          </a:p>
          <a:p>
            <a:r>
              <a:rPr lang="en-CA" dirty="0" smtClean="0"/>
              <a:t>Jacob Ortega-Gingrich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Taking into account the effects of (4) “word of mouth”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percent of viewers who dislike the film</a:t>
            </a:r>
          </a:p>
          <a:p>
            <a:pPr lvl="1"/>
            <a:r>
              <a:rPr lang="en-US" dirty="0" smtClean="0"/>
              <a:t> number of attendees who dislike the film</a:t>
            </a:r>
          </a:p>
          <a:p>
            <a:pPr lvl="1"/>
            <a:r>
              <a:rPr lang="en-US" dirty="0" smtClean="0"/>
              <a:t> constant describing the effectiveness of     in decreasing the decay rate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524000"/>
            <a:ext cx="914400" cy="47798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3829050"/>
            <a:ext cx="238991" cy="4381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895599"/>
            <a:ext cx="436419" cy="457201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916681"/>
            <a:ext cx="185530" cy="426719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429000"/>
            <a:ext cx="228600" cy="4191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257800"/>
            <a:ext cx="3755485" cy="67627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5524500" y="5600700"/>
            <a:ext cx="762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143000" y="54864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6"/>
            <a:endParaRPr lang="en-US" dirty="0" smtClean="0"/>
          </a:p>
          <a:p>
            <a:pPr lvl="6"/>
            <a:r>
              <a:rPr lang="en-US" dirty="0" smtClean="0"/>
              <a:t>Total Gross</a:t>
            </a:r>
          </a:p>
          <a:p>
            <a:pPr lvl="6"/>
            <a:r>
              <a:rPr lang="en-US" dirty="0" smtClean="0"/>
              <a:t>Average price of Admission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600200"/>
            <a:ext cx="1132367" cy="68580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1676400"/>
            <a:ext cx="990600" cy="568138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0142" y="4267200"/>
            <a:ext cx="4210658" cy="752475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962400" y="19050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743200"/>
            <a:ext cx="190500" cy="381000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35877" y="3124200"/>
            <a:ext cx="164523" cy="361950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1219200" y="46482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 smtClean="0"/>
              <a:t>Decay Rate of the number of screens showing the movie</a:t>
            </a:r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The natural decay rate of screens</a:t>
            </a:r>
          </a:p>
          <a:p>
            <a:pPr lvl="3"/>
            <a:r>
              <a:rPr lang="en-US" dirty="0" smtClean="0"/>
              <a:t>Critical threshold</a:t>
            </a:r>
          </a:p>
          <a:p>
            <a:pPr lvl="3"/>
            <a:r>
              <a:rPr lang="en-US" dirty="0" smtClean="0"/>
              <a:t>Capacity of each screen location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971800"/>
            <a:ext cx="3287948" cy="9144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648200"/>
            <a:ext cx="304800" cy="419100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105400"/>
            <a:ext cx="278823" cy="438150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486400"/>
            <a:ext cx="606136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of 3 differential equations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438400"/>
            <a:ext cx="928914" cy="6096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590925"/>
            <a:ext cx="3357866" cy="60007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648200"/>
            <a:ext cx="2431712" cy="67627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Scaling the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S(t)=S/S*</a:t>
            </a:r>
          </a:p>
          <a:p>
            <a:r>
              <a:rPr lang="en-CA" dirty="0" smtClean="0"/>
              <a:t>A(t)=A/A</a:t>
            </a:r>
            <a:r>
              <a:rPr lang="en-CA" sz="1400" dirty="0" smtClean="0"/>
              <a:t>max</a:t>
            </a:r>
          </a:p>
          <a:p>
            <a:r>
              <a:rPr lang="en-CA" dirty="0" smtClean="0"/>
              <a:t>G(t)=</a:t>
            </a:r>
            <a:r>
              <a:rPr lang="el-GR" dirty="0" smtClean="0"/>
              <a:t>α</a:t>
            </a:r>
            <a:r>
              <a:rPr lang="en-CA" sz="1400" b="1" dirty="0" smtClean="0"/>
              <a:t>S</a:t>
            </a:r>
            <a:r>
              <a:rPr lang="en-CA" dirty="0" smtClean="0"/>
              <a:t>SA/S*</a:t>
            </a:r>
            <a:r>
              <a:rPr lang="en-CA" dirty="0" smtClean="0"/>
              <a:t>A</a:t>
            </a:r>
            <a:r>
              <a:rPr lang="en-CA" sz="1400" dirty="0" smtClean="0"/>
              <a:t>max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0574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447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667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2667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2667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CA" dirty="0" smtClean="0"/>
              <a:t>Scaled Equations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295400"/>
            <a:ext cx="662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err="1" smtClean="0"/>
              <a:t>dS</a:t>
            </a:r>
            <a:r>
              <a:rPr lang="en-CA" sz="4000" dirty="0" smtClean="0"/>
              <a:t>/</a:t>
            </a:r>
            <a:r>
              <a:rPr lang="en-CA" sz="4000" dirty="0" err="1" smtClean="0"/>
              <a:t>dt</a:t>
            </a:r>
            <a:r>
              <a:rPr lang="en-CA" sz="4000" dirty="0" smtClean="0"/>
              <a:t>=-(S-A)</a:t>
            </a:r>
          </a:p>
          <a:p>
            <a:endParaRPr lang="en-CA" sz="4000" dirty="0" smtClean="0"/>
          </a:p>
          <a:p>
            <a:r>
              <a:rPr lang="en-CA" sz="4000" dirty="0" err="1" smtClean="0"/>
              <a:t>dG</a:t>
            </a:r>
            <a:r>
              <a:rPr lang="en-CA" sz="4000" dirty="0" smtClean="0"/>
              <a:t>/</a:t>
            </a:r>
            <a:r>
              <a:rPr lang="en-CA" sz="4000" dirty="0" err="1" smtClean="0"/>
              <a:t>dt</a:t>
            </a:r>
            <a:r>
              <a:rPr lang="en-CA" sz="4000" dirty="0" smtClean="0"/>
              <a:t>=SA</a:t>
            </a:r>
          </a:p>
          <a:p>
            <a:endParaRPr lang="en-CA" sz="4000" dirty="0" smtClean="0"/>
          </a:p>
          <a:p>
            <a:r>
              <a:rPr lang="en-CA" sz="4000" dirty="0" err="1" smtClean="0"/>
              <a:t>dA</a:t>
            </a:r>
            <a:r>
              <a:rPr lang="en-CA" sz="4000" dirty="0" smtClean="0"/>
              <a:t>/</a:t>
            </a:r>
            <a:r>
              <a:rPr lang="en-CA" sz="4000" dirty="0" err="1" smtClean="0"/>
              <a:t>dt</a:t>
            </a:r>
            <a:r>
              <a:rPr lang="en-CA" sz="4000" dirty="0" smtClean="0"/>
              <a:t>=-</a:t>
            </a:r>
            <a:r>
              <a:rPr lang="el-GR" sz="4000" dirty="0" smtClean="0"/>
              <a:t>α</a:t>
            </a:r>
            <a:r>
              <a:rPr lang="en-CA" sz="4000" dirty="0" smtClean="0"/>
              <a:t>((S/S+</a:t>
            </a:r>
            <a:r>
              <a:rPr lang="el-GR" sz="4000" dirty="0" smtClean="0"/>
              <a:t>γ</a:t>
            </a:r>
            <a:r>
              <a:rPr lang="en-CA" sz="4000" dirty="0" smtClean="0"/>
              <a:t>)+</a:t>
            </a:r>
            <a:r>
              <a:rPr lang="en-CA" sz="4000" dirty="0" smtClean="0">
                <a:latin typeface="Cambria Math"/>
                <a:ea typeface="Cambria Math"/>
              </a:rPr>
              <a:t>𝛽G)A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Some parameters, such as P, A</a:t>
            </a:r>
            <a:r>
              <a:rPr lang="en-CA" sz="1400" dirty="0" smtClean="0"/>
              <a:t>max</a:t>
            </a:r>
            <a:r>
              <a:rPr lang="en-CA" dirty="0" smtClean="0"/>
              <a:t> and S* could be  taken from a database, since these values are similar for all movies.</a:t>
            </a:r>
          </a:p>
          <a:p>
            <a:r>
              <a:rPr lang="en-CA" dirty="0" smtClean="0"/>
              <a:t>Other parameters, such as </a:t>
            </a:r>
            <a:r>
              <a:rPr lang="en-US" dirty="0" smtClean="0">
                <a:latin typeface="Cambria Math"/>
                <a:ea typeface="Cambria Math"/>
              </a:rPr>
              <a:t>𝛼</a:t>
            </a:r>
            <a:r>
              <a:rPr lang="en-US" sz="1400" dirty="0" smtClean="0">
                <a:latin typeface="Cambria Math"/>
                <a:ea typeface="Cambria Math"/>
              </a:rPr>
              <a:t>A</a:t>
            </a:r>
            <a:r>
              <a:rPr lang="en-US" dirty="0" smtClean="0">
                <a:latin typeface="Cambria Math"/>
                <a:ea typeface="Cambria Math"/>
              </a:rPr>
              <a:t> 𝛼</a:t>
            </a:r>
            <a:r>
              <a:rPr lang="en-US" sz="1400" dirty="0" smtClean="0">
                <a:latin typeface="Cambria Math"/>
                <a:ea typeface="Cambria Math"/>
              </a:rPr>
              <a:t>S</a:t>
            </a:r>
            <a:r>
              <a:rPr lang="en-US" dirty="0" smtClean="0">
                <a:latin typeface="Cambria Math"/>
                <a:ea typeface="Cambria Math"/>
              </a:rPr>
              <a:t> 𝛽, may depend upon the cast, genre, etc.  These may also be taken from a database.</a:t>
            </a:r>
          </a:p>
          <a:p>
            <a:r>
              <a:rPr lang="en-CA" dirty="0" smtClean="0">
                <a:latin typeface="Cambria Math"/>
                <a:ea typeface="Cambria Math"/>
              </a:rPr>
              <a:t>Other parameters may be unique to the movie; it is only possible to calculate these after the release of the movie.  These include:</a:t>
            </a:r>
          </a:p>
          <a:p>
            <a:pPr>
              <a:buNone/>
            </a:pPr>
            <a:r>
              <a:rPr lang="en-CA" dirty="0" smtClean="0">
                <a:latin typeface="Cambria Math"/>
                <a:ea typeface="Cambria Math"/>
              </a:rPr>
              <a:t>		M,D,H</a:t>
            </a:r>
            <a:r>
              <a:rPr lang="en-CA" sz="1400" dirty="0" smtClean="0">
                <a:latin typeface="Cambria Math"/>
                <a:ea typeface="Cambria Math"/>
              </a:rPr>
              <a:t>%</a:t>
            </a:r>
            <a:r>
              <a:rPr lang="en-CA" sz="3500" dirty="0" smtClean="0">
                <a:latin typeface="Cambria Math"/>
                <a:ea typeface="Cambria Math"/>
              </a:rPr>
              <a:t>,</a:t>
            </a:r>
            <a:r>
              <a:rPr lang="en-CA" sz="1400" dirty="0" smtClean="0">
                <a:latin typeface="Cambria Math"/>
                <a:ea typeface="Cambria Math"/>
              </a:rPr>
              <a:t> </a:t>
            </a:r>
            <a:r>
              <a:rPr lang="en-CA" sz="3500" dirty="0" smtClean="0">
                <a:latin typeface="Cambria Math"/>
                <a:ea typeface="Cambria Math"/>
              </a:rPr>
              <a:t>𝜀 etc.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1242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31242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3048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Developed by Ron Buckmire and David Edwards</a:t>
            </a:r>
          </a:p>
          <a:p>
            <a:r>
              <a:rPr lang="en-CA" dirty="0" smtClean="0"/>
              <a:t>System of three nonlinear, coupled, first-order, ordinary differential equations.</a:t>
            </a:r>
          </a:p>
          <a:p>
            <a:r>
              <a:rPr lang="en-CA" dirty="0" smtClean="0"/>
              <a:t>Takes into account several factors including:</a:t>
            </a:r>
          </a:p>
          <a:p>
            <a:pPr lvl="1"/>
            <a:r>
              <a:rPr lang="en-CA" dirty="0" smtClean="0"/>
              <a:t>Effects of repeat viewing</a:t>
            </a:r>
          </a:p>
          <a:p>
            <a:pPr lvl="1"/>
            <a:r>
              <a:rPr lang="en-CA" dirty="0" smtClean="0"/>
              <a:t>Effects of Marketing and advertising</a:t>
            </a:r>
          </a:p>
          <a:p>
            <a:pPr lvl="1"/>
            <a:r>
              <a:rPr lang="en-CA" dirty="0" smtClean="0"/>
              <a:t>Effects of critical review</a:t>
            </a:r>
          </a:p>
          <a:p>
            <a:pPr lvl="1"/>
            <a:r>
              <a:rPr lang="en-CA" dirty="0" smtClean="0"/>
              <a:t>Effects of word of mouth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dirty="0" smtClean="0"/>
              <a:t>Three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G(t): Total Gross Revenue taken in by t</a:t>
            </a:r>
          </a:p>
          <a:p>
            <a:r>
              <a:rPr lang="en-CA" dirty="0" smtClean="0"/>
              <a:t>S(t): Total number of screens showing the movie at the time t</a:t>
            </a:r>
          </a:p>
          <a:p>
            <a:r>
              <a:rPr lang="en-CA" dirty="0" smtClean="0"/>
              <a:t>A(t): revenue generated per screen at the time t.</a:t>
            </a:r>
          </a:p>
          <a:p>
            <a:r>
              <a:rPr lang="en-CA" dirty="0" smtClean="0"/>
              <a:t>Note: t=0 represents the release of the film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2095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2095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1447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~</a:t>
            </a:r>
            <a:endParaRPr lang="en-US" sz="2400" b="1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2095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382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~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3048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~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3581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447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R(t): rate at which revenue is collected at t</a:t>
            </a:r>
          </a:p>
          <a:p>
            <a:r>
              <a:rPr lang="en-CA" dirty="0" smtClean="0"/>
              <a:t>R(t) is the derivative of G(t)</a:t>
            </a:r>
          </a:p>
          <a:p>
            <a:r>
              <a:rPr lang="en-CA" dirty="0" smtClean="0"/>
              <a:t>R(t)=SA</a:t>
            </a:r>
          </a:p>
          <a:p>
            <a:endParaRPr lang="en-CA" dirty="0" smtClean="0"/>
          </a:p>
          <a:p>
            <a:r>
              <a:rPr lang="en-CA" dirty="0" smtClean="0"/>
              <a:t>First equation: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4478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0" y="1524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0574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0574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0574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0574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733800"/>
            <a:ext cx="2090057" cy="1371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43000" y="2667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667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2667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6670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~   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Second Equation:</a:t>
            </a:r>
            <a:endParaRPr lang="en-US" dirty="0" smtClean="0"/>
          </a:p>
          <a:p>
            <a:r>
              <a:rPr lang="en-US" dirty="0" smtClean="0"/>
              <a:t>Describing </a:t>
            </a:r>
            <a:r>
              <a:rPr lang="en-US" dirty="0" smtClean="0"/>
              <a:t>	  </a:t>
            </a:r>
          </a:p>
          <a:p>
            <a:endParaRPr lang="en-US" dirty="0"/>
          </a:p>
          <a:p>
            <a:r>
              <a:rPr lang="en-US" dirty="0" smtClean="0"/>
              <a:t>     = the rate of change of the amount of money earned per screen per week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209800"/>
            <a:ext cx="419100" cy="88011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276600"/>
            <a:ext cx="335643" cy="70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(1) No one sees the film returns to see it again</a:t>
            </a:r>
          </a:p>
          <a:p>
            <a:pPr lvl="1"/>
            <a:r>
              <a:rPr lang="en-US" dirty="0" smtClean="0"/>
              <a:t>(2) Reviews have no affect on attendance</a:t>
            </a:r>
          </a:p>
          <a:p>
            <a:pPr lvl="1"/>
            <a:r>
              <a:rPr lang="en-US" dirty="0" smtClean="0"/>
              <a:t>(3) Films have no advertising or marketing budgets</a:t>
            </a:r>
          </a:p>
          <a:p>
            <a:pPr lvl="1"/>
            <a:r>
              <a:rPr lang="en-US" dirty="0" smtClean="0"/>
              <a:t>(4) No one who sees the film has a negative reaction</a:t>
            </a:r>
            <a:endParaRPr lang="en-US" dirty="0"/>
          </a:p>
          <a:p>
            <a:pPr lvl="1"/>
            <a:endParaRPr lang="en-US" dirty="0" smtClean="0"/>
          </a:p>
          <a:p>
            <a:pPr lvl="3">
              <a:buNone/>
            </a:pPr>
            <a:r>
              <a:rPr lang="en-US" dirty="0" smtClean="0"/>
              <a:t>-The natural decay rate of A</a:t>
            </a: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685800"/>
            <a:ext cx="1676400" cy="8382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048250"/>
            <a:ext cx="397453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take into account (1) and (2) the equation becomes: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3"/>
            <a:r>
              <a:rPr lang="en-US" dirty="0" smtClean="0"/>
              <a:t>the number of times an average moviegoer sees the film</a:t>
            </a:r>
          </a:p>
          <a:p>
            <a:pPr lvl="3"/>
            <a:r>
              <a:rPr lang="en-US" dirty="0" smtClean="0">
                <a:cs typeface="Times New Roman"/>
              </a:rPr>
              <a:t>the effects of movie critics on the attendance</a:t>
            </a:r>
            <a:endParaRPr lang="en-US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1" y="2934346"/>
            <a:ext cx="2209799" cy="84272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419600"/>
            <a:ext cx="249382" cy="4572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800600"/>
            <a:ext cx="806161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behavior of the effects </a:t>
            </a:r>
            <a:r>
              <a:rPr lang="en-US" smtClean="0"/>
              <a:t>of (3) advertising </a:t>
            </a:r>
            <a:r>
              <a:rPr lang="en-US" dirty="0" smtClean="0"/>
              <a:t>and marketing can be described by: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the amount of money spent on marketing and advertising</a:t>
            </a:r>
          </a:p>
          <a:p>
            <a:pPr lvl="1"/>
            <a:r>
              <a:rPr lang="en-US" dirty="0" smtClean="0"/>
              <a:t>a constant describing the effectiveness of M in slowing the decay rate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105400"/>
            <a:ext cx="189186" cy="45720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95600"/>
            <a:ext cx="2542082" cy="8382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267200"/>
            <a:ext cx="24245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affects       in such a way: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600200"/>
            <a:ext cx="342900" cy="72009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200400"/>
            <a:ext cx="3338614" cy="792499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7600950" y="3676650"/>
            <a:ext cx="1905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200401"/>
            <a:ext cx="2133600" cy="813660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>
            <a:off x="3810000" y="3657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494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Edwards-Buckmire Model of Box-office Dynamics</vt:lpstr>
      <vt:lpstr>The Model</vt:lpstr>
      <vt:lpstr>Three Functions:</vt:lpstr>
      <vt:lpstr>First Equation:</vt:lpstr>
      <vt:lpstr> </vt:lpstr>
      <vt:lpstr> </vt:lpstr>
      <vt:lpstr> </vt:lpstr>
      <vt:lpstr>Slide 8</vt:lpstr>
      <vt:lpstr>Slide 9</vt:lpstr>
      <vt:lpstr>Slide 10</vt:lpstr>
      <vt:lpstr>Slide 11</vt:lpstr>
      <vt:lpstr>Slide 12</vt:lpstr>
      <vt:lpstr>Slide 13</vt:lpstr>
      <vt:lpstr>Scaling the Equations</vt:lpstr>
      <vt:lpstr>Scaled Equations</vt:lpstr>
      <vt:lpstr>Parameters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Jebbia</dc:creator>
  <cp:lastModifiedBy>jog</cp:lastModifiedBy>
  <cp:revision>30</cp:revision>
  <dcterms:created xsi:type="dcterms:W3CDTF">2009-12-08T06:17:43Z</dcterms:created>
  <dcterms:modified xsi:type="dcterms:W3CDTF">2009-12-09T20:06:24Z</dcterms:modified>
</cp:coreProperties>
</file>