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7" r:id="rId4"/>
    <p:sldId id="259" r:id="rId5"/>
    <p:sldId id="275" r:id="rId6"/>
    <p:sldId id="274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0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3667" autoAdjust="0"/>
  </p:normalViewPr>
  <p:slideViewPr>
    <p:cSldViewPr>
      <p:cViewPr>
        <p:scale>
          <a:sx n="100" d="100"/>
          <a:sy n="100" d="100"/>
        </p:scale>
        <p:origin x="25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0DA0BF-BE81-4CCF-B717-553101BD7F32}" type="datetimeFigureOut">
              <a:rPr lang="en-US" smtClean="0"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4C278E3-1E9D-42EA-A843-523E19527D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2A3BAEB-1A91-4950-9323-FFC00D1FB1AC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818F7A4-F976-4F33-AC82-EC1E9BD2C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F7A4-F976-4F33-AC82-EC1E9BD2CC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00E46-A65D-416A-B6C4-ACA4F1C12477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E94DA-B934-4FA8-81F5-5A7D1B13B7DD}" type="slidenum">
              <a:rPr lang="en-US"/>
              <a:pPr/>
              <a:t>17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D743B-BE9D-4D98-AD9E-ECB65C538051}" type="slidenum">
              <a:rPr lang="en-US"/>
              <a:pPr/>
              <a:t>18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F7A4-F976-4F33-AC82-EC1E9BD2CC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F7A4-F976-4F33-AC82-EC1E9BD2CC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F7A4-F976-4F33-AC82-EC1E9BD2CC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8F7A4-F976-4F33-AC82-EC1E9BD2CC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CD337-9F1E-4EAC-ACD0-12AE9D35262C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C7F36-3642-4C2E-B001-6D7AE53D93DF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63709-40A5-4F17-AFB4-FEAE9683D723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C1D1E-26B2-40B4-8BF3-0808BBF1D2D3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C9911-43BF-47C0-963F-8EF45DFAB22F}" type="slidenum">
              <a:rPr lang="en-US"/>
              <a:pPr/>
              <a:t>15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CAC896-9697-475E-95AF-57C5978C1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4CCF12-0FBA-4398-BA27-5F696342F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6B5F67-7B86-47DF-A917-5DBDB9C65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27ED57-260E-46A0-B3A4-9B4F4E733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674B19-8A7B-48C8-A24E-A29F89F139F2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141E55-9CFE-4D46-9B13-8E7DC2736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ull-3d-trajectoryFINAL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Microsoft_Office_Word_97_-_2003_Document4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Baseball Trajectories: </a:t>
            </a:r>
            <a:r>
              <a:rPr lang="en-US" sz="4000" b="1" dirty="0" smtClean="0"/>
              <a:t>A Game of Inches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Jim </a:t>
            </a:r>
            <a:r>
              <a:rPr lang="en-US" sz="2800" dirty="0" err="1" smtClean="0">
                <a:solidFill>
                  <a:schemeClr val="tx1"/>
                </a:solidFill>
              </a:rPr>
              <a:t>Hildensperger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Kyle Spaulding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Dale Garrett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modified model</a:t>
            </a:r>
            <a:endParaRPr lang="en-US" dirty="0"/>
          </a:p>
        </p:txBody>
      </p:sp>
      <p:sp>
        <p:nvSpPr>
          <p:cNvPr id="207" name="Content Placeholder 2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Here it is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Range and Spin Rate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200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The range of the ball increases as the spin rate increases.</a:t>
            </a:r>
          </a:p>
          <a:p>
            <a:pPr>
              <a:lnSpc>
                <a:spcPct val="90000"/>
              </a:lnSpc>
            </a:pPr>
            <a:r>
              <a:rPr lang="en-US" sz="1800"/>
              <a:t>With spin rate of 100 rad/sec, maximum range is 112 meters</a:t>
            </a:r>
          </a:p>
          <a:p>
            <a:pPr>
              <a:lnSpc>
                <a:spcPct val="90000"/>
              </a:lnSpc>
            </a:pPr>
            <a:r>
              <a:rPr lang="en-US" sz="1800"/>
              <a:t>With spin rate of 300 rad/sec, maximum range is 121 meters</a:t>
            </a:r>
          </a:p>
          <a:p>
            <a:pPr>
              <a:lnSpc>
                <a:spcPct val="90000"/>
              </a:lnSpc>
            </a:pPr>
            <a:r>
              <a:rPr lang="en-US" sz="1800"/>
              <a:t>With a spin rate of 600 rad/sec, maximum range is 134 meters</a:t>
            </a:r>
          </a:p>
          <a:p>
            <a:pPr>
              <a:lnSpc>
                <a:spcPct val="90000"/>
              </a:lnSpc>
            </a:pPr>
            <a:r>
              <a:rPr lang="en-US" sz="1800"/>
              <a:t>Range is maximized when the ball is spinning its fastest</a:t>
            </a:r>
          </a:p>
        </p:txBody>
      </p:sp>
      <p:pic>
        <p:nvPicPr>
          <p:cNvPr id="6" name="Chart Placeholder 5"/>
          <p:cNvPicPr>
            <a:picLocks noGrp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050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Results: Spin Rate and Angle of Contact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505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 ball with a slower spin rate requires a greater angle of contact to reach its maximum range.</a:t>
            </a:r>
          </a:p>
          <a:p>
            <a:pPr>
              <a:lnSpc>
                <a:spcPct val="90000"/>
              </a:lnSpc>
            </a:pPr>
            <a:r>
              <a:rPr lang="en-US" sz="2000"/>
              <a:t>With spin rate of 600 rad/sec, maximum range occurs when angle of contact is 15º</a:t>
            </a:r>
          </a:p>
          <a:p>
            <a:pPr>
              <a:lnSpc>
                <a:spcPct val="90000"/>
              </a:lnSpc>
            </a:pPr>
            <a:r>
              <a:rPr lang="en-US" sz="2000"/>
              <a:t>With spin rate of 100 rad/sec, maximum range occurs when angle of contact is 31º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</a:p>
        </p:txBody>
      </p:sp>
      <p:pic>
        <p:nvPicPr>
          <p:cNvPr id="8" name="Chart Placeholder 5"/>
          <p:cNvPicPr>
            <a:picLocks noGrp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/>
              <a:t>Results: Data</a:t>
            </a:r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536700" y="914400"/>
          <a:ext cx="6526213" cy="5224463"/>
        </p:xfrm>
        <a:graphic>
          <a:graphicData uri="http://schemas.openxmlformats.org/presentationml/2006/ole">
            <p:oleObj spid="_x0000_s3074" name="Document" r:id="rId4" imgW="5827025" imgH="466510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Results: Maximizing Angle of Contact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048000" cy="4114800"/>
          </a:xfrm>
        </p:spPr>
        <p:txBody>
          <a:bodyPr/>
          <a:lstStyle/>
          <a:p>
            <a:r>
              <a:rPr lang="en-US" sz="2000"/>
              <a:t>Spin Rate= 400 rad/sec</a:t>
            </a:r>
          </a:p>
          <a:p>
            <a:r>
              <a:rPr lang="en-US" sz="2000"/>
              <a:t>Temperature= 56º F</a:t>
            </a:r>
          </a:p>
          <a:p>
            <a:r>
              <a:rPr lang="en-US" sz="2000"/>
              <a:t>Elevation= 0</a:t>
            </a:r>
          </a:p>
          <a:p>
            <a:r>
              <a:rPr lang="en-US" sz="2000"/>
              <a:t>Wind= 0</a:t>
            </a:r>
          </a:p>
          <a:p>
            <a:r>
              <a:rPr lang="en-US" sz="2000"/>
              <a:t>The angle of contact that maximizes the ball’s range (125 meters) is 22º.</a:t>
            </a:r>
          </a:p>
        </p:txBody>
      </p:sp>
      <p:pic>
        <p:nvPicPr>
          <p:cNvPr id="6" name="Chart Placeholder 5"/>
          <p:cNvPicPr>
            <a:picLocks noGrp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51053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Results: Range and Altitude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58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Elevation affects the range of a batted baseball.</a:t>
            </a:r>
          </a:p>
          <a:p>
            <a:pPr>
              <a:lnSpc>
                <a:spcPct val="90000"/>
              </a:lnSpc>
            </a:pPr>
            <a:r>
              <a:rPr lang="en-US" sz="1800"/>
              <a:t>Range can increase as much as 10 meters from an elevation of 5 to 5205 feet.</a:t>
            </a:r>
          </a:p>
          <a:p>
            <a:pPr>
              <a:lnSpc>
                <a:spcPct val="90000"/>
              </a:lnSpc>
            </a:pPr>
            <a:r>
              <a:rPr lang="en-US" sz="1800"/>
              <a:t>Major League Baseball ballparks range in altitude from Dolphin Stadium at 5 feet above sea level, to Coors Field at 5198 feet above sea level.</a:t>
            </a:r>
          </a:p>
          <a:p>
            <a:pPr>
              <a:lnSpc>
                <a:spcPct val="90000"/>
              </a:lnSpc>
            </a:pPr>
            <a:r>
              <a:rPr lang="en-US" sz="1800"/>
              <a:t>According to our model, there is a distinct advantage to playing at stadiums with higher altitudes.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3505200" y="1676400"/>
          <a:ext cx="5638800" cy="4494213"/>
        </p:xfrm>
        <a:graphic>
          <a:graphicData uri="http://schemas.openxmlformats.org/presentationml/2006/ole">
            <p:oleObj spid="_x0000_s5122" name="Document" r:id="rId4" imgW="5434584" imgH="39776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Results: Range and Air Temperature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276600" cy="4114800"/>
          </a:xfrm>
        </p:spPr>
        <p:txBody>
          <a:bodyPr/>
          <a:lstStyle/>
          <a:p>
            <a:r>
              <a:rPr lang="en-US" sz="2400" dirty="0"/>
              <a:t>Temperature also has a significant impact on the range of a ball.</a:t>
            </a:r>
          </a:p>
          <a:p>
            <a:r>
              <a:rPr lang="en-US" sz="2400" dirty="0"/>
              <a:t>A ball hit in 92º F weather travels up to 6 meters farther than a ball hit in 32º F weather.</a:t>
            </a:r>
          </a:p>
          <a:p>
            <a:endParaRPr lang="en-US" sz="2400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8800"/>
            <a:ext cx="5581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3200"/>
              <a:t>Results: Accuracy of Our Model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In comparing our results with those obtained by Watts and </a:t>
            </a:r>
            <a:r>
              <a:rPr lang="en-US" sz="1800" dirty="0" err="1"/>
              <a:t>Baroni</a:t>
            </a:r>
            <a:r>
              <a:rPr lang="en-US" sz="1800" dirty="0"/>
              <a:t> (1989), the maximum ranges and optimum angles of contact for varying spin rates are quite similar.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 a spin rate of 300 </a:t>
            </a:r>
            <a:r>
              <a:rPr lang="en-US" sz="1800" dirty="0" err="1"/>
              <a:t>rad</a:t>
            </a:r>
            <a:r>
              <a:rPr lang="en-US" sz="1800" dirty="0"/>
              <a:t>/sec the maximum ranges and optimum angles are nearly identical.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 other spin rates, the results are not as similar, however they are still reasonably close.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The maximum range between models differs by as much as 9 meters and the angle of contact differs by no more than 7º.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077913" y="4148138"/>
          <a:ext cx="6681787" cy="2709862"/>
        </p:xfrm>
        <a:graphic>
          <a:graphicData uri="http://schemas.openxmlformats.org/presentationml/2006/ole">
            <p:oleObj spid="_x0000_s7170" name="Document" r:id="rId4" imgW="7328259" imgH="297120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Results: Accuracy of Our Model</a:t>
            </a:r>
            <a:endParaRPr lang="en-US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902200" y="2133600"/>
          <a:ext cx="4241800" cy="4267200"/>
        </p:xfrm>
        <a:graphic>
          <a:graphicData uri="http://schemas.openxmlformats.org/presentationml/2006/ole">
            <p:oleObj spid="_x0000_s8195" name="Document" r:id="rId4" imgW="4443984" imgH="4471416" progId="Word.Document.8">
              <p:embed/>
            </p:oleObj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3352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analyzing the estimated trajectories of batted baseballs using a modified version </a:t>
            </a:r>
          </a:p>
          <a:p>
            <a:r>
              <a:rPr lang="en-US" dirty="0" smtClean="0"/>
              <a:t>of Professor Nathan’s model, it is apparent that </a:t>
            </a:r>
            <a:r>
              <a:rPr lang="en-US" b="1" dirty="0" smtClean="0"/>
              <a:t>a ball’s range is significantly </a:t>
            </a:r>
          </a:p>
          <a:p>
            <a:r>
              <a:rPr lang="en-US" b="1" dirty="0" smtClean="0"/>
              <a:t>affected by spin rate, air temperature, and altitude.</a:t>
            </a:r>
            <a:r>
              <a:rPr lang="en-US" dirty="0" smtClean="0"/>
              <a:t>  As each of these </a:t>
            </a:r>
          </a:p>
          <a:p>
            <a:r>
              <a:rPr lang="en-US" dirty="0" smtClean="0"/>
              <a:t>parameters is increased, the ball’s range increases.  Also, </a:t>
            </a:r>
            <a:r>
              <a:rPr lang="en-US" b="1" dirty="0" smtClean="0"/>
              <a:t>the optimum angle for </a:t>
            </a:r>
          </a:p>
          <a:p>
            <a:r>
              <a:rPr lang="en-US" b="1" dirty="0" smtClean="0"/>
              <a:t>maximizing the ball’s range is dependent on the spin rate.</a:t>
            </a:r>
            <a:r>
              <a:rPr lang="en-US" dirty="0" smtClean="0"/>
              <a:t>  As the spin rate </a:t>
            </a:r>
          </a:p>
          <a:p>
            <a:r>
              <a:rPr lang="en-US" dirty="0" smtClean="0"/>
              <a:t>of the ball is increased, the angle required to maximize the ball’s range decreases.  If </a:t>
            </a:r>
          </a:p>
          <a:p>
            <a:r>
              <a:rPr lang="en-US" dirty="0" smtClean="0"/>
              <a:t>baseball truly is a “game of inches,”  such changes in range caused by varying spin </a:t>
            </a:r>
          </a:p>
          <a:p>
            <a:r>
              <a:rPr lang="en-US" dirty="0" smtClean="0"/>
              <a:t>rates, angles of contact, air temperatures, and altitudes are great enough to </a:t>
            </a:r>
          </a:p>
          <a:p>
            <a:r>
              <a:rPr lang="en-US" dirty="0" smtClean="0"/>
              <a:t>significantly alter the outcome of a game.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52400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Conditions for Maximizing a Batted Ball’s Trajectory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736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Baseball: </a:t>
            </a:r>
            <a:r>
              <a:rPr lang="en-US" sz="2400" b="1" dirty="0" smtClean="0"/>
              <a:t>Take Me out to the Ball Game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4371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-Why is baseball considered a game of inches?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69525" y="5181600"/>
            <a:ext cx="62744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-On average, there is approximately 1 home run hit during a full </a:t>
            </a:r>
          </a:p>
          <a:p>
            <a:r>
              <a:rPr lang="en-US" sz="1600" dirty="0" smtClean="0"/>
              <a:t>MLB game. This stat is based on the number of home runs allowed </a:t>
            </a:r>
          </a:p>
          <a:p>
            <a:r>
              <a:rPr lang="en-US" sz="1600" dirty="0" smtClean="0"/>
              <a:t>divided by total number of batters faced, times the average </a:t>
            </a:r>
          </a:p>
          <a:p>
            <a:r>
              <a:rPr lang="en-US" sz="1600" dirty="0" smtClean="0"/>
              <a:t>number of batters per game in that specific league (generally </a:t>
            </a:r>
          </a:p>
          <a:p>
            <a:r>
              <a:rPr lang="en-US" sz="1600" dirty="0" smtClean="0"/>
              <a:t>around 38 batters a game).  </a:t>
            </a:r>
            <a:endParaRPr lang="en-US" sz="1600" dirty="0"/>
          </a:p>
        </p:txBody>
      </p:sp>
      <p:pic>
        <p:nvPicPr>
          <p:cNvPr id="4098" name="Picture 2" descr="http://www.fairfaxcounty.gov/library/images/information/sports/baseballdiamo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2895600" cy="2895600"/>
          </a:xfrm>
          <a:prstGeom prst="rect">
            <a:avLst/>
          </a:prstGeom>
          <a:noFill/>
        </p:spPr>
      </p:pic>
      <p:pic>
        <p:nvPicPr>
          <p:cNvPr id="4100" name="Picture 4" descr="http://www.lawyersandsettlements.com/blog/wp-content/uploads/2009/07/base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5400"/>
            <a:ext cx="1917700" cy="1924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133600"/>
            <a:ext cx="4474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-Importance of the pitcher batter confrontation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73853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-According to USA Today, hitting a baseball is the absolute hardest </a:t>
            </a:r>
          </a:p>
          <a:p>
            <a:r>
              <a:rPr lang="en-US" sz="1600" dirty="0" smtClean="0"/>
              <a:t>thing to do in sports. “Considering that a major-league pitch can reach </a:t>
            </a:r>
          </a:p>
          <a:p>
            <a:r>
              <a:rPr lang="en-US" sz="1600" dirty="0" smtClean="0"/>
              <a:t>speeds more than 95 mph, hitters have only 0.4 seconds to find the ball, decide </a:t>
            </a:r>
          </a:p>
          <a:p>
            <a:r>
              <a:rPr lang="en-US" sz="1600" dirty="0" smtClean="0"/>
              <a:t>where the ball is going and swing the bat.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495800"/>
            <a:ext cx="595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In the MLB, you'll get a multimillion-dollar contract if you can </a:t>
            </a:r>
          </a:p>
          <a:p>
            <a:r>
              <a:rPr lang="en-US" sz="1600" dirty="0" smtClean="0"/>
              <a:t>hit a ball successfully anywhere near three out of 10 times.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657600"/>
            <a:ext cx="5945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Yale University physics professor Robert Adair explains that it </a:t>
            </a:r>
          </a:p>
          <a:p>
            <a:r>
              <a:rPr lang="en-US" sz="1600" dirty="0" smtClean="0"/>
              <a:t>takes 0.15 seconds for humans to voluntarily blink their eyes in </a:t>
            </a:r>
          </a:p>
          <a:p>
            <a:r>
              <a:rPr lang="en-US" sz="1600" dirty="0" smtClean="0"/>
              <a:t>response to visual signals.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98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Factors Effecting the Trajectory of a Batted Ball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781571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-Initial Velocity (V</a:t>
            </a:r>
            <a:r>
              <a:rPr lang="en-US" sz="1200" dirty="0" smtClean="0">
                <a:latin typeface="Aharoni" pitchFamily="2" charset="-79"/>
                <a:cs typeface="Aharoni" pitchFamily="2" charset="-79"/>
              </a:rPr>
              <a:t>o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, meters per second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The velocity a ball leaves the bat after contact</a:t>
            </a: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-Spin (</a:t>
            </a:r>
            <a:r>
              <a:rPr lang="en-US" sz="2400" b="1" dirty="0" smtClean="0">
                <a:latin typeface="Monotype Corsiva" pitchFamily="66" charset="0"/>
                <a:cs typeface="Aharoni" pitchFamily="2" charset="-79"/>
              </a:rPr>
              <a:t>w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radians per second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The spin rate in which a ball spins as it flies through the air</a:t>
            </a:r>
          </a:p>
          <a:p>
            <a:endParaRPr lang="en-US" sz="2400" i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-Air Temperature (T,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degrees Fahrenheit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The average temperature of where the </a:t>
            </a:r>
          </a:p>
          <a:p>
            <a:r>
              <a:rPr lang="en-US" sz="1400" dirty="0" smtClean="0">
                <a:latin typeface="Aharoni" pitchFamily="2" charset="-79"/>
                <a:cs typeface="Aharoni" pitchFamily="2" charset="-79"/>
              </a:rPr>
              <a:t>					     ball is hit, when it is hit</a:t>
            </a: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-Altitude (Y,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feet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The measured altitude of the stadium where the baseball is hit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-Angle of Contact (</a:t>
            </a:r>
            <a:r>
              <a:rPr lang="el-GR" sz="2400" b="1" dirty="0" smtClean="0"/>
              <a:t>θ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degrees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The angle at which the ball leaves the bat after contact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-Lift and Drag forces (F</a:t>
            </a:r>
            <a:r>
              <a:rPr lang="en-US" sz="1200" dirty="0" smtClean="0">
                <a:latin typeface="Aharoni" pitchFamily="2" charset="-79"/>
                <a:cs typeface="Aharoni" pitchFamily="2" charset="-79"/>
              </a:rPr>
              <a:t>L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and F</a:t>
            </a:r>
            <a:r>
              <a:rPr lang="en-US" sz="1200" dirty="0" smtClean="0">
                <a:latin typeface="Aharoni" pitchFamily="2" charset="-79"/>
                <a:cs typeface="Aharoni" pitchFamily="2" charset="-79"/>
              </a:rPr>
              <a:t>D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1200" dirty="0" smtClean="0">
                <a:latin typeface="Aharoni" pitchFamily="2" charset="-79"/>
                <a:cs typeface="Aharoni" pitchFamily="2" charset="-79"/>
              </a:rPr>
              <a:t> Newton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):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The Forces acting upon the ball as it </a:t>
            </a:r>
          </a:p>
          <a:p>
            <a:r>
              <a:rPr lang="en-US" sz="1400" dirty="0" smtClean="0">
                <a:latin typeface="Aharoni" pitchFamily="2" charset="-79"/>
                <a:cs typeface="Aharoni" pitchFamily="2" charset="-79"/>
              </a:rPr>
              <a:t>					              flies through the air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roomsmangifts.us/weddinggifts/cj_GC187_Rawlings_Baseball_bat_free_engraving_included_in_block_font_shown_groomsmangifts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1447800" cy="217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95400" y="762000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Hypothesis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962400"/>
            <a:ext cx="820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-The distance a batted ball travels increases as the ball’s rotation rate increases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648200"/>
            <a:ext cx="632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-The optimum angle of a batted ball depends on its spin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75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-A batted ball travels </a:t>
            </a:r>
            <a:r>
              <a:rPr lang="en-US" dirty="0" smtClean="0"/>
              <a:t>farther </a:t>
            </a:r>
            <a:r>
              <a:rPr lang="en-US" dirty="0" smtClean="0"/>
              <a:t>in hotter temperatures and higher altitudes</a:t>
            </a:r>
            <a:endParaRPr lang="en-US" dirty="0"/>
          </a:p>
        </p:txBody>
      </p:sp>
      <p:pic>
        <p:nvPicPr>
          <p:cNvPr id="2050" name="Picture 2" descr="http://imagecache2.allposters.com/images/PHOTOFILE/AABK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85800"/>
            <a:ext cx="2298700" cy="2865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152400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 changes in the factors of batted ball’s </a:t>
            </a:r>
          </a:p>
          <a:p>
            <a:pPr algn="ctr"/>
            <a:r>
              <a:rPr lang="en-US" sz="2000" dirty="0" smtClean="0"/>
              <a:t>Trajectory effect how far it goes?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Laws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1</a:t>
            </a:r>
            <a:r>
              <a:rPr lang="en-US" sz="1800" baseline="30000" dirty="0"/>
              <a:t>st </a:t>
            </a:r>
            <a:r>
              <a:rPr lang="en-US" sz="1800" dirty="0"/>
              <a:t>Law- An object in a state of motion tends to remain in motion unless an external force is applied to it.</a:t>
            </a:r>
          </a:p>
          <a:p>
            <a:r>
              <a:rPr lang="en-US" sz="1800" dirty="0"/>
              <a:t>2</a:t>
            </a:r>
            <a:r>
              <a:rPr lang="en-US" sz="1800" baseline="30000" dirty="0"/>
              <a:t>nd </a:t>
            </a:r>
            <a:r>
              <a:rPr lang="en-US" sz="1800" dirty="0"/>
              <a:t>Law-The relationship between an object's mass </a:t>
            </a:r>
            <a:r>
              <a:rPr lang="en-US" sz="1800" i="1" dirty="0"/>
              <a:t>m</a:t>
            </a:r>
            <a:r>
              <a:rPr lang="en-US" sz="1800" dirty="0"/>
              <a:t>, its acceleration a, and the applied force </a:t>
            </a:r>
            <a:r>
              <a:rPr lang="en-US" sz="1800" i="1" dirty="0"/>
              <a:t>F</a:t>
            </a:r>
            <a:r>
              <a:rPr lang="en-US" sz="1800" dirty="0"/>
              <a:t> is </a:t>
            </a:r>
            <a:r>
              <a:rPr lang="en-US" sz="1800" i="1" dirty="0"/>
              <a:t>F = ma</a:t>
            </a:r>
            <a:r>
              <a:rPr lang="en-US" sz="1800" dirty="0"/>
              <a:t>.  In this law the direction of the force vector is the same as the direction of the acceleration vector.</a:t>
            </a:r>
          </a:p>
          <a:p>
            <a:r>
              <a:rPr lang="en-US" sz="1800" dirty="0"/>
              <a:t>3</a:t>
            </a:r>
            <a:r>
              <a:rPr lang="en-US" sz="1800" baseline="30000" dirty="0"/>
              <a:t>rd </a:t>
            </a:r>
            <a:r>
              <a:rPr lang="en-US" sz="1800" dirty="0"/>
              <a:t>Law-For every action there is an equal and opposite reaction.</a:t>
            </a:r>
            <a:endParaRPr lang="en-US" sz="1600" dirty="0"/>
          </a:p>
        </p:txBody>
      </p:sp>
      <p:pic>
        <p:nvPicPr>
          <p:cNvPr id="4101" name="Picture 5" descr="new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27250"/>
            <a:ext cx="3810000" cy="3821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Force Diagram of a Baseball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47" y="2305050"/>
            <a:ext cx="704450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 rot="3620211">
            <a:off x="3818536" y="4122226"/>
            <a:ext cx="493894" cy="518550"/>
            <a:chOff x="521" y="1367"/>
            <a:chExt cx="532" cy="534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23" y="1369"/>
              <a:ext cx="526" cy="529"/>
            </a:xfrm>
            <a:prstGeom prst="ellipse">
              <a:avLst/>
            </a:prstGeom>
            <a:solidFill>
              <a:srgbClr val="DFDFDF"/>
            </a:solidFill>
            <a:ln w="793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673" y="1481"/>
              <a:ext cx="366" cy="400"/>
              <a:chOff x="673" y="1481"/>
              <a:chExt cx="366" cy="400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673" y="1481"/>
                <a:ext cx="364" cy="397"/>
                <a:chOff x="673" y="1481"/>
                <a:chExt cx="364" cy="397"/>
              </a:xfrm>
            </p:grpSpPr>
            <p:sp>
              <p:nvSpPr>
                <p:cNvPr id="38" name="Freeform 14"/>
                <p:cNvSpPr>
                  <a:spLocks/>
                </p:cNvSpPr>
                <p:nvPr/>
              </p:nvSpPr>
              <p:spPr bwMode="auto">
                <a:xfrm>
                  <a:off x="678" y="1509"/>
                  <a:ext cx="357" cy="364"/>
                </a:xfrm>
                <a:custGeom>
                  <a:avLst/>
                  <a:gdLst/>
                  <a:ahLst/>
                  <a:cxnLst>
                    <a:cxn ang="0">
                      <a:pos x="0" y="729"/>
                    </a:cxn>
                    <a:cxn ang="0">
                      <a:pos x="20" y="718"/>
                    </a:cxn>
                    <a:cxn ang="0">
                      <a:pos x="42" y="703"/>
                    </a:cxn>
                    <a:cxn ang="0">
                      <a:pos x="62" y="684"/>
                    </a:cxn>
                    <a:cxn ang="0">
                      <a:pos x="79" y="665"/>
                    </a:cxn>
                    <a:cxn ang="0">
                      <a:pos x="95" y="643"/>
                    </a:cxn>
                    <a:cxn ang="0">
                      <a:pos x="105" y="623"/>
                    </a:cxn>
                    <a:cxn ang="0">
                      <a:pos x="112" y="599"/>
                    </a:cxn>
                    <a:cxn ang="0">
                      <a:pos x="115" y="575"/>
                    </a:cxn>
                    <a:cxn ang="0">
                      <a:pos x="116" y="539"/>
                    </a:cxn>
                    <a:cxn ang="0">
                      <a:pos x="116" y="509"/>
                    </a:cxn>
                    <a:cxn ang="0">
                      <a:pos x="114" y="477"/>
                    </a:cxn>
                    <a:cxn ang="0">
                      <a:pos x="112" y="452"/>
                    </a:cxn>
                    <a:cxn ang="0">
                      <a:pos x="110" y="426"/>
                    </a:cxn>
                    <a:cxn ang="0">
                      <a:pos x="107" y="393"/>
                    </a:cxn>
                    <a:cxn ang="0">
                      <a:pos x="106" y="357"/>
                    </a:cxn>
                    <a:cxn ang="0">
                      <a:pos x="107" y="322"/>
                    </a:cxn>
                    <a:cxn ang="0">
                      <a:pos x="111" y="287"/>
                    </a:cxn>
                    <a:cxn ang="0">
                      <a:pos x="115" y="258"/>
                    </a:cxn>
                    <a:cxn ang="0">
                      <a:pos x="124" y="227"/>
                    </a:cxn>
                    <a:cxn ang="0">
                      <a:pos x="131" y="198"/>
                    </a:cxn>
                    <a:cxn ang="0">
                      <a:pos x="142" y="172"/>
                    </a:cxn>
                    <a:cxn ang="0">
                      <a:pos x="153" y="147"/>
                    </a:cxn>
                    <a:cxn ang="0">
                      <a:pos x="167" y="127"/>
                    </a:cxn>
                    <a:cxn ang="0">
                      <a:pos x="180" y="108"/>
                    </a:cxn>
                    <a:cxn ang="0">
                      <a:pos x="196" y="88"/>
                    </a:cxn>
                    <a:cxn ang="0">
                      <a:pos x="220" y="65"/>
                    </a:cxn>
                    <a:cxn ang="0">
                      <a:pos x="247" y="47"/>
                    </a:cxn>
                    <a:cxn ang="0">
                      <a:pos x="271" y="35"/>
                    </a:cxn>
                    <a:cxn ang="0">
                      <a:pos x="297" y="22"/>
                    </a:cxn>
                    <a:cxn ang="0">
                      <a:pos x="326" y="13"/>
                    </a:cxn>
                    <a:cxn ang="0">
                      <a:pos x="352" y="7"/>
                    </a:cxn>
                    <a:cxn ang="0">
                      <a:pos x="377" y="1"/>
                    </a:cxn>
                    <a:cxn ang="0">
                      <a:pos x="405" y="0"/>
                    </a:cxn>
                    <a:cxn ang="0">
                      <a:pos x="429" y="0"/>
                    </a:cxn>
                    <a:cxn ang="0">
                      <a:pos x="450" y="2"/>
                    </a:cxn>
                    <a:cxn ang="0">
                      <a:pos x="473" y="7"/>
                    </a:cxn>
                    <a:cxn ang="0">
                      <a:pos x="494" y="16"/>
                    </a:cxn>
                    <a:cxn ang="0">
                      <a:pos x="515" y="30"/>
                    </a:cxn>
                    <a:cxn ang="0">
                      <a:pos x="538" y="45"/>
                    </a:cxn>
                    <a:cxn ang="0">
                      <a:pos x="558" y="62"/>
                    </a:cxn>
                    <a:cxn ang="0">
                      <a:pos x="576" y="80"/>
                    </a:cxn>
                    <a:cxn ang="0">
                      <a:pos x="593" y="100"/>
                    </a:cxn>
                    <a:cxn ang="0">
                      <a:pos x="606" y="118"/>
                    </a:cxn>
                    <a:cxn ang="0">
                      <a:pos x="618" y="135"/>
                    </a:cxn>
                    <a:cxn ang="0">
                      <a:pos x="630" y="157"/>
                    </a:cxn>
                    <a:cxn ang="0">
                      <a:pos x="638" y="175"/>
                    </a:cxn>
                    <a:cxn ang="0">
                      <a:pos x="646" y="196"/>
                    </a:cxn>
                    <a:cxn ang="0">
                      <a:pos x="654" y="222"/>
                    </a:cxn>
                    <a:cxn ang="0">
                      <a:pos x="661" y="252"/>
                    </a:cxn>
                    <a:cxn ang="0">
                      <a:pos x="669" y="276"/>
                    </a:cxn>
                    <a:cxn ang="0">
                      <a:pos x="678" y="303"/>
                    </a:cxn>
                    <a:cxn ang="0">
                      <a:pos x="686" y="329"/>
                    </a:cxn>
                    <a:cxn ang="0">
                      <a:pos x="694" y="354"/>
                    </a:cxn>
                    <a:cxn ang="0">
                      <a:pos x="703" y="378"/>
                    </a:cxn>
                    <a:cxn ang="0">
                      <a:pos x="714" y="404"/>
                    </a:cxn>
                  </a:cxnLst>
                  <a:rect l="0" t="0" r="r" b="b"/>
                  <a:pathLst>
                    <a:path w="714" h="729">
                      <a:moveTo>
                        <a:pt x="0" y="729"/>
                      </a:moveTo>
                      <a:lnTo>
                        <a:pt x="20" y="718"/>
                      </a:lnTo>
                      <a:lnTo>
                        <a:pt x="42" y="703"/>
                      </a:lnTo>
                      <a:lnTo>
                        <a:pt x="62" y="684"/>
                      </a:lnTo>
                      <a:lnTo>
                        <a:pt x="79" y="665"/>
                      </a:lnTo>
                      <a:lnTo>
                        <a:pt x="95" y="643"/>
                      </a:lnTo>
                      <a:lnTo>
                        <a:pt x="105" y="623"/>
                      </a:lnTo>
                      <a:lnTo>
                        <a:pt x="112" y="599"/>
                      </a:lnTo>
                      <a:lnTo>
                        <a:pt x="115" y="575"/>
                      </a:lnTo>
                      <a:lnTo>
                        <a:pt x="116" y="539"/>
                      </a:lnTo>
                      <a:lnTo>
                        <a:pt x="116" y="509"/>
                      </a:lnTo>
                      <a:lnTo>
                        <a:pt x="114" y="477"/>
                      </a:lnTo>
                      <a:lnTo>
                        <a:pt x="112" y="452"/>
                      </a:lnTo>
                      <a:lnTo>
                        <a:pt x="110" y="426"/>
                      </a:lnTo>
                      <a:lnTo>
                        <a:pt x="107" y="393"/>
                      </a:lnTo>
                      <a:lnTo>
                        <a:pt x="106" y="357"/>
                      </a:lnTo>
                      <a:lnTo>
                        <a:pt x="107" y="322"/>
                      </a:lnTo>
                      <a:lnTo>
                        <a:pt x="111" y="287"/>
                      </a:lnTo>
                      <a:lnTo>
                        <a:pt x="115" y="258"/>
                      </a:lnTo>
                      <a:lnTo>
                        <a:pt x="124" y="227"/>
                      </a:lnTo>
                      <a:lnTo>
                        <a:pt x="131" y="198"/>
                      </a:lnTo>
                      <a:lnTo>
                        <a:pt x="142" y="172"/>
                      </a:lnTo>
                      <a:lnTo>
                        <a:pt x="153" y="147"/>
                      </a:lnTo>
                      <a:lnTo>
                        <a:pt x="167" y="127"/>
                      </a:lnTo>
                      <a:lnTo>
                        <a:pt x="180" y="108"/>
                      </a:lnTo>
                      <a:lnTo>
                        <a:pt x="196" y="88"/>
                      </a:lnTo>
                      <a:lnTo>
                        <a:pt x="220" y="65"/>
                      </a:lnTo>
                      <a:lnTo>
                        <a:pt x="247" y="47"/>
                      </a:lnTo>
                      <a:lnTo>
                        <a:pt x="271" y="35"/>
                      </a:lnTo>
                      <a:lnTo>
                        <a:pt x="297" y="22"/>
                      </a:lnTo>
                      <a:lnTo>
                        <a:pt x="326" y="13"/>
                      </a:lnTo>
                      <a:lnTo>
                        <a:pt x="352" y="7"/>
                      </a:lnTo>
                      <a:lnTo>
                        <a:pt x="377" y="1"/>
                      </a:lnTo>
                      <a:lnTo>
                        <a:pt x="405" y="0"/>
                      </a:lnTo>
                      <a:lnTo>
                        <a:pt x="429" y="0"/>
                      </a:lnTo>
                      <a:lnTo>
                        <a:pt x="450" y="2"/>
                      </a:lnTo>
                      <a:lnTo>
                        <a:pt x="473" y="7"/>
                      </a:lnTo>
                      <a:lnTo>
                        <a:pt x="494" y="16"/>
                      </a:lnTo>
                      <a:lnTo>
                        <a:pt x="515" y="30"/>
                      </a:lnTo>
                      <a:lnTo>
                        <a:pt x="538" y="45"/>
                      </a:lnTo>
                      <a:lnTo>
                        <a:pt x="558" y="62"/>
                      </a:lnTo>
                      <a:lnTo>
                        <a:pt x="576" y="80"/>
                      </a:lnTo>
                      <a:lnTo>
                        <a:pt x="593" y="100"/>
                      </a:lnTo>
                      <a:lnTo>
                        <a:pt x="606" y="118"/>
                      </a:lnTo>
                      <a:lnTo>
                        <a:pt x="618" y="135"/>
                      </a:lnTo>
                      <a:lnTo>
                        <a:pt x="630" y="157"/>
                      </a:lnTo>
                      <a:lnTo>
                        <a:pt x="638" y="175"/>
                      </a:lnTo>
                      <a:lnTo>
                        <a:pt x="646" y="196"/>
                      </a:lnTo>
                      <a:lnTo>
                        <a:pt x="654" y="222"/>
                      </a:lnTo>
                      <a:lnTo>
                        <a:pt x="661" y="252"/>
                      </a:lnTo>
                      <a:lnTo>
                        <a:pt x="669" y="276"/>
                      </a:lnTo>
                      <a:lnTo>
                        <a:pt x="678" y="303"/>
                      </a:lnTo>
                      <a:lnTo>
                        <a:pt x="686" y="329"/>
                      </a:lnTo>
                      <a:lnTo>
                        <a:pt x="694" y="354"/>
                      </a:lnTo>
                      <a:lnTo>
                        <a:pt x="703" y="378"/>
                      </a:lnTo>
                      <a:lnTo>
                        <a:pt x="714" y="404"/>
                      </a:lnTo>
                    </a:path>
                  </a:pathLst>
                </a:custGeom>
                <a:noFill/>
                <a:ln w="14288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673" y="1481"/>
                  <a:ext cx="364" cy="397"/>
                  <a:chOff x="673" y="1481"/>
                  <a:chExt cx="364" cy="397"/>
                </a:xfrm>
              </p:grpSpPr>
              <p:sp>
                <p:nvSpPr>
                  <p:cNvPr id="4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9" y="1662"/>
                    <a:ext cx="28" cy="28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9" y="1632"/>
                    <a:ext cx="26" cy="25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" y="1601"/>
                    <a:ext cx="27" cy="27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77" y="1572"/>
                    <a:ext cx="26" cy="26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57" y="1541"/>
                    <a:ext cx="30" cy="31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5" y="1514"/>
                    <a:ext cx="28" cy="33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09" y="1495"/>
                    <a:ext cx="25" cy="38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6" y="1481"/>
                    <a:ext cx="12" cy="54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60" y="1484"/>
                    <a:ext cx="2" cy="53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20" y="1496"/>
                    <a:ext cx="22" cy="45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87" y="1513"/>
                    <a:ext cx="24" cy="40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55" y="1539"/>
                    <a:ext cx="30" cy="38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34" y="1573"/>
                    <a:ext cx="39" cy="28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609"/>
                    <a:ext cx="43" cy="19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12" y="1648"/>
                    <a:ext cx="44" cy="10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06" y="1680"/>
                    <a:ext cx="47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05" y="1715"/>
                    <a:ext cx="48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747"/>
                    <a:ext cx="48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713" y="1771"/>
                    <a:ext cx="48" cy="7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711" y="1799"/>
                    <a:ext cx="45" cy="15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06" y="1822"/>
                    <a:ext cx="34" cy="23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689" y="1842"/>
                    <a:ext cx="36" cy="26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858"/>
                    <a:ext cx="31" cy="20"/>
                  </a:xfrm>
                  <a:prstGeom prst="line">
                    <a:avLst/>
                  </a:prstGeom>
                  <a:noFill/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676" y="1485"/>
                <a:ext cx="363" cy="396"/>
                <a:chOff x="676" y="1485"/>
                <a:chExt cx="363" cy="396"/>
              </a:xfrm>
            </p:grpSpPr>
            <p:sp>
              <p:nvSpPr>
                <p:cNvPr id="13" name="Freeform 40"/>
                <p:cNvSpPr>
                  <a:spLocks/>
                </p:cNvSpPr>
                <p:nvPr/>
              </p:nvSpPr>
              <p:spPr bwMode="auto">
                <a:xfrm>
                  <a:off x="681" y="1511"/>
                  <a:ext cx="357" cy="365"/>
                </a:xfrm>
                <a:custGeom>
                  <a:avLst/>
                  <a:gdLst/>
                  <a:ahLst/>
                  <a:cxnLst>
                    <a:cxn ang="0">
                      <a:pos x="0" y="729"/>
                    </a:cxn>
                    <a:cxn ang="0">
                      <a:pos x="20" y="717"/>
                    </a:cxn>
                    <a:cxn ang="0">
                      <a:pos x="43" y="701"/>
                    </a:cxn>
                    <a:cxn ang="0">
                      <a:pos x="61" y="684"/>
                    </a:cxn>
                    <a:cxn ang="0">
                      <a:pos x="78" y="665"/>
                    </a:cxn>
                    <a:cxn ang="0">
                      <a:pos x="94" y="643"/>
                    </a:cxn>
                    <a:cxn ang="0">
                      <a:pos x="105" y="622"/>
                    </a:cxn>
                    <a:cxn ang="0">
                      <a:pos x="112" y="598"/>
                    </a:cxn>
                    <a:cxn ang="0">
                      <a:pos x="115" y="574"/>
                    </a:cxn>
                    <a:cxn ang="0">
                      <a:pos x="116" y="539"/>
                    </a:cxn>
                    <a:cxn ang="0">
                      <a:pos x="116" y="510"/>
                    </a:cxn>
                    <a:cxn ang="0">
                      <a:pos x="114" y="477"/>
                    </a:cxn>
                    <a:cxn ang="0">
                      <a:pos x="112" y="452"/>
                    </a:cxn>
                    <a:cxn ang="0">
                      <a:pos x="109" y="426"/>
                    </a:cxn>
                    <a:cxn ang="0">
                      <a:pos x="108" y="392"/>
                    </a:cxn>
                    <a:cxn ang="0">
                      <a:pos x="106" y="357"/>
                    </a:cxn>
                    <a:cxn ang="0">
                      <a:pos x="108" y="321"/>
                    </a:cxn>
                    <a:cxn ang="0">
                      <a:pos x="110" y="287"/>
                    </a:cxn>
                    <a:cxn ang="0">
                      <a:pos x="115" y="257"/>
                    </a:cxn>
                    <a:cxn ang="0">
                      <a:pos x="124" y="226"/>
                    </a:cxn>
                    <a:cxn ang="0">
                      <a:pos x="131" y="199"/>
                    </a:cxn>
                    <a:cxn ang="0">
                      <a:pos x="141" y="172"/>
                    </a:cxn>
                    <a:cxn ang="0">
                      <a:pos x="154" y="146"/>
                    </a:cxn>
                    <a:cxn ang="0">
                      <a:pos x="166" y="127"/>
                    </a:cxn>
                    <a:cxn ang="0">
                      <a:pos x="180" y="107"/>
                    </a:cxn>
                    <a:cxn ang="0">
                      <a:pos x="196" y="89"/>
                    </a:cxn>
                    <a:cxn ang="0">
                      <a:pos x="220" y="65"/>
                    </a:cxn>
                    <a:cxn ang="0">
                      <a:pos x="246" y="47"/>
                    </a:cxn>
                    <a:cxn ang="0">
                      <a:pos x="271" y="34"/>
                    </a:cxn>
                    <a:cxn ang="0">
                      <a:pos x="297" y="22"/>
                    </a:cxn>
                    <a:cxn ang="0">
                      <a:pos x="325" y="14"/>
                    </a:cxn>
                    <a:cxn ang="0">
                      <a:pos x="352" y="7"/>
                    </a:cxn>
                    <a:cxn ang="0">
                      <a:pos x="377" y="1"/>
                    </a:cxn>
                    <a:cxn ang="0">
                      <a:pos x="405" y="0"/>
                    </a:cxn>
                    <a:cxn ang="0">
                      <a:pos x="428" y="0"/>
                    </a:cxn>
                    <a:cxn ang="0">
                      <a:pos x="451" y="3"/>
                    </a:cxn>
                    <a:cxn ang="0">
                      <a:pos x="473" y="7"/>
                    </a:cxn>
                    <a:cxn ang="0">
                      <a:pos x="493" y="16"/>
                    </a:cxn>
                    <a:cxn ang="0">
                      <a:pos x="516" y="30"/>
                    </a:cxn>
                    <a:cxn ang="0">
                      <a:pos x="538" y="45"/>
                    </a:cxn>
                    <a:cxn ang="0">
                      <a:pos x="557" y="62"/>
                    </a:cxn>
                    <a:cxn ang="0">
                      <a:pos x="577" y="80"/>
                    </a:cxn>
                    <a:cxn ang="0">
                      <a:pos x="593" y="99"/>
                    </a:cxn>
                    <a:cxn ang="0">
                      <a:pos x="605" y="118"/>
                    </a:cxn>
                    <a:cxn ang="0">
                      <a:pos x="618" y="135"/>
                    </a:cxn>
                    <a:cxn ang="0">
                      <a:pos x="628" y="157"/>
                    </a:cxn>
                    <a:cxn ang="0">
                      <a:pos x="638" y="175"/>
                    </a:cxn>
                    <a:cxn ang="0">
                      <a:pos x="647" y="196"/>
                    </a:cxn>
                    <a:cxn ang="0">
                      <a:pos x="654" y="222"/>
                    </a:cxn>
                    <a:cxn ang="0">
                      <a:pos x="662" y="252"/>
                    </a:cxn>
                    <a:cxn ang="0">
                      <a:pos x="668" y="276"/>
                    </a:cxn>
                    <a:cxn ang="0">
                      <a:pos x="678" y="303"/>
                    </a:cxn>
                    <a:cxn ang="0">
                      <a:pos x="687" y="328"/>
                    </a:cxn>
                    <a:cxn ang="0">
                      <a:pos x="694" y="353"/>
                    </a:cxn>
                    <a:cxn ang="0">
                      <a:pos x="703" y="377"/>
                    </a:cxn>
                    <a:cxn ang="0">
                      <a:pos x="714" y="404"/>
                    </a:cxn>
                  </a:cxnLst>
                  <a:rect l="0" t="0" r="r" b="b"/>
                  <a:pathLst>
                    <a:path w="714" h="729">
                      <a:moveTo>
                        <a:pt x="0" y="729"/>
                      </a:moveTo>
                      <a:lnTo>
                        <a:pt x="20" y="717"/>
                      </a:lnTo>
                      <a:lnTo>
                        <a:pt x="43" y="701"/>
                      </a:lnTo>
                      <a:lnTo>
                        <a:pt x="61" y="684"/>
                      </a:lnTo>
                      <a:lnTo>
                        <a:pt x="78" y="665"/>
                      </a:lnTo>
                      <a:lnTo>
                        <a:pt x="94" y="643"/>
                      </a:lnTo>
                      <a:lnTo>
                        <a:pt x="105" y="622"/>
                      </a:lnTo>
                      <a:lnTo>
                        <a:pt x="112" y="598"/>
                      </a:lnTo>
                      <a:lnTo>
                        <a:pt x="115" y="574"/>
                      </a:lnTo>
                      <a:lnTo>
                        <a:pt x="116" y="539"/>
                      </a:lnTo>
                      <a:lnTo>
                        <a:pt x="116" y="510"/>
                      </a:lnTo>
                      <a:lnTo>
                        <a:pt x="114" y="477"/>
                      </a:lnTo>
                      <a:lnTo>
                        <a:pt x="112" y="452"/>
                      </a:lnTo>
                      <a:lnTo>
                        <a:pt x="109" y="426"/>
                      </a:lnTo>
                      <a:lnTo>
                        <a:pt x="108" y="392"/>
                      </a:lnTo>
                      <a:lnTo>
                        <a:pt x="106" y="357"/>
                      </a:lnTo>
                      <a:lnTo>
                        <a:pt x="108" y="321"/>
                      </a:lnTo>
                      <a:lnTo>
                        <a:pt x="110" y="287"/>
                      </a:lnTo>
                      <a:lnTo>
                        <a:pt x="115" y="257"/>
                      </a:lnTo>
                      <a:lnTo>
                        <a:pt x="124" y="226"/>
                      </a:lnTo>
                      <a:lnTo>
                        <a:pt x="131" y="199"/>
                      </a:lnTo>
                      <a:lnTo>
                        <a:pt x="141" y="172"/>
                      </a:lnTo>
                      <a:lnTo>
                        <a:pt x="154" y="146"/>
                      </a:lnTo>
                      <a:lnTo>
                        <a:pt x="166" y="127"/>
                      </a:lnTo>
                      <a:lnTo>
                        <a:pt x="180" y="107"/>
                      </a:lnTo>
                      <a:lnTo>
                        <a:pt x="196" y="89"/>
                      </a:lnTo>
                      <a:lnTo>
                        <a:pt x="220" y="65"/>
                      </a:lnTo>
                      <a:lnTo>
                        <a:pt x="246" y="47"/>
                      </a:lnTo>
                      <a:lnTo>
                        <a:pt x="271" y="34"/>
                      </a:lnTo>
                      <a:lnTo>
                        <a:pt x="297" y="22"/>
                      </a:lnTo>
                      <a:lnTo>
                        <a:pt x="325" y="14"/>
                      </a:lnTo>
                      <a:lnTo>
                        <a:pt x="352" y="7"/>
                      </a:lnTo>
                      <a:lnTo>
                        <a:pt x="377" y="1"/>
                      </a:lnTo>
                      <a:lnTo>
                        <a:pt x="405" y="0"/>
                      </a:lnTo>
                      <a:lnTo>
                        <a:pt x="428" y="0"/>
                      </a:lnTo>
                      <a:lnTo>
                        <a:pt x="451" y="3"/>
                      </a:lnTo>
                      <a:lnTo>
                        <a:pt x="473" y="7"/>
                      </a:lnTo>
                      <a:lnTo>
                        <a:pt x="493" y="16"/>
                      </a:lnTo>
                      <a:lnTo>
                        <a:pt x="516" y="30"/>
                      </a:lnTo>
                      <a:lnTo>
                        <a:pt x="538" y="45"/>
                      </a:lnTo>
                      <a:lnTo>
                        <a:pt x="557" y="62"/>
                      </a:lnTo>
                      <a:lnTo>
                        <a:pt x="577" y="80"/>
                      </a:lnTo>
                      <a:lnTo>
                        <a:pt x="593" y="99"/>
                      </a:lnTo>
                      <a:lnTo>
                        <a:pt x="605" y="118"/>
                      </a:lnTo>
                      <a:lnTo>
                        <a:pt x="618" y="135"/>
                      </a:lnTo>
                      <a:lnTo>
                        <a:pt x="628" y="157"/>
                      </a:lnTo>
                      <a:lnTo>
                        <a:pt x="638" y="175"/>
                      </a:lnTo>
                      <a:lnTo>
                        <a:pt x="647" y="196"/>
                      </a:lnTo>
                      <a:lnTo>
                        <a:pt x="654" y="222"/>
                      </a:lnTo>
                      <a:lnTo>
                        <a:pt x="662" y="252"/>
                      </a:lnTo>
                      <a:lnTo>
                        <a:pt x="668" y="276"/>
                      </a:lnTo>
                      <a:lnTo>
                        <a:pt x="678" y="303"/>
                      </a:lnTo>
                      <a:lnTo>
                        <a:pt x="687" y="328"/>
                      </a:lnTo>
                      <a:lnTo>
                        <a:pt x="694" y="353"/>
                      </a:lnTo>
                      <a:lnTo>
                        <a:pt x="703" y="377"/>
                      </a:lnTo>
                      <a:lnTo>
                        <a:pt x="714" y="404"/>
                      </a:lnTo>
                    </a:path>
                  </a:pathLst>
                </a:custGeom>
                <a:noFill/>
                <a:ln w="1428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" name="Group 41"/>
                <p:cNvGrpSpPr>
                  <a:grpSpLocks/>
                </p:cNvGrpSpPr>
                <p:nvPr/>
              </p:nvGrpSpPr>
              <p:grpSpPr bwMode="auto">
                <a:xfrm>
                  <a:off x="676" y="1485"/>
                  <a:ext cx="363" cy="396"/>
                  <a:chOff x="676" y="1485"/>
                  <a:chExt cx="363" cy="396"/>
                </a:xfrm>
              </p:grpSpPr>
              <p:sp>
                <p:nvSpPr>
                  <p:cNvPr id="15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3" y="1666"/>
                    <a:ext cx="26" cy="27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3" y="1634"/>
                    <a:ext cx="27" cy="27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3" y="1604"/>
                    <a:ext cx="27" cy="27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80" y="1574"/>
                    <a:ext cx="26" cy="26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0" y="1545"/>
                    <a:ext cx="30" cy="30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9" y="1517"/>
                    <a:ext cx="28" cy="33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2" y="1498"/>
                    <a:ext cx="26" cy="39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9" y="1485"/>
                    <a:ext cx="12" cy="54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86"/>
                    <a:ext cx="2" cy="54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823" y="1499"/>
                    <a:ext cx="22" cy="45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790" y="1516"/>
                    <a:ext cx="25" cy="40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58" y="1541"/>
                    <a:ext cx="31" cy="39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736" y="1575"/>
                    <a:ext cx="40" cy="30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723" y="1612"/>
                    <a:ext cx="42" cy="19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715" y="1651"/>
                    <a:ext cx="44" cy="10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709" y="1683"/>
                    <a:ext cx="47" cy="9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718"/>
                    <a:ext cx="48" cy="2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710" y="1749"/>
                    <a:ext cx="49" cy="1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15" y="1775"/>
                    <a:ext cx="49" cy="7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714" y="1802"/>
                    <a:ext cx="45" cy="15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708" y="1824"/>
                    <a:ext cx="35" cy="26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693" y="1846"/>
                    <a:ext cx="35" cy="25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676" y="1860"/>
                    <a:ext cx="32" cy="21"/>
                  </a:xfrm>
                  <a:prstGeom prst="line">
                    <a:avLst/>
                  </a:prstGeom>
                  <a:noFill/>
                  <a:ln w="7938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521" y="1367"/>
              <a:ext cx="532" cy="534"/>
            </a:xfrm>
            <a:prstGeom prst="ellipse">
              <a:avLst/>
            </a:prstGeom>
            <a:noFill/>
            <a:ln w="7938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6"/>
            <p:cNvSpPr>
              <a:spLocks/>
            </p:cNvSpPr>
            <p:nvPr/>
          </p:nvSpPr>
          <p:spPr bwMode="auto">
            <a:xfrm>
              <a:off x="849" y="1720"/>
              <a:ext cx="126" cy="125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41" y="36"/>
                </a:cxn>
                <a:cxn ang="0">
                  <a:pos x="241" y="60"/>
                </a:cxn>
                <a:cxn ang="0">
                  <a:pos x="236" y="90"/>
                </a:cxn>
                <a:cxn ang="0">
                  <a:pos x="226" y="118"/>
                </a:cxn>
                <a:cxn ang="0">
                  <a:pos x="215" y="141"/>
                </a:cxn>
                <a:cxn ang="0">
                  <a:pos x="199" y="171"/>
                </a:cxn>
                <a:cxn ang="0">
                  <a:pos x="183" y="188"/>
                </a:cxn>
                <a:cxn ang="0">
                  <a:pos x="162" y="204"/>
                </a:cxn>
                <a:cxn ang="0">
                  <a:pos x="141" y="216"/>
                </a:cxn>
                <a:cxn ang="0">
                  <a:pos x="120" y="226"/>
                </a:cxn>
                <a:cxn ang="0">
                  <a:pos x="93" y="235"/>
                </a:cxn>
                <a:cxn ang="0">
                  <a:pos x="72" y="240"/>
                </a:cxn>
                <a:cxn ang="0">
                  <a:pos x="52" y="242"/>
                </a:cxn>
                <a:cxn ang="0">
                  <a:pos x="37" y="244"/>
                </a:cxn>
                <a:cxn ang="0">
                  <a:pos x="26" y="241"/>
                </a:cxn>
                <a:cxn ang="0">
                  <a:pos x="0" y="236"/>
                </a:cxn>
                <a:cxn ang="0">
                  <a:pos x="21" y="245"/>
                </a:cxn>
                <a:cxn ang="0">
                  <a:pos x="50" y="250"/>
                </a:cxn>
                <a:cxn ang="0">
                  <a:pos x="72" y="251"/>
                </a:cxn>
                <a:cxn ang="0">
                  <a:pos x="106" y="246"/>
                </a:cxn>
                <a:cxn ang="0">
                  <a:pos x="131" y="240"/>
                </a:cxn>
                <a:cxn ang="0">
                  <a:pos x="155" y="230"/>
                </a:cxn>
                <a:cxn ang="0">
                  <a:pos x="171" y="221"/>
                </a:cxn>
                <a:cxn ang="0">
                  <a:pos x="187" y="213"/>
                </a:cxn>
                <a:cxn ang="0">
                  <a:pos x="203" y="198"/>
                </a:cxn>
                <a:cxn ang="0">
                  <a:pos x="216" y="185"/>
                </a:cxn>
                <a:cxn ang="0">
                  <a:pos x="226" y="165"/>
                </a:cxn>
                <a:cxn ang="0">
                  <a:pos x="236" y="143"/>
                </a:cxn>
                <a:cxn ang="0">
                  <a:pos x="245" y="114"/>
                </a:cxn>
                <a:cxn ang="0">
                  <a:pos x="251" y="82"/>
                </a:cxn>
                <a:cxn ang="0">
                  <a:pos x="250" y="55"/>
                </a:cxn>
                <a:cxn ang="0">
                  <a:pos x="244" y="24"/>
                </a:cxn>
                <a:cxn ang="0">
                  <a:pos x="235" y="0"/>
                </a:cxn>
              </a:cxnLst>
              <a:rect l="0" t="0" r="r" b="b"/>
              <a:pathLst>
                <a:path w="251" h="251">
                  <a:moveTo>
                    <a:pt x="235" y="0"/>
                  </a:moveTo>
                  <a:lnTo>
                    <a:pt x="241" y="36"/>
                  </a:lnTo>
                  <a:lnTo>
                    <a:pt x="241" y="60"/>
                  </a:lnTo>
                  <a:lnTo>
                    <a:pt x="236" y="90"/>
                  </a:lnTo>
                  <a:lnTo>
                    <a:pt x="226" y="118"/>
                  </a:lnTo>
                  <a:lnTo>
                    <a:pt x="215" y="141"/>
                  </a:lnTo>
                  <a:lnTo>
                    <a:pt x="199" y="171"/>
                  </a:lnTo>
                  <a:lnTo>
                    <a:pt x="183" y="188"/>
                  </a:lnTo>
                  <a:lnTo>
                    <a:pt x="162" y="204"/>
                  </a:lnTo>
                  <a:lnTo>
                    <a:pt x="141" y="216"/>
                  </a:lnTo>
                  <a:lnTo>
                    <a:pt x="120" y="226"/>
                  </a:lnTo>
                  <a:lnTo>
                    <a:pt x="93" y="235"/>
                  </a:lnTo>
                  <a:lnTo>
                    <a:pt x="72" y="240"/>
                  </a:lnTo>
                  <a:lnTo>
                    <a:pt x="52" y="242"/>
                  </a:lnTo>
                  <a:lnTo>
                    <a:pt x="37" y="244"/>
                  </a:lnTo>
                  <a:lnTo>
                    <a:pt x="26" y="241"/>
                  </a:lnTo>
                  <a:lnTo>
                    <a:pt x="0" y="236"/>
                  </a:lnTo>
                  <a:lnTo>
                    <a:pt x="21" y="245"/>
                  </a:lnTo>
                  <a:lnTo>
                    <a:pt x="50" y="250"/>
                  </a:lnTo>
                  <a:lnTo>
                    <a:pt x="72" y="251"/>
                  </a:lnTo>
                  <a:lnTo>
                    <a:pt x="106" y="246"/>
                  </a:lnTo>
                  <a:lnTo>
                    <a:pt x="131" y="240"/>
                  </a:lnTo>
                  <a:lnTo>
                    <a:pt x="155" y="230"/>
                  </a:lnTo>
                  <a:lnTo>
                    <a:pt x="171" y="221"/>
                  </a:lnTo>
                  <a:lnTo>
                    <a:pt x="187" y="213"/>
                  </a:lnTo>
                  <a:lnTo>
                    <a:pt x="203" y="198"/>
                  </a:lnTo>
                  <a:lnTo>
                    <a:pt x="216" y="185"/>
                  </a:lnTo>
                  <a:lnTo>
                    <a:pt x="226" y="165"/>
                  </a:lnTo>
                  <a:lnTo>
                    <a:pt x="236" y="143"/>
                  </a:lnTo>
                  <a:lnTo>
                    <a:pt x="245" y="114"/>
                  </a:lnTo>
                  <a:lnTo>
                    <a:pt x="251" y="82"/>
                  </a:lnTo>
                  <a:lnTo>
                    <a:pt x="250" y="55"/>
                  </a:lnTo>
                  <a:lnTo>
                    <a:pt x="244" y="24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7"/>
            <p:cNvSpPr>
              <a:spLocks/>
            </p:cNvSpPr>
            <p:nvPr/>
          </p:nvSpPr>
          <p:spPr bwMode="auto">
            <a:xfrm>
              <a:off x="557" y="1403"/>
              <a:ext cx="263" cy="271"/>
            </a:xfrm>
            <a:custGeom>
              <a:avLst/>
              <a:gdLst/>
              <a:ahLst/>
              <a:cxnLst>
                <a:cxn ang="0">
                  <a:pos x="36" y="541"/>
                </a:cxn>
                <a:cxn ang="0">
                  <a:pos x="25" y="484"/>
                </a:cxn>
                <a:cxn ang="0">
                  <a:pos x="19" y="444"/>
                </a:cxn>
                <a:cxn ang="0">
                  <a:pos x="21" y="396"/>
                </a:cxn>
                <a:cxn ang="0">
                  <a:pos x="29" y="344"/>
                </a:cxn>
                <a:cxn ang="0">
                  <a:pos x="49" y="290"/>
                </a:cxn>
                <a:cxn ang="0">
                  <a:pos x="76" y="235"/>
                </a:cxn>
                <a:cxn ang="0">
                  <a:pos x="120" y="172"/>
                </a:cxn>
                <a:cxn ang="0">
                  <a:pos x="148" y="138"/>
                </a:cxn>
                <a:cxn ang="0">
                  <a:pos x="186" y="106"/>
                </a:cxn>
                <a:cxn ang="0">
                  <a:pos x="229" y="76"/>
                </a:cxn>
                <a:cxn ang="0">
                  <a:pos x="274" y="52"/>
                </a:cxn>
                <a:cxn ang="0">
                  <a:pos x="330" y="34"/>
                </a:cxn>
                <a:cxn ang="0">
                  <a:pos x="372" y="25"/>
                </a:cxn>
                <a:cxn ang="0">
                  <a:pos x="401" y="20"/>
                </a:cxn>
                <a:cxn ang="0">
                  <a:pos x="426" y="19"/>
                </a:cxn>
                <a:cxn ang="0">
                  <a:pos x="471" y="21"/>
                </a:cxn>
                <a:cxn ang="0">
                  <a:pos x="526" y="31"/>
                </a:cxn>
                <a:cxn ang="0">
                  <a:pos x="475" y="11"/>
                </a:cxn>
                <a:cxn ang="0">
                  <a:pos x="420" y="1"/>
                </a:cxn>
                <a:cxn ang="0">
                  <a:pos x="372" y="0"/>
                </a:cxn>
                <a:cxn ang="0">
                  <a:pos x="304" y="9"/>
                </a:cxn>
                <a:cxn ang="0">
                  <a:pos x="251" y="21"/>
                </a:cxn>
                <a:cxn ang="0">
                  <a:pos x="202" y="44"/>
                </a:cxn>
                <a:cxn ang="0">
                  <a:pos x="167" y="66"/>
                </a:cxn>
                <a:cxn ang="0">
                  <a:pos x="140" y="87"/>
                </a:cxn>
                <a:cxn ang="0">
                  <a:pos x="115" y="112"/>
                </a:cxn>
                <a:cxn ang="0">
                  <a:pos x="82" y="150"/>
                </a:cxn>
                <a:cxn ang="0">
                  <a:pos x="52" y="191"/>
                </a:cxn>
                <a:cxn ang="0">
                  <a:pos x="30" y="235"/>
                </a:cxn>
                <a:cxn ang="0">
                  <a:pos x="10" y="299"/>
                </a:cxn>
                <a:cxn ang="0">
                  <a:pos x="0" y="350"/>
                </a:cxn>
                <a:cxn ang="0">
                  <a:pos x="1" y="406"/>
                </a:cxn>
                <a:cxn ang="0">
                  <a:pos x="9" y="456"/>
                </a:cxn>
                <a:cxn ang="0">
                  <a:pos x="17" y="492"/>
                </a:cxn>
                <a:cxn ang="0">
                  <a:pos x="36" y="541"/>
                </a:cxn>
              </a:cxnLst>
              <a:rect l="0" t="0" r="r" b="b"/>
              <a:pathLst>
                <a:path w="526" h="541">
                  <a:moveTo>
                    <a:pt x="36" y="541"/>
                  </a:moveTo>
                  <a:lnTo>
                    <a:pt x="25" y="484"/>
                  </a:lnTo>
                  <a:lnTo>
                    <a:pt x="19" y="444"/>
                  </a:lnTo>
                  <a:lnTo>
                    <a:pt x="21" y="396"/>
                  </a:lnTo>
                  <a:lnTo>
                    <a:pt x="29" y="344"/>
                  </a:lnTo>
                  <a:lnTo>
                    <a:pt x="49" y="290"/>
                  </a:lnTo>
                  <a:lnTo>
                    <a:pt x="76" y="235"/>
                  </a:lnTo>
                  <a:lnTo>
                    <a:pt x="120" y="172"/>
                  </a:lnTo>
                  <a:lnTo>
                    <a:pt x="148" y="138"/>
                  </a:lnTo>
                  <a:lnTo>
                    <a:pt x="186" y="106"/>
                  </a:lnTo>
                  <a:lnTo>
                    <a:pt x="229" y="76"/>
                  </a:lnTo>
                  <a:lnTo>
                    <a:pt x="274" y="52"/>
                  </a:lnTo>
                  <a:lnTo>
                    <a:pt x="330" y="34"/>
                  </a:lnTo>
                  <a:lnTo>
                    <a:pt x="372" y="25"/>
                  </a:lnTo>
                  <a:lnTo>
                    <a:pt x="401" y="20"/>
                  </a:lnTo>
                  <a:lnTo>
                    <a:pt x="426" y="19"/>
                  </a:lnTo>
                  <a:lnTo>
                    <a:pt x="471" y="21"/>
                  </a:lnTo>
                  <a:lnTo>
                    <a:pt x="526" y="31"/>
                  </a:lnTo>
                  <a:lnTo>
                    <a:pt x="475" y="11"/>
                  </a:lnTo>
                  <a:lnTo>
                    <a:pt x="420" y="1"/>
                  </a:lnTo>
                  <a:lnTo>
                    <a:pt x="372" y="0"/>
                  </a:lnTo>
                  <a:lnTo>
                    <a:pt x="304" y="9"/>
                  </a:lnTo>
                  <a:lnTo>
                    <a:pt x="251" y="21"/>
                  </a:lnTo>
                  <a:lnTo>
                    <a:pt x="202" y="44"/>
                  </a:lnTo>
                  <a:lnTo>
                    <a:pt x="167" y="66"/>
                  </a:lnTo>
                  <a:lnTo>
                    <a:pt x="140" y="87"/>
                  </a:lnTo>
                  <a:lnTo>
                    <a:pt x="115" y="112"/>
                  </a:lnTo>
                  <a:lnTo>
                    <a:pt x="82" y="150"/>
                  </a:lnTo>
                  <a:lnTo>
                    <a:pt x="52" y="191"/>
                  </a:lnTo>
                  <a:lnTo>
                    <a:pt x="30" y="235"/>
                  </a:lnTo>
                  <a:lnTo>
                    <a:pt x="10" y="299"/>
                  </a:lnTo>
                  <a:lnTo>
                    <a:pt x="0" y="350"/>
                  </a:lnTo>
                  <a:lnTo>
                    <a:pt x="1" y="406"/>
                  </a:lnTo>
                  <a:lnTo>
                    <a:pt x="9" y="456"/>
                  </a:lnTo>
                  <a:lnTo>
                    <a:pt x="17" y="492"/>
                  </a:lnTo>
                  <a:lnTo>
                    <a:pt x="36" y="54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the Initial Forces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438400"/>
            <a:ext cx="1724025" cy="619125"/>
          </a:xfrm>
          <a:prstGeom prst="rect">
            <a:avLst/>
          </a:prstGeo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67200"/>
            <a:ext cx="3638550" cy="619125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953000"/>
            <a:ext cx="4276725" cy="619125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7432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733800"/>
            <a:ext cx="2924175" cy="619125"/>
          </a:xfrm>
          <a:prstGeom prst="rect">
            <a:avLst/>
          </a:prstGeom>
          <a:noFill/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124200"/>
            <a:ext cx="933450" cy="619125"/>
          </a:xfrm>
          <a:prstGeom prst="rect">
            <a:avLst/>
          </a:prstGeom>
          <a:noFill/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velocities</a:t>
            </a:r>
            <a:endParaRPr 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438400"/>
            <a:ext cx="3457575" cy="3228975"/>
            <a:chOff x="685800" y="2438400"/>
            <a:chExt cx="3457575" cy="3228975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2438400"/>
              <a:ext cx="2790825" cy="619125"/>
            </a:xfrm>
            <a:prstGeom prst="rect">
              <a:avLst/>
            </a:prstGeom>
            <a:noFill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3200400"/>
              <a:ext cx="3457575" cy="619125"/>
            </a:xfrm>
            <a:prstGeom prst="rect">
              <a:avLst/>
            </a:prstGeom>
            <a:noFill/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5257800"/>
              <a:ext cx="2581275" cy="409575"/>
            </a:xfrm>
            <a:prstGeom prst="rect">
              <a:avLst/>
            </a:prstGeom>
            <a:noFill/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3886200"/>
              <a:ext cx="2466975" cy="628650"/>
            </a:xfrm>
            <a:prstGeom prst="rect">
              <a:avLst/>
            </a:prstGeom>
            <a:noFill/>
          </p:spPr>
        </p:pic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4572000"/>
              <a:ext cx="2428875" cy="628650"/>
            </a:xfrm>
            <a:prstGeom prst="rect">
              <a:avLst/>
            </a:prstGeom>
            <a:noFill/>
          </p:spPr>
        </p:pic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981200"/>
            <a:ext cx="3057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Distance</a:t>
            </a:r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09800"/>
            <a:ext cx="2133600" cy="619125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352800"/>
            <a:ext cx="3819525" cy="628650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667000"/>
            <a:ext cx="3914775" cy="62865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3276600" cy="437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982</TotalTime>
  <Words>861</Words>
  <Application>Microsoft Office PowerPoint</Application>
  <PresentationFormat>On-screen Show (4:3)</PresentationFormat>
  <Paragraphs>108</Paragraphs>
  <Slides>19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Urban</vt:lpstr>
      <vt:lpstr>Document</vt:lpstr>
      <vt:lpstr>Baseball Trajectories: A Game of Inches</vt:lpstr>
      <vt:lpstr>Slide 2</vt:lpstr>
      <vt:lpstr>Slide 3</vt:lpstr>
      <vt:lpstr>Slide 4</vt:lpstr>
      <vt:lpstr>Newton’s Laws</vt:lpstr>
      <vt:lpstr>Force Diagram of a Baseball</vt:lpstr>
      <vt:lpstr>Calculating the Initial Forces</vt:lpstr>
      <vt:lpstr>Approximating velocities</vt:lpstr>
      <vt:lpstr>Approximating Distance</vt:lpstr>
      <vt:lpstr>Our modified model</vt:lpstr>
      <vt:lpstr>Results: Range and Spin Rate</vt:lpstr>
      <vt:lpstr>Results: Spin Rate and Angle of Contact</vt:lpstr>
      <vt:lpstr>Results: Data</vt:lpstr>
      <vt:lpstr>Results: Maximizing Angle of Contact</vt:lpstr>
      <vt:lpstr>Results: Range and Altitude</vt:lpstr>
      <vt:lpstr>Results: Range and Air Temperature</vt:lpstr>
      <vt:lpstr>Results: Accuracy of Our Model</vt:lpstr>
      <vt:lpstr>Results: Accuracy of Our Model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Game of Inches</dc:title>
  <dc:creator>Kyle Robert Spaulding</dc:creator>
  <cp:lastModifiedBy>test</cp:lastModifiedBy>
  <cp:revision>38</cp:revision>
  <dcterms:created xsi:type="dcterms:W3CDTF">2009-12-08T05:32:36Z</dcterms:created>
  <dcterms:modified xsi:type="dcterms:W3CDTF">2009-12-09T20:28:49Z</dcterms:modified>
</cp:coreProperties>
</file>