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4" r:id="rId10"/>
    <p:sldId id="27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Oswald" panose="020B0604020202020204" charset="0"/>
      <p:regular r:id="rId22"/>
      <p:bold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Averag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2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6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aye_000\Downloads\EulerMethod%20(2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883256176804466E-2"/>
          <c:y val="2.3999098444748474E-2"/>
          <c:w val="0.92883828427548387"/>
          <c:h val="0.90209432934115685"/>
        </c:manualLayout>
      </c:layout>
      <c:scatterChart>
        <c:scatterStyle val="smoothMarker"/>
        <c:varyColors val="0"/>
        <c:ser>
          <c:idx val="0"/>
          <c:order val="0"/>
          <c:tx>
            <c:v>0.125</c:v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'[EulerMethod (2).xls]Cool Table'!$A$3:$A$19</c:f>
              <c:numCache>
                <c:formatCode>General</c:formatCode>
                <c:ptCount val="17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0.375</c:v>
                </c:pt>
                <c:pt idx="4">
                  <c:v>0.5</c:v>
                </c:pt>
                <c:pt idx="5">
                  <c:v>0.625</c:v>
                </c:pt>
                <c:pt idx="6">
                  <c:v>0.75</c:v>
                </c:pt>
                <c:pt idx="7">
                  <c:v>0.875</c:v>
                </c:pt>
                <c:pt idx="8">
                  <c:v>1</c:v>
                </c:pt>
                <c:pt idx="9">
                  <c:v>1.125</c:v>
                </c:pt>
                <c:pt idx="10">
                  <c:v>1.25</c:v>
                </c:pt>
                <c:pt idx="11">
                  <c:v>1.375</c:v>
                </c:pt>
                <c:pt idx="12">
                  <c:v>1.5</c:v>
                </c:pt>
                <c:pt idx="13">
                  <c:v>1.625</c:v>
                </c:pt>
                <c:pt idx="14">
                  <c:v>1.75</c:v>
                </c:pt>
                <c:pt idx="15">
                  <c:v>1.875</c:v>
                </c:pt>
                <c:pt idx="16">
                  <c:v>2</c:v>
                </c:pt>
              </c:numCache>
            </c:numRef>
          </c:xVal>
          <c:yVal>
            <c:numRef>
              <c:f>'[EulerMethod (2).xls]Cool Table'!$B$3:$B$19</c:f>
              <c:numCache>
                <c:formatCode>General</c:formatCode>
                <c:ptCount val="17"/>
                <c:pt idx="0">
                  <c:v>1</c:v>
                </c:pt>
                <c:pt idx="1">
                  <c:v>-0.25</c:v>
                </c:pt>
                <c:pt idx="2">
                  <c:v>6.25E-2</c:v>
                </c:pt>
                <c:pt idx="3">
                  <c:v>-1.5625E-2</c:v>
                </c:pt>
                <c:pt idx="4">
                  <c:v>3.90625E-3</c:v>
                </c:pt>
                <c:pt idx="5">
                  <c:v>-9.765625E-4</c:v>
                </c:pt>
                <c:pt idx="6">
                  <c:v>2.44140625E-4</c:v>
                </c:pt>
                <c:pt idx="7">
                  <c:v>-6.103515625E-5</c:v>
                </c:pt>
                <c:pt idx="8">
                  <c:v>1.52587890625E-5</c:v>
                </c:pt>
                <c:pt idx="9">
                  <c:v>-3.814697265625E-6</c:v>
                </c:pt>
                <c:pt idx="10">
                  <c:v>9.5367431640625E-7</c:v>
                </c:pt>
                <c:pt idx="11">
                  <c:v>-2.384185791015625E-7</c:v>
                </c:pt>
                <c:pt idx="12">
                  <c:v>5.9604644775390625E-8</c:v>
                </c:pt>
                <c:pt idx="13">
                  <c:v>-1.4901161193847656E-8</c:v>
                </c:pt>
                <c:pt idx="14">
                  <c:v>3.7252902984619141E-9</c:v>
                </c:pt>
                <c:pt idx="15">
                  <c:v>-9.3132257461547852E-10</c:v>
                </c:pt>
                <c:pt idx="16">
                  <c:v>2.3283064365386963E-10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DDA-4CE2-89E1-C034CF8C02D7}"/>
            </c:ext>
          </c:extLst>
        </c:ser>
        <c:ser>
          <c:idx val="1"/>
          <c:order val="1"/>
          <c:tx>
            <c:v>0.5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'[EulerMethod (2).xls]Cool Table'!$C$3:$C$7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</c:numCache>
            </c:numRef>
          </c:xVal>
          <c:yVal>
            <c:numRef>
              <c:f>'[EulerMethod (2).xls]Cool Table'!$D$3:$D$7</c:f>
              <c:numCache>
                <c:formatCode>General</c:formatCode>
                <c:ptCount val="5"/>
                <c:pt idx="0">
                  <c:v>1</c:v>
                </c:pt>
                <c:pt idx="1">
                  <c:v>-4</c:v>
                </c:pt>
                <c:pt idx="2">
                  <c:v>16</c:v>
                </c:pt>
                <c:pt idx="3">
                  <c:v>-64</c:v>
                </c:pt>
                <c:pt idx="4">
                  <c:v>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DA-4CE2-89E1-C034CF8C02D7}"/>
            </c:ext>
          </c:extLst>
        </c:ser>
        <c:ser>
          <c:idx val="2"/>
          <c:order val="2"/>
          <c:tx>
            <c:v>0.25</c:v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'[EulerMethod (2).xls]Cool Table'!$E$3:$E$11</c:f>
              <c:numCache>
                <c:formatCode>General</c:formatCode>
                <c:ptCount val="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</c:numCache>
            </c:numRef>
          </c:xVal>
          <c:yVal>
            <c:numRef>
              <c:f>'[EulerMethod (2).xls]Cool Table'!$F$3:$F$11</c:f>
              <c:numCache>
                <c:formatCode>General</c:formatCode>
                <c:ptCount val="9"/>
                <c:pt idx="0">
                  <c:v>1</c:v>
                </c:pt>
                <c:pt idx="1">
                  <c:v>-1.5</c:v>
                </c:pt>
                <c:pt idx="2">
                  <c:v>2.25</c:v>
                </c:pt>
                <c:pt idx="3">
                  <c:v>-3.375</c:v>
                </c:pt>
                <c:pt idx="4">
                  <c:v>5.0625</c:v>
                </c:pt>
                <c:pt idx="5">
                  <c:v>-7.59375</c:v>
                </c:pt>
                <c:pt idx="6">
                  <c:v>11.390625</c:v>
                </c:pt>
                <c:pt idx="7">
                  <c:v>-17.0859375</c:v>
                </c:pt>
                <c:pt idx="8">
                  <c:v>25.62890625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DDA-4CE2-89E1-C034CF8C0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559504"/>
        <c:axId val="242999888"/>
      </c:scatterChart>
      <c:valAx>
        <c:axId val="253559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49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999888"/>
        <c:crosses val="autoZero"/>
        <c:crossBetween val="midCat"/>
      </c:valAx>
      <c:valAx>
        <c:axId val="24299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7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59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2842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57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08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911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21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90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580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279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29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40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4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43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88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35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004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18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67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446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Stiff Differential Equations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Numerical Approaches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by Thayer Fisher and Riley James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to our </a:t>
            </a:r>
            <a:r>
              <a:rPr lang="en-US" dirty="0" smtClean="0"/>
              <a:t>IVP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400" i="1" dirty="0" smtClean="0"/>
                  <a:t>h = 1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" sz="1400" i="1" dirty="0" smtClean="0">
                  <a:latin typeface="Cambria Math" panose="02040503050406030204" pitchFamily="18" charset="0"/>
                  <a:ea typeface="Cambria"/>
                  <a:cs typeface="Cambria"/>
                  <a:sym typeface="Cambria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" sz="14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r>
                      <a:rPr lang="en" sz="14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𝑘</m:t>
                    </m:r>
                    <m:r>
                      <a:rPr lang="en" sz="1400" i="1" baseline="-25000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1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.0001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2</m:t>
                        </m:r>
                      </m:sup>
                    </m:sSup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−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.0001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3</m:t>
                        </m:r>
                      </m:sup>
                    </m:sSup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=9.999∗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10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−9</m:t>
                        </m:r>
                      </m:sup>
                    </m:sSup>
                  </m:oMath>
                </a14:m>
                <a:endParaRPr lang="en-US" sz="1400" i="1" baseline="-25000" dirty="0">
                  <a:latin typeface="Cambria Math" panose="02040503050406030204" pitchFamily="18" charset="0"/>
                  <a:ea typeface="Cambria"/>
                  <a:cs typeface="Cambria"/>
                  <a:sym typeface="Cambria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4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𝑘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0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+0.5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h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∗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400" i="1" dirty="0" smtClean="0">
                  <a:latin typeface="Cambria Math" panose="02040503050406030204" pitchFamily="18" charset="0"/>
                  <a:ea typeface="Cambria"/>
                  <a:cs typeface="Cambria"/>
                  <a:sym typeface="Cambria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"/>
                          <a:cs typeface="Cambria"/>
                          <a:sym typeface="Cambria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"/>
                              <a:cs typeface="Cambria"/>
                              <a:sym typeface="Cambri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"/>
                                  <a:cs typeface="Cambria"/>
                                  <a:sym typeface="Cambria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"/>
                                  <a:cs typeface="Cambria"/>
                                  <a:sym typeface="Cambria"/>
                                </a:rPr>
                                <m:t>.0001+.5∗9.999∗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"/>
                                      <a:cs typeface="Cambria"/>
                                      <a:sym typeface="Cambria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"/>
                                      <a:cs typeface="Cambria"/>
                                      <a:sym typeface="Cambria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"/>
                                      <a:cs typeface="Cambria"/>
                                      <a:sym typeface="Cambria"/>
                                    </a:rPr>
                                    <m:t>−9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"/>
                              <a:cs typeface="Cambria"/>
                              <a:sym typeface="Cambria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"/>
                          <a:cs typeface="Cambria"/>
                          <a:sym typeface="Cambria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"/>
                              <a:cs typeface="Cambria"/>
                              <a:sym typeface="Cambri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"/>
                                  <a:cs typeface="Cambria"/>
                                  <a:sym typeface="Cambria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"/>
                                  <a:cs typeface="Cambria"/>
                                  <a:sym typeface="Cambria"/>
                                </a:rPr>
                                <m:t>.0001+.5∗9.999∗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"/>
                                      <a:cs typeface="Cambria"/>
                                      <a:sym typeface="Cambria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"/>
                                      <a:cs typeface="Cambria"/>
                                      <a:sym typeface="Cambria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"/>
                                      <a:cs typeface="Cambria"/>
                                      <a:sym typeface="Cambria"/>
                                    </a:rPr>
                                    <m:t>−9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"/>
                              <a:cs typeface="Cambria"/>
                              <a:sym typeface="Cambria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"/>
                          <a:cs typeface="Cambria"/>
                          <a:sym typeface="Cambria"/>
                        </a:rPr>
                        <m:t>=9.999∗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"/>
                              <a:cs typeface="Cambria"/>
                              <a:sym typeface="Cambria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"/>
                              <a:cs typeface="Cambria"/>
                              <a:sym typeface="Cambria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"/>
                              <a:cs typeface="Cambria"/>
                              <a:sym typeface="Cambria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1400" dirty="0">
                  <a:ea typeface="Cambria"/>
                  <a:cs typeface="Cambria"/>
                  <a:sym typeface="Cambria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" sz="14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𝑘</m:t>
                    </m:r>
                    <m:r>
                      <a:rPr lang="en" sz="1400" i="1" baseline="-25000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3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𝑓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+0.5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h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∗</m:t>
                        </m:r>
                        <m:sSub>
                          <m:sSub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=9.999∗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10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−9</m:t>
                        </m:r>
                      </m:sup>
                    </m:sSup>
                  </m:oMath>
                </a14:m>
                <a:endParaRPr lang="en-US" sz="1400" b="0" i="1" dirty="0" smtClean="0">
                  <a:latin typeface="Cambria Math" panose="02040503050406030204" pitchFamily="18" charset="0"/>
                  <a:ea typeface="Cambria"/>
                  <a:cs typeface="Cambria"/>
                  <a:sym typeface="Cambria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4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𝑘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4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0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h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∗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.0001+9.999∗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  <m:t>−9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.0001+9.999∗</m:t>
                            </m:r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  <m:t>−9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=1.000∗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−8</m:t>
                        </m:r>
                      </m:sup>
                    </m:sSup>
                  </m:oMath>
                </a14:m>
                <a:endParaRPr lang="en-US" sz="1400" dirty="0"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4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bPr>
                      <m:e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𝑦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1</m:t>
                        </m:r>
                      </m:sub>
                    </m:sSub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.0001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+</m:t>
                    </m:r>
                    <m:f>
                      <m:fPr>
                        <m:ctrlP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1</m:t>
                        </m:r>
                      </m:num>
                      <m:den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6</m:t>
                        </m:r>
                      </m:den>
                    </m:f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  </m:t>
                    </m:r>
                    <m:d>
                      <m:dPr>
                        <m:ctrlP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dPr>
                      <m:e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𝑘</m:t>
                        </m:r>
                        <m:r>
                          <a:rPr lang="en" sz="1400" i="1" baseline="-25000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1</m:t>
                        </m:r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+2</m:t>
                        </m:r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𝑘</m:t>
                        </m:r>
                        <m:r>
                          <a:rPr lang="en" sz="1400" i="1" baseline="-25000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2</m:t>
                        </m:r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+2</m:t>
                        </m:r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𝑘</m:t>
                        </m:r>
                        <m:r>
                          <a:rPr lang="en" sz="1400" i="1" baseline="-25000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3</m:t>
                        </m:r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+</m:t>
                        </m:r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𝑘</m:t>
                        </m:r>
                        <m:r>
                          <a:rPr lang="en" sz="1400" i="1" baseline="-25000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4</m:t>
                        </m:r>
                      </m:e>
                    </m:d>
                    <m:r>
                      <a:rPr lang="en-US" sz="1400" b="0" i="0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=1.0001∗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-US" sz="1400" b="0" i="0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10</m:t>
                        </m:r>
                      </m:e>
                      <m:sup>
                        <m:r>
                          <a:rPr lang="en-US" sz="1400" b="0" i="0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−4</m:t>
                        </m:r>
                      </m:sup>
                    </m:sSup>
                  </m:oMath>
                </a14:m>
                <a:endParaRPr lang="en" sz="1400" dirty="0"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8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25" y="142075"/>
            <a:ext cx="4120099" cy="31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9375" y="1677850"/>
            <a:ext cx="4414349" cy="331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949875" y="3335025"/>
            <a:ext cx="2610599" cy="8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of the flame propagation </a:t>
            </a:r>
            <a:r>
              <a:rPr lang="en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using ode45 </a:t>
            </a:r>
            <a:r>
              <a:rPr lang="en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" dirty="0">
                <a:solidFill>
                  <a:schemeClr val="accent3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δ</a:t>
            </a:r>
            <a:r>
              <a:rPr lang="en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= .0001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157100" y="905650"/>
            <a:ext cx="2898900" cy="7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Plot of flame propagation </a:t>
            </a:r>
            <a:r>
              <a:rPr lang="en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using ode45 </a:t>
            </a:r>
            <a:r>
              <a:rPr lang="en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zoomed around (1,1)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Dormand-Prince Method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Matlab ODE Suite has several modifications on the previous methods that work on surpassing the stiffness of a system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ode23s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Modified implicit Rosenbrock method of orders 3 and 2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Used to recognize drastic changes in the system at both the beginning and the end of each step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New Jacobian formed at each step</a:t>
            </a:r>
          </a:p>
          <a:p>
            <a:pPr marL="1428750" lvl="2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</a:t>
            </a:r>
            <a:r>
              <a:rPr lang="en" dirty="0" smtClean="0"/>
              <a:t>omponents </a:t>
            </a:r>
            <a:r>
              <a:rPr lang="en" dirty="0"/>
              <a:t>can change in each step, warranting a new Jacobian</a:t>
            </a:r>
          </a:p>
          <a:p>
            <a:pPr marL="1428750" lvl="2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Relatively quick </a:t>
            </a:r>
            <a:r>
              <a:rPr lang="en" dirty="0"/>
              <a:t>to compute the Jacobian, which is what we care about in the first </a:t>
            </a:r>
            <a:r>
              <a:rPr lang="en" dirty="0" smtClean="0"/>
              <a:t>place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Matlab’s ode23s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Shape 1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" sz="1400" dirty="0" smtClean="0"/>
                  <a:t>When going from tn,yn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" sz="14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" sz="1400" dirty="0" smtClean="0"/>
                  <a:t>:</a:t>
                </a:r>
              </a:p>
              <a:p>
                <a:pPr marL="137160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h𝐹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" sz="1400" dirty="0"/>
              </a:p>
              <a:p>
                <a:pPr marL="137160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h𝑑𝑇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" sz="1400" dirty="0"/>
              </a:p>
              <a:p>
                <a:pPr marL="137160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" sz="1400" dirty="0"/>
              </a:p>
              <a:p>
                <a:pPr marL="137160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" sz="1400" dirty="0"/>
              </a:p>
              <a:p>
                <a:pPr marL="137160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" sz="1400" dirty="0"/>
              </a:p>
              <a:p>
                <a:pPr marL="137160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" sz="1400" dirty="0"/>
              </a:p>
              <a:p>
                <a:pPr marL="137160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)−2(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h𝑑𝑡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],</m:t>
                      </m:r>
                    </m:oMath>
                  </m:oMathPara>
                </a14:m>
                <a:endParaRPr lang="en" sz="1400" dirty="0"/>
              </a:p>
              <a:p>
                <a:pPr marL="137160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 ≈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4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" sz="1400" i="1" dirty="0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" sz="1400" dirty="0"/>
                  <a:t>where </a:t>
                </a:r>
                <a14:m>
                  <m:oMath xmlns:m="http://schemas.openxmlformats.org/officeDocument/2006/math"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h𝑑𝐽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" sz="1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" sz="1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=6+</m:t>
                    </m:r>
                    <m:rad>
                      <m:radPr>
                        <m:degHide m:val="on"/>
                        <m:ctrlPr>
                          <a:rPr lang="en" sz="1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 ≈</m:t>
                    </m:r>
                    <m:f>
                      <m:f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𝑡𝑛</m:t>
                        </m:r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𝑦𝑛</m:t>
                        </m:r>
                      </m:e>
                    </m:d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 ≈</m:t>
                    </m:r>
                    <m:f>
                      <m:fPr>
                        <m:ctrlPr>
                          <a:rPr lang="en" sz="1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" sz="1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sz="1400" i="1" dirty="0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" sz="1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" sz="1400" i="1" dirty="0">
                        <a:latin typeface="Cambria Math" panose="02040503050406030204" pitchFamily="18" charset="0"/>
                      </a:rPr>
                      <m:t>𝑦𝑛</m:t>
                    </m:r>
                    <m:r>
                      <a:rPr lang="en" sz="1400" i="1" dirty="0"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endParaRPr lang="en" sz="1400" dirty="0"/>
              </a:p>
            </p:txBody>
          </p:sp>
        </mc:Choice>
        <mc:Fallback xmlns="">
          <p:sp>
            <p:nvSpPr>
              <p:cNvPr id="137" name="Shape 1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  <a:blipFill rotWithShape="0">
                <a:blip r:embed="rId3"/>
                <a:stretch>
                  <a:fillRect l="-215" b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8112563" y="445025"/>
            <a:ext cx="755374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/>
              <a:t>hawks</a:t>
            </a:r>
            <a:endParaRPr lang="en-US" sz="1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Its Just an IVP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Shape 1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457200" lvl="0" indent="457200">
                  <a:lnSpc>
                    <a:spcPct val="107916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" sz="14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fPr>
                      <m:num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𝑑𝑦</m:t>
                        </m:r>
                      </m:num>
                      <m:den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𝑑𝑡</m:t>
                        </m:r>
                      </m:den>
                    </m:f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𝑦</m:t>
                        </m:r>
                      </m:e>
                      <m:sup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2</m:t>
                        </m:r>
                      </m:sup>
                    </m:sSup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−</m:t>
                    </m:r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𝑦</m:t>
                        </m:r>
                      </m:e>
                      <m:sup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3</m:t>
                        </m:r>
                      </m:sup>
                    </m:sSup>
                  </m:oMath>
                </a14:m>
                <a:r>
                  <a:rPr lang="en" sz="1400" dirty="0" smtClean="0">
                    <a:latin typeface="Cambria"/>
                    <a:ea typeface="Cambria"/>
                    <a:cs typeface="Cambria"/>
                    <a:sym typeface="Cambria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0" i="0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 </m:t>
                    </m:r>
                    <m:r>
                      <m:rPr>
                        <m:nor/>
                      </m:rPr>
                      <a:rPr lang="en" sz="1400" dirty="0">
                        <a:ea typeface="Cambria"/>
                        <a:cs typeface="Cambria"/>
                        <a:sym typeface="Cambria"/>
                      </a:rPr>
                      <m:t>	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𝑡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0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=0,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libri"/>
                          </a:rPr>
                        </m:ctrlPr>
                      </m:sSubPr>
                      <m:e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𝑦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 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𝛿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=0.0001</m:t>
                    </m:r>
                    <m:r>
                      <m:rPr>
                        <m:nor/>
                      </m:rPr>
                      <a:rPr lang="en-US" sz="1400" b="0" i="0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, </m:t>
                    </m:r>
                    <m:r>
                      <m:rPr>
                        <m:nor/>
                      </m:rPr>
                      <a:rPr lang="en" sz="1400" dirty="0">
                        <a:ea typeface="Cambria"/>
                        <a:cs typeface="Cambria"/>
                        <a:sym typeface="Cambria"/>
                      </a:rPr>
                      <m:t>	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0&lt;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𝑡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&lt;</m:t>
                    </m:r>
                    <m:f>
                      <m:fPr>
                        <m:ctrlP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fPr>
                      <m:num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2</m:t>
                        </m:r>
                      </m:num>
                      <m:den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𝛿</m:t>
                        </m:r>
                      </m:den>
                    </m:f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,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h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=1→</m:t>
                    </m:r>
                  </m:oMath>
                </a14:m>
                <a:endParaRPr lang="en" sz="1400" i="1" dirty="0" smtClean="0"/>
              </a:p>
              <a:p>
                <a:pPr marL="457200" lvl="0" indent="457200">
                  <a:lnSpc>
                    <a:spcPct val="107916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.0001</m:t>
                              </m:r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.0001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=.99994</m:t>
                      </m:r>
                    </m:oMath>
                  </m:oMathPara>
                </a14:m>
                <a:endParaRPr lang="en" sz="1200" dirty="0" smtClean="0"/>
              </a:p>
              <a:p>
                <a:pPr marL="137160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" sz="1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.0001</m:t>
                          </m:r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.0001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.0001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=9.99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" sz="1200" dirty="0"/>
              </a:p>
              <a:p>
                <a:pPr marL="1371600">
                  <a:lnSpc>
                    <a:spcPct val="1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.99994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" sz="1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9.99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=9.99×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" sz="1200" dirty="0"/>
              </a:p>
              <a:p>
                <a:pPr marL="1371600">
                  <a:lnSpc>
                    <a:spcPct val="1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" sz="1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0.5,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.000100004</m:t>
                          </m:r>
                        </m:e>
                      </m:d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=9.99</m:t>
                      </m:r>
                      <m:r>
                        <a:rPr lang="en-US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" sz="1200" dirty="0"/>
              </a:p>
              <a:p>
                <a:pPr marL="1371600">
                  <a:lnSpc>
                    <a:spcPct val="1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.99994</m:t>
                              </m:r>
                            </m:e>
                          </m:d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" sz="1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9.99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9.99×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9.99×</m:t>
                      </m:r>
                      <m:sSup>
                        <m:sSupPr>
                          <m:ctrlP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9.99×</m:t>
                      </m:r>
                      <m:sSup>
                        <m:sSupPr>
                          <m:ctrlP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" sz="1200" dirty="0" smtClean="0"/>
              </a:p>
              <a:p>
                <a:pPr marL="1371600">
                  <a:lnSpc>
                    <a:spcPct val="1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=.0001+9.99∗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=.00010001</m:t>
                      </m:r>
                    </m:oMath>
                  </m:oMathPara>
                </a14:m>
                <a:endParaRPr lang="en" sz="1200" dirty="0"/>
              </a:p>
              <a:p>
                <a:pPr marL="137160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" sz="1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.00010001</m:t>
                          </m:r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=1.0001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" sz="1200" dirty="0"/>
              </a:p>
              <a:p>
                <a:pPr marL="1371600">
                  <a:lnSpc>
                    <a:spcPct val="1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12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" sz="1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.99994</m:t>
                              </m:r>
                            </m:e>
                          </m:d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" sz="12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1.0001</m:t>
                      </m:r>
                      <m:r>
                        <a:rPr lang="en-US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" sz="1200" i="1" dirty="0">
                              <a:latin typeface="Cambria Math" panose="02040503050406030204" pitchFamily="18" charset="0"/>
                            </a:rPr>
                            <m:t>6+</m:t>
                          </m:r>
                          <m:rad>
                            <m:radPr>
                              <m:degHide m:val="on"/>
                              <m:ctrlPr>
                                <a:rPr lang="en" sz="12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9.99×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9.99×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9.99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9.99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=9.9986×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" sz="1200" dirty="0"/>
              </a:p>
              <a:p>
                <a:pPr marL="1371600">
                  <a:lnSpc>
                    <a:spcPct val="1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" sz="1200" i="1" dirty="0" smtClean="0">
                          <a:latin typeface="Cambria Math" panose="02040503050406030204" pitchFamily="18" charset="0"/>
                        </a:rPr>
                        <m:t> ≈</m:t>
                      </m:r>
                      <m:f>
                        <m:f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9.99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9.99×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" sz="12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9.9986×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=.0014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" sz="1200" dirty="0"/>
              </a:p>
            </p:txBody>
          </p:sp>
        </mc:Choice>
        <mc:Fallback xmlns="">
          <p:sp>
            <p:nvSpPr>
              <p:cNvPr id="137" name="Shape 1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  <a:blipFill rotWithShape="0">
                <a:blip r:embed="rId3"/>
                <a:stretch>
                  <a:fillRect b="-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72798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6242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812" y="1659475"/>
            <a:ext cx="437197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807262" y="3451800"/>
            <a:ext cx="2852700" cy="130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Flame propagation system plotted using ode23s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187187" y="898775"/>
            <a:ext cx="2761200" cy="104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Flame propagation system plotted using ode23s, zoomed around (1,1)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Finding an Exact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Shape 15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rtl="0">
                  <a:spcBef>
                    <a:spcPts val="0"/>
                  </a:spcBef>
                  <a:buNone/>
                </a:pPr>
                <a:r>
                  <a:rPr lang="en-US" sz="1400" dirty="0" smtClean="0">
                    <a:latin typeface="Cambria"/>
                    <a:ea typeface="Cambria"/>
                    <a:cs typeface="Cambria"/>
                    <a:sym typeface="Cambria"/>
                  </a:rPr>
                  <a:t>The exact solution for the system of a propagating flame can be expressed:</a:t>
                </a:r>
              </a:p>
              <a:p>
                <a:pPr rtl="0">
                  <a:spcBef>
                    <a:spcPts val="0"/>
                  </a:spcBef>
                  <a:buNone/>
                </a:pPr>
                <a:r>
                  <a:rPr lang="en-US" sz="1400" dirty="0">
                    <a:latin typeface="Cambria"/>
                    <a:ea typeface="Cambria"/>
                    <a:cs typeface="Cambria"/>
                    <a:sym typeface="Cambria"/>
                  </a:rPr>
                  <a:t>	</a:t>
                </a:r>
                <a:r>
                  <a:rPr lang="en-US" sz="1400" dirty="0" smtClean="0">
                    <a:latin typeface="Cambria"/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𝑦</m:t>
                    </m:r>
                    <m:d>
                      <m:dPr>
                        <m:ctrlPr>
                          <a:rPr lang="en-US" sz="14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𝑡</m:t>
                        </m:r>
                      </m:e>
                    </m:d>
                    <m:r>
                      <a:rPr lang="en-US" sz="14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f>
                      <m:fPr>
                        <m:ctrlPr>
                          <a:rPr lang="en-US" sz="14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fPr>
                      <m:num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1</m:t>
                        </m:r>
                      </m:num>
                      <m:den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𝑊</m:t>
                        </m:r>
                        <m:d>
                          <m:d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dPr>
                          <m:e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𝑎</m:t>
                            </m:r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</m:ctrlPr>
                              </m:sSupPr>
                              <m:e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  <m:t>𝑎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  <m:t>−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  <a:ea typeface="Cambria"/>
                                    <a:cs typeface="Cambria"/>
                                    <a:sym typeface="Cambria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+1</m:t>
                        </m:r>
                      </m:den>
                    </m:f>
                  </m:oMath>
                </a14:m>
                <a:endParaRPr lang="en-US" sz="1400" dirty="0"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rtl="0">
                  <a:spcBef>
                    <a:spcPts val="0"/>
                  </a:spcBef>
                  <a:buNone/>
                </a:pPr>
                <a:r>
                  <a:rPr lang="en-US" sz="1400" dirty="0">
                    <a:latin typeface="Cambria"/>
                    <a:ea typeface="Cambria"/>
                    <a:cs typeface="Cambria"/>
                    <a:sym typeface="Cambria"/>
                  </a:rPr>
                  <a:t>where </a:t>
                </a:r>
                <a:r>
                  <a:rPr lang="en-US" sz="1400" i="1" dirty="0">
                    <a:latin typeface="Cambria"/>
                    <a:ea typeface="Cambria"/>
                    <a:cs typeface="Cambria"/>
                    <a:sym typeface="Cambria"/>
                  </a:rPr>
                  <a:t>a</a:t>
                </a:r>
                <a:r>
                  <a:rPr lang="en-US" sz="1400" dirty="0">
                    <a:latin typeface="Cambria"/>
                    <a:ea typeface="Cambria"/>
                    <a:cs typeface="Cambria"/>
                    <a:sym typeface="Cambria"/>
                  </a:rPr>
                  <a:t> = 1/δ -1. The function </a:t>
                </a:r>
                <a:r>
                  <a:rPr lang="en-US" sz="1400" i="1" dirty="0">
                    <a:latin typeface="Cambria"/>
                    <a:ea typeface="Cambria"/>
                    <a:cs typeface="Cambria"/>
                    <a:sym typeface="Cambria"/>
                  </a:rPr>
                  <a:t>W(z)</a:t>
                </a:r>
                <a:r>
                  <a:rPr lang="en-US" sz="1400" dirty="0">
                    <a:latin typeface="Cambria"/>
                    <a:ea typeface="Cambria"/>
                    <a:cs typeface="Cambria"/>
                    <a:sym typeface="Cambria"/>
                  </a:rPr>
                  <a:t>, the Lambert W function, is the solution to</a:t>
                </a:r>
              </a:p>
              <a:p>
                <a:pPr rtl="0">
                  <a:spcBef>
                    <a:spcPts val="0"/>
                  </a:spcBef>
                  <a:buNone/>
                </a:pPr>
                <a:r>
                  <a:rPr lang="en-US" sz="1400" dirty="0" smtClean="0">
                    <a:ea typeface="Cambria"/>
                    <a:cs typeface="Cambria"/>
                    <a:sym typeface="Cambria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𝑊</m:t>
                    </m:r>
                    <m:d>
                      <m:dPr>
                        <m:ctrlPr>
                          <a:rPr lang="en-US" sz="14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sz="1400" i="1" dirty="0" err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-US" sz="1400" i="1" dirty="0" err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𝑒</m:t>
                        </m:r>
                      </m:e>
                      <m:sup>
                        <m:r>
                          <a:rPr lang="en-US" sz="1400" i="1" dirty="0" err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𝑊</m:t>
                        </m:r>
                        <m:d>
                          <m:d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dPr>
                          <m:e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𝑧</m:t>
                            </m:r>
                          </m:e>
                        </m:d>
                      </m:sup>
                    </m:sSup>
                    <m:r>
                      <a:rPr lang="en-US" sz="14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 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 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𝑧</m:t>
                    </m:r>
                  </m:oMath>
                </a14:m>
                <a:endParaRPr lang="en-US" sz="1400" dirty="0"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marL="0" indent="0" rtl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 smtClean="0"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marL="0" indent="0" rtl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 smtClean="0">
                    <a:latin typeface="Cambria"/>
                    <a:ea typeface="Cambria"/>
                    <a:cs typeface="Cambria"/>
                    <a:sym typeface="Cambria"/>
                  </a:rPr>
                  <a:t>The </a:t>
                </a:r>
                <a:r>
                  <a:rPr lang="en-US" sz="1400" dirty="0">
                    <a:latin typeface="Cambria"/>
                    <a:ea typeface="Cambria"/>
                    <a:cs typeface="Cambria"/>
                    <a:sym typeface="Cambria"/>
                  </a:rPr>
                  <a:t>graph of the </a:t>
                </a:r>
                <a:r>
                  <a:rPr lang="en-US" sz="1400" dirty="0" smtClean="0">
                    <a:latin typeface="Cambria"/>
                    <a:ea typeface="Cambria"/>
                    <a:cs typeface="Cambria"/>
                    <a:sym typeface="Cambria"/>
                  </a:rPr>
                  <a:t>exact solution </a:t>
                </a:r>
                <a:r>
                  <a:rPr lang="en-US" sz="1400" dirty="0">
                    <a:latin typeface="Cambria"/>
                    <a:ea typeface="Cambria"/>
                    <a:cs typeface="Cambria"/>
                    <a:sym typeface="Cambria"/>
                  </a:rPr>
                  <a:t>is shown here:</a:t>
                </a:r>
                <a:endParaRPr lang="en" sz="1400" dirty="0"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mc:Choice>
        <mc:Fallback xmlns="">
          <p:sp>
            <p:nvSpPr>
              <p:cNvPr id="153" name="Shape 15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  <a:blipFill>
                <a:blip r:embed="rId3"/>
                <a:stretch>
                  <a:fillRect l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929" y="2682240"/>
            <a:ext cx="4011168" cy="218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From this we can conclude: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Stiff equations can be solved without being computationally expensive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Implicit methods are superior to explicit methods</a:t>
            </a:r>
          </a:p>
          <a:p>
            <a:pPr marL="1028700" lvl="1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A</a:t>
            </a:r>
            <a:r>
              <a:rPr lang="en" sz="1800" dirty="0" smtClean="0"/>
              <a:t>djust </a:t>
            </a:r>
            <a:r>
              <a:rPr lang="en" sz="1800" dirty="0"/>
              <a:t>for drastic changes around equilibrium</a:t>
            </a:r>
          </a:p>
          <a:p>
            <a:pPr marL="5715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Explicit methods are more expensive, and require smaller step sizes, but have a higher degree of accuracy than implicit </a:t>
            </a:r>
            <a:r>
              <a:rPr lang="en" dirty="0" smtClean="0"/>
              <a:t>methods for non-stiff ODE’s</a:t>
            </a:r>
            <a:endParaRPr lang="en"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55600" indent="-342900" rtl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" sz="1000" dirty="0" smtClean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Ashino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, Ryuichi, Michihiro Nagase, and Remi Vaillancourt. "Behind and Beyond the MATLAB ODE Suite." </a:t>
            </a:r>
            <a:r>
              <a:rPr lang="en" sz="1000" i="1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Behind and Beyond the MATLAB ODE Suite ∗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 (n.d.): n. pag. Web.</a:t>
            </a:r>
          </a:p>
          <a:p>
            <a:pPr marL="355600" indent="-342900" rtl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" sz="1000" dirty="0" smtClean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Dahlquist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, Germund (1963), "A special stability problem for linear multistep methods", </a:t>
            </a:r>
            <a:r>
              <a:rPr lang="en" sz="1000" i="1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BIT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 b="1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 (1): </a:t>
            </a:r>
            <a:r>
              <a:rPr lang="en" sz="1000" dirty="0" smtClean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27–43</a:t>
            </a:r>
          </a:p>
          <a:p>
            <a:pPr marL="3556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6"/>
                </a:solidFill>
                <a:latin typeface="+mn-lt"/>
              </a:rPr>
              <a:t>Frank, Jason. "Optimal Implicit SSP </a:t>
            </a:r>
            <a:r>
              <a:rPr lang="en-US" sz="1000" dirty="0" err="1">
                <a:solidFill>
                  <a:schemeClr val="accent6"/>
                </a:solidFill>
                <a:latin typeface="+mn-lt"/>
              </a:rPr>
              <a:t>Runge</a:t>
            </a:r>
            <a:r>
              <a:rPr lang="en-US" sz="1000" dirty="0">
                <a:solidFill>
                  <a:schemeClr val="accent6"/>
                </a:solidFill>
                <a:latin typeface="+mn-lt"/>
              </a:rPr>
              <a:t>—</a:t>
            </a:r>
            <a:r>
              <a:rPr lang="en-US" sz="1000" dirty="0" err="1">
                <a:solidFill>
                  <a:schemeClr val="accent6"/>
                </a:solidFill>
                <a:latin typeface="+mn-lt"/>
              </a:rPr>
              <a:t>Kutta</a:t>
            </a:r>
            <a:r>
              <a:rPr lang="en-US" sz="1000" dirty="0">
                <a:solidFill>
                  <a:schemeClr val="accent6"/>
                </a:solidFill>
                <a:latin typeface="+mn-lt"/>
              </a:rPr>
              <a:t> Methods." </a:t>
            </a:r>
            <a:r>
              <a:rPr lang="en-US" sz="1000" i="1" dirty="0">
                <a:solidFill>
                  <a:schemeClr val="accent6"/>
                </a:solidFill>
                <a:latin typeface="+mn-lt"/>
              </a:rPr>
              <a:t>Strong Stability Preserving </a:t>
            </a:r>
            <a:r>
              <a:rPr lang="en-US" sz="1000" i="1" dirty="0" err="1">
                <a:solidFill>
                  <a:schemeClr val="accent6"/>
                </a:solidFill>
                <a:latin typeface="+mn-lt"/>
              </a:rPr>
              <a:t>Runge-Kutta</a:t>
            </a:r>
            <a:r>
              <a:rPr lang="en-US" sz="1000" i="1" dirty="0">
                <a:solidFill>
                  <a:schemeClr val="accent6"/>
                </a:solidFill>
                <a:latin typeface="+mn-lt"/>
              </a:rPr>
              <a:t> and Multistep Time </a:t>
            </a:r>
            <a:r>
              <a:rPr lang="en-US" sz="1000" i="1" dirty="0" err="1">
                <a:solidFill>
                  <a:schemeClr val="accent6"/>
                </a:solidFill>
                <a:latin typeface="+mn-lt"/>
              </a:rPr>
              <a:t>Discretizations</a:t>
            </a:r>
            <a:r>
              <a:rPr lang="en-US" sz="1000" dirty="0">
                <a:solidFill>
                  <a:schemeClr val="accent6"/>
                </a:solidFill>
                <a:latin typeface="+mn-lt"/>
              </a:rPr>
              <a:t> (2011): 91-107. </a:t>
            </a:r>
            <a:r>
              <a:rPr lang="en-US" sz="1000" i="1" dirty="0">
                <a:solidFill>
                  <a:schemeClr val="accent6"/>
                </a:solidFill>
                <a:latin typeface="+mn-lt"/>
              </a:rPr>
              <a:t>Utrecht University</a:t>
            </a:r>
            <a:r>
              <a:rPr lang="en-US" sz="1000" dirty="0">
                <a:solidFill>
                  <a:schemeClr val="accent6"/>
                </a:solidFill>
                <a:latin typeface="+mn-lt"/>
              </a:rPr>
              <a:t>. Utrecht University. Web.</a:t>
            </a:r>
            <a:endParaRPr lang="en" sz="1000" dirty="0">
              <a:solidFill>
                <a:schemeClr val="accent6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355600" indent="-342900" rtl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" sz="1000" dirty="0" smtClean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Moler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, Cleve. "Ordinary Differential Equations, Stiffness 3." </a:t>
            </a:r>
            <a:r>
              <a:rPr lang="en" sz="1000" i="1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Cleves Corner Cleve Moler on Mathematics and Computing Ordinary Differential Equations Stiffness Comments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. MATLAB, n.d. Web. 12 Nov. 2015.</a:t>
            </a:r>
          </a:p>
          <a:p>
            <a:pPr marL="355600" indent="-342900" rtl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" sz="1000" dirty="0" smtClean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Shampine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, Lawrence F., and Mark W. Reichelt. "The Matlab ODE Suite." </a:t>
            </a:r>
            <a:r>
              <a:rPr lang="en" sz="1000" i="1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THE MATLAB ODE SUITE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 (n.d.): n. pag. </a:t>
            </a:r>
            <a:r>
              <a:rPr lang="en" sz="1000" i="1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Mathworks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. Mathworks. Web.</a:t>
            </a:r>
          </a:p>
          <a:p>
            <a:pPr marL="171450" indent="-171450" rtl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" sz="1000" dirty="0" smtClean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      Weisstein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, Eric W. "Runge-Kutta Method." From </a:t>
            </a:r>
            <a:r>
              <a:rPr lang="en" sz="1000" i="1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MathWorld</a:t>
            </a:r>
            <a:r>
              <a:rPr lang="en" sz="1000" dirty="0">
                <a:solidFill>
                  <a:schemeClr val="accent6"/>
                </a:solidFill>
                <a:latin typeface="+mn-lt"/>
                <a:ea typeface="Times New Roman"/>
                <a:cs typeface="Times New Roman"/>
                <a:sym typeface="Times New Roman"/>
              </a:rPr>
              <a:t>--A Wolfram Web Resource. 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latin typeface="Cambria" panose="02040503050406030204" pitchFamily="18" charset="0"/>
              </a:rPr>
              <a:t>Intro</a:t>
            </a:r>
          </a:p>
          <a:p>
            <a:pPr marL="457200" lvl="0" indent="-2286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latin typeface="Cambria" panose="02040503050406030204" pitchFamily="18" charset="0"/>
              </a:rPr>
              <a:t>A simple example</a:t>
            </a:r>
          </a:p>
          <a:p>
            <a:pPr marL="457200" lvl="0" indent="-2286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latin typeface="Cambria" panose="02040503050406030204" pitchFamily="18" charset="0"/>
              </a:rPr>
              <a:t>Proper </a:t>
            </a:r>
            <a:r>
              <a:rPr lang="en" sz="1600" dirty="0" smtClean="0">
                <a:latin typeface="Cambria" panose="02040503050406030204" pitchFamily="18" charset="0"/>
              </a:rPr>
              <a:t>definition</a:t>
            </a:r>
            <a:endParaRPr lang="en" sz="1200" dirty="0">
              <a:latin typeface="Cambria" panose="02040503050406030204" pitchFamily="18" charset="0"/>
            </a:endParaRPr>
          </a:p>
          <a:p>
            <a:pPr marL="457200" lvl="0" indent="-2286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latin typeface="Cambria" panose="02040503050406030204" pitchFamily="18" charset="0"/>
              </a:rPr>
              <a:t>Real world </a:t>
            </a:r>
            <a:r>
              <a:rPr lang="en" sz="1600" dirty="0" smtClean="0">
                <a:latin typeface="Cambria" panose="02040503050406030204" pitchFamily="18" charset="0"/>
              </a:rPr>
              <a:t>example</a:t>
            </a:r>
          </a:p>
          <a:p>
            <a:pPr marL="457200" lvl="0" indent="-228600">
              <a:buFont typeface="Arial" panose="020B0604020202020204" pitchFamily="34" charset="0"/>
              <a:buChar char="•"/>
            </a:pPr>
            <a:r>
              <a:rPr lang="en" sz="1600" dirty="0">
                <a:latin typeface="Cambria" panose="02040503050406030204" pitchFamily="18" charset="0"/>
              </a:rPr>
              <a:t>Solutions</a:t>
            </a:r>
          </a:p>
          <a:p>
            <a:pPr marL="914400" lvl="1" indent="-228600">
              <a:buFont typeface="Arial" panose="020B0604020202020204" pitchFamily="34" charset="0"/>
              <a:buChar char="•"/>
            </a:pPr>
            <a:r>
              <a:rPr lang="en" sz="1600" dirty="0">
                <a:latin typeface="Cambria" panose="02040503050406030204" pitchFamily="18" charset="0"/>
              </a:rPr>
              <a:t>Runge-Kutta, </a:t>
            </a:r>
            <a:r>
              <a:rPr lang="en" sz="1600" dirty="0" smtClean="0">
                <a:latin typeface="Cambria" panose="02040503050406030204" pitchFamily="18" charset="0"/>
              </a:rPr>
              <a:t>Dormond-Prince/ode23s</a:t>
            </a:r>
            <a:endParaRPr lang="en" sz="1600" dirty="0">
              <a:latin typeface="Cambria" panose="02040503050406030204" pitchFamily="18" charset="0"/>
            </a:endParaRPr>
          </a:p>
          <a:p>
            <a:pPr marL="457200" lvl="0" indent="-2286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 smtClean="0">
                <a:latin typeface="Cambria" panose="02040503050406030204" pitchFamily="18" charset="0"/>
              </a:rPr>
              <a:t>Conclusion</a:t>
            </a:r>
            <a:endParaRPr lang="en" sz="1600" dirty="0">
              <a:latin typeface="Cambria" panose="02040503050406030204" pitchFamily="18" charset="0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What is a Stiff Differential Equation?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 differential equation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Numerically unstable, requiring a small step size </a:t>
            </a:r>
            <a:r>
              <a:rPr lang="en" dirty="0" smtClean="0"/>
              <a:t>to solve using traditional methods</a:t>
            </a:r>
            <a:endParaRPr lang="en" dirty="0"/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Includes a term that leads to rapid </a:t>
            </a:r>
            <a:r>
              <a:rPr lang="en" dirty="0" smtClean="0"/>
              <a:t>variation in </a:t>
            </a:r>
            <a:r>
              <a:rPr lang="en" dirty="0"/>
              <a:t>the </a:t>
            </a:r>
            <a:r>
              <a:rPr lang="en" dirty="0" smtClean="0"/>
              <a:t>slope</a:t>
            </a:r>
            <a:endParaRPr lang="en" dirty="0"/>
          </a:p>
          <a:p>
            <a:pPr marL="971550" lvl="1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Often this is variation around a stable solution as t gets large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The problem caused by stiffness is the time it takes to solve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Extremely simple ODE’s can fail under traditional numerical methods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hape 7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rtl="0">
                  <a:spcBef>
                    <a:spcPts val="0"/>
                  </a:spcBef>
                  <a:buNone/>
                </a:pPr>
                <a:r>
                  <a:rPr lang="en" sz="1800" dirty="0" smtClean="0"/>
                  <a:t>Consider the simple ODE:</a:t>
                </a:r>
              </a:p>
              <a:p>
                <a:pPr marL="97155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" sz="1800" i="1" dirty="0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" sz="180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" sz="1800" i="1" dirty="0" smtClean="0">
                          <a:latin typeface="Cambria Math" panose="02040503050406030204" pitchFamily="18" charset="0"/>
                        </a:rPr>
                        <m:t>= −1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" sz="1800" dirty="0"/>
              </a:p>
              <a:p>
                <a:pPr marL="97155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" sz="1800" i="1" dirty="0" smtClean="0">
                          <a:latin typeface="Cambria Math" panose="02040503050406030204" pitchFamily="18" charset="0"/>
                        </a:rPr>
                        <m:t>(0)=1.  </m:t>
                      </m:r>
                    </m:oMath>
                  </m:oMathPara>
                </a14:m>
                <a:endParaRPr lang="en" sz="1800" dirty="0"/>
              </a:p>
              <a:p>
                <a:pPr marL="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" sz="1800" dirty="0"/>
                  <a:t>We know that the solution to this ODE is:</a:t>
                </a:r>
              </a:p>
              <a:p>
                <a:pPr marL="457200" indent="457200" rtl="0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sz="1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sz="18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" sz="180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" sz="18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" sz="1800" dirty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" dirty="0"/>
                  <a:t>However, the numerical </a:t>
                </a:r>
                <a:r>
                  <a:rPr lang="en" dirty="0" smtClean="0"/>
                  <a:t>solution using Euler’s Method </a:t>
                </a:r>
                <a:r>
                  <a:rPr lang="en" dirty="0"/>
                  <a:t>runs into some problems...</a:t>
                </a:r>
              </a:p>
            </p:txBody>
          </p:sp>
        </mc:Choice>
        <mc:Fallback xmlns="">
          <p:sp>
            <p:nvSpPr>
              <p:cNvPr id="77" name="Shape 7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  <a:blipFill rotWithShape="0">
                <a:blip r:embed="rId3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Simple Example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86" name="Shape 86"/>
          <p:cNvSpPr txBox="1"/>
          <p:nvPr/>
        </p:nvSpPr>
        <p:spPr>
          <a:xfrm>
            <a:off x="4399049" y="4486302"/>
            <a:ext cx="345899" cy="24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EFEFEF"/>
                </a:solidFill>
              </a:rPr>
              <a:t>t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56110" y="2503466"/>
            <a:ext cx="461399" cy="69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EFEFEF"/>
                </a:solidFill>
              </a:rPr>
              <a:t>y(t)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71467"/>
              </p:ext>
            </p:extLst>
          </p:nvPr>
        </p:nvGraphicFramePr>
        <p:xfrm>
          <a:off x="917509" y="1175865"/>
          <a:ext cx="7308980" cy="334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A-Stability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Shape 9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r>
                  <a:rPr lang="en-US" sz="1600" dirty="0" smtClean="0"/>
                  <a:t>How do we quantify the stability of the numerical solution?</a:t>
                </a:r>
              </a:p>
              <a:p>
                <a:pPr/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/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/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1−1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sz="1600" dirty="0"/>
                  <a:t>By Induction:</a:t>
                </a:r>
              </a:p>
              <a:p>
                <a:pPr/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600" dirty="0"/>
              </a:p>
              <a:p>
                <a:r>
                  <a:rPr lang="en-US" sz="1600" dirty="0"/>
                  <a:t>Which is convergent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1−1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600" dirty="0"/>
                  <a:t> 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sz="1600" dirty="0"/>
              </a:p>
            </p:txBody>
          </p:sp>
        </mc:Choice>
        <mc:Fallback>
          <p:sp>
            <p:nvSpPr>
              <p:cNvPr id="93" name="Shape 9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  <a:blipFill>
                <a:blip r:embed="rId3"/>
                <a:stretch>
                  <a:fillRect l="-358" b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More A-Stability</a:t>
            </a:r>
            <a:endParaRPr lang="e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Shape 9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r>
                  <a:rPr lang="en-US" sz="1600" dirty="0" smtClean="0"/>
                  <a:t>Generalizing this concept for the test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 smtClean="0"/>
              </a:p>
              <a:p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r>
                      <a:rPr lang="el-GR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 smtClean="0"/>
                  <a:t> 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</a:t>
                </a:r>
                <a:r>
                  <a:rPr lang="en-US" sz="1600" dirty="0" smtClean="0"/>
                  <a:t>numerical method is called </a:t>
                </a:r>
                <a:r>
                  <a:rPr lang="en-US" sz="1600" dirty="0"/>
                  <a:t>A-Stable </a:t>
                </a:r>
                <a:r>
                  <a:rPr lang="en-US" sz="1600" dirty="0" smtClean="0"/>
                  <a:t>if</a:t>
                </a:r>
              </a:p>
              <a:p>
                <a:pPr/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Note that this region corresponds to the left half-plane, since z can be complex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A-Stability tells us that the numerical method is always stable around the origin</a:t>
                </a: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Further, if it is also the case that  </a:t>
                </a:r>
                <a14:m>
                  <m:oMath xmlns:m="http://schemas.openxmlformats.org/officeDocument/2006/math">
                    <m:r>
                      <a:rPr lang="el-GR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</m:t>
                    </m:r>
                  </m:oMath>
                </a14:m>
                <a:r>
                  <a:rPr lang="en-US" sz="1600" dirty="0"/>
                  <a:t>as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1600" dirty="0"/>
                  <a:t>, the numerical method is called </a:t>
                </a:r>
                <a:r>
                  <a:rPr lang="en-US" sz="1600" dirty="0" smtClean="0"/>
                  <a:t>           L-Stable</a:t>
                </a:r>
                <a:r>
                  <a:rPr lang="en-US" sz="1600" dirty="0"/>
                  <a:t>. L-Stable methods are good for solving stiff </a:t>
                </a:r>
                <a:r>
                  <a:rPr lang="en-US" sz="1600" dirty="0" smtClean="0"/>
                  <a:t>equations.</a:t>
                </a:r>
                <a:endParaRPr lang="en-US" sz="1600" dirty="0"/>
              </a:p>
            </p:txBody>
          </p:sp>
        </mc:Choice>
        <mc:Fallback>
          <p:sp>
            <p:nvSpPr>
              <p:cNvPr id="93" name="Shape 9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  <a:blipFill>
                <a:blip r:embed="rId3"/>
                <a:stretch>
                  <a:fillRect l="-35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877731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More In-Depth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Shape 10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rtl="0">
                  <a:spcBef>
                    <a:spcPts val="0"/>
                  </a:spcBef>
                  <a:buNone/>
                </a:pPr>
                <a:r>
                  <a:rPr lang="en" dirty="0" smtClean="0"/>
                  <a:t>Stiffness can be seen in several differential equations that model the real world:</a:t>
                </a:r>
              </a:p>
              <a:p>
                <a:pPr marL="514350" lvl="0" indent="-28575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" dirty="0" smtClean="0"/>
                  <a:t>Propagating Flame Model:</a:t>
                </a:r>
              </a:p>
              <a:p>
                <a:pPr marL="457200" lvl="0" indent="457200" rtl="0">
                  <a:lnSpc>
                    <a:spcPct val="107916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" sz="14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16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fPr>
                      <m:num>
                        <m:r>
                          <a:rPr lang="en" sz="16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𝑑𝑦</m:t>
                        </m:r>
                      </m:num>
                      <m:den>
                        <m:r>
                          <a:rPr lang="en" sz="16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𝑑𝑡</m:t>
                        </m:r>
                      </m:den>
                    </m:f>
                    <m:r>
                      <a:rPr lang="en" sz="16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" sz="16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𝑦</m:t>
                        </m:r>
                      </m:e>
                      <m:sup>
                        <m:r>
                          <a:rPr lang="en" sz="16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2</m:t>
                        </m:r>
                      </m:sup>
                    </m:sSup>
                    <m:r>
                      <a:rPr lang="en" sz="16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−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pPr>
                      <m:e>
                        <m:r>
                          <a:rPr lang="en" sz="16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𝑦</m:t>
                        </m:r>
                      </m:e>
                      <m:sup>
                        <m:r>
                          <a:rPr lang="en" sz="16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3</m:t>
                        </m:r>
                      </m:sup>
                    </m:sSup>
                  </m:oMath>
                </a14:m>
                <a:endParaRPr lang="en" sz="1600" dirty="0"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marL="457200" lvl="0" indent="457200">
                  <a:lnSpc>
                    <a:spcPct val="107916"/>
                  </a:lnSpc>
                  <a:spcAft>
                    <a:spcPts val="800"/>
                  </a:spcAft>
                </a:pPr>
                <a:r>
                  <a:rPr lang="en" sz="16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r>
                      <a:rPr lang="en" sz="16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𝑦</m:t>
                    </m:r>
                    <m:r>
                      <a:rPr lang="en" sz="1600" i="1" dirty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(</m:t>
                    </m:r>
                    <m:r>
                      <a:rPr lang="en" sz="16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0</m:t>
                    </m:r>
                    <m:r>
                      <a:rPr lang="en" sz="1600" i="1" dirty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  <m:r>
                      <a:rPr lang="en" sz="16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 </m:t>
                    </m:r>
                    <m:r>
                      <a:rPr lang="en" sz="16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𝛿</m:t>
                    </m:r>
                  </m:oMath>
                </a14:m>
                <a:r>
                  <a:rPr lang="en" sz="1600" dirty="0" smtClean="0">
                    <a:latin typeface="Cambria"/>
                    <a:ea typeface="Cambria"/>
                    <a:cs typeface="Cambria"/>
                    <a:sym typeface="Cambria"/>
                  </a:rPr>
                  <a:t>, where </a:t>
                </a:r>
                <a14:m>
                  <m:oMath xmlns:m="http://schemas.openxmlformats.org/officeDocument/2006/math">
                    <m:r>
                      <a:rPr lang="en" sz="16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𝛿</m:t>
                    </m:r>
                  </m:oMath>
                </a14:m>
                <a:r>
                  <a:rPr lang="en" sz="1600" dirty="0" smtClean="0">
                    <a:latin typeface="Cambria"/>
                    <a:ea typeface="Cambria"/>
                    <a:cs typeface="Cambria"/>
                    <a:sym typeface="Cambria"/>
                  </a:rPr>
                  <a:t> is small (.0001)</a:t>
                </a:r>
                <a:endParaRPr lang="en" sz="1600" dirty="0"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marL="457200" indent="457200" rtl="0">
                  <a:lnSpc>
                    <a:spcPct val="107916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" sz="16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r>
                      <a:rPr lang="en" sz="16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0&lt;</m:t>
                    </m:r>
                    <m:r>
                      <a:rPr lang="en" sz="16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𝑡</m:t>
                    </m:r>
                    <m:r>
                      <a:rPr lang="en" sz="16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&lt;</m:t>
                    </m:r>
                    <m:f>
                      <m:fPr>
                        <m:ctrlPr>
                          <a:rPr lang="en" sz="16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fPr>
                      <m:num>
                        <m:r>
                          <a:rPr lang="en" sz="16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2</m:t>
                        </m:r>
                      </m:num>
                      <m:den>
                        <m:r>
                          <a:rPr lang="en" sz="160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𝛿</m:t>
                        </m:r>
                      </m:den>
                    </m:f>
                  </m:oMath>
                </a14:m>
                <a:endParaRPr lang="en" sz="1600" dirty="0"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marL="0" lvl="0" indent="0" rtl="0">
                  <a:lnSpc>
                    <a:spcPct val="107916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sz="1400" dirty="0"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mc:Choice>
        <mc:Fallback>
          <p:sp>
            <p:nvSpPr>
              <p:cNvPr id="107" name="Shape 10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  <a:blipFill>
                <a:blip r:embed="rId3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Runge-Kutta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Shape 1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514350" lvl="0" indent="-285750" rtl="0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" sz="1400" dirty="0" smtClean="0">
                    <a:latin typeface="Cambria"/>
                    <a:ea typeface="Cambria"/>
                    <a:cs typeface="Cambria"/>
                    <a:sym typeface="Cambria"/>
                  </a:rPr>
                  <a:t>4th order Runge-Kutta, modified version is ode45:</a:t>
                </a:r>
              </a:p>
              <a:p>
                <a:pPr marL="457200" rtl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" sz="14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r>
                      <a:rPr lang="en" sz="140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𝑘</m:t>
                    </m:r>
                    <m:r>
                      <a:rPr lang="en" sz="1400" i="1" baseline="-25000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1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𝐹</m:t>
                    </m:r>
                    <m:d>
                      <m:dPr>
                        <m:ctrlPr>
                          <a:rPr lang="en" sz="1400" b="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" sz="1400" i="1" dirty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1400" i="1" baseline="-25000" dirty="0" smtClean="0">
                  <a:latin typeface="Cambria Math" panose="02040503050406030204" pitchFamily="18" charset="0"/>
                  <a:ea typeface="Cambria"/>
                  <a:cs typeface="Cambria"/>
                  <a:sym typeface="Cambria"/>
                </a:endParaRPr>
              </a:p>
              <a:p>
                <a:pPr marL="457200" rtl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𝑘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𝑛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+0.5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h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∗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 smtClean="0">
                  <a:ea typeface="Cambria"/>
                  <a:cs typeface="Cambria"/>
                  <a:sym typeface="Cambria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" sz="140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𝑘</m:t>
                    </m:r>
                    <m:r>
                      <a:rPr lang="en" sz="1400" i="1" baseline="-25000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3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𝑓</m:t>
                    </m:r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𝑛</m:t>
                            </m:r>
                          </m:sub>
                        </m:sSub>
                        <m:r>
                          <a:rPr lang="en-US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+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0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.5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h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∗</m:t>
                        </m:r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"/>
                                <a:cs typeface="Cambria"/>
                                <a:sym typeface="Cambria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 smtClean="0"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marL="457200" rtl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b="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4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∗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)</m:t>
                    </m:r>
                  </m:oMath>
                </a14:m>
                <a:endParaRPr lang="en-US" sz="1400" dirty="0" smtClean="0"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400" b="0" dirty="0" smtClean="0">
                    <a:ea typeface="Cambria"/>
                    <a:cs typeface="Cambria"/>
                    <a:sym typeface="Cambri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bPr>
                      <m:e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𝑦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+1</m:t>
                        </m:r>
                      </m:sub>
                    </m:sSub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=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sSubPr>
                      <m:e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𝑦</m:t>
                        </m:r>
                      </m:e>
                      <m:sub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𝑛</m:t>
                        </m:r>
                      </m:sub>
                    </m:sSub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+</m:t>
                    </m:r>
                    <m:f>
                      <m:fPr>
                        <m:ctrlP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</m:ctrlPr>
                      </m:fPr>
                      <m:num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h</m:t>
                        </m:r>
                      </m:num>
                      <m:den>
                        <m:r>
                          <a:rPr lang="en" sz="1400" i="1" dirty="0">
                            <a:latin typeface="Cambria Math" panose="02040503050406030204" pitchFamily="18" charset="0"/>
                            <a:ea typeface="Cambria"/>
                            <a:cs typeface="Cambria"/>
                            <a:sym typeface="Cambria"/>
                          </a:rPr>
                          <m:t>6</m:t>
                        </m:r>
                      </m:den>
                    </m:f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  (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𝑘</m:t>
                    </m:r>
                    <m:r>
                      <a:rPr lang="en" sz="1400" i="1" baseline="-25000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1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+2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𝑘</m:t>
                    </m:r>
                    <m:r>
                      <a:rPr lang="en" sz="1400" i="1" baseline="-25000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2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+2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𝑘</m:t>
                    </m:r>
                    <m:r>
                      <a:rPr lang="en" sz="1400" i="1" baseline="-25000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3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+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𝑘</m:t>
                    </m:r>
                    <m:r>
                      <a:rPr lang="en" sz="1400" i="1" baseline="-25000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4</m:t>
                    </m:r>
                    <m:r>
                      <a:rPr lang="en" sz="1400" i="1" dirty="0">
                        <a:latin typeface="Cambria Math" panose="02040503050406030204" pitchFamily="18" charset="0"/>
                        <a:ea typeface="Cambria"/>
                        <a:cs typeface="Cambria"/>
                        <a:sym typeface="Cambria"/>
                      </a:rPr>
                      <m:t>)</m:t>
                    </m:r>
                  </m:oMath>
                </a14:m>
                <a:endParaRPr lang="en" sz="1400" dirty="0" smtClean="0"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marL="514350" lvl="0" indent="-285750" rtl="0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" sz="1400" i="1" dirty="0" smtClean="0">
                    <a:latin typeface="Cambria"/>
                    <a:ea typeface="Cambria"/>
                    <a:cs typeface="Cambria"/>
                    <a:sym typeface="Cambria"/>
                  </a:rPr>
                  <a:t>y</a:t>
                </a:r>
                <a:r>
                  <a:rPr lang="en" sz="1400" i="1" baseline="-25000" dirty="0" smtClean="0">
                    <a:latin typeface="Cambria"/>
                    <a:ea typeface="Cambria"/>
                    <a:cs typeface="Cambria"/>
                    <a:sym typeface="Cambria"/>
                  </a:rPr>
                  <a:t>n</a:t>
                </a:r>
                <a:r>
                  <a:rPr lang="en" sz="1400" dirty="0" smtClean="0">
                    <a:latin typeface="Cambria"/>
                    <a:ea typeface="Cambria"/>
                    <a:cs typeface="Cambria"/>
                    <a:sym typeface="Cambria"/>
                  </a:rPr>
                  <a:t> </a:t>
                </a:r>
                <a:r>
                  <a:rPr lang="en" sz="1400" dirty="0">
                    <a:latin typeface="Cambria"/>
                    <a:ea typeface="Cambria"/>
                    <a:cs typeface="Cambria"/>
                    <a:sym typeface="Cambria"/>
                  </a:rPr>
                  <a:t>is the value of </a:t>
                </a:r>
                <a:r>
                  <a:rPr lang="en" sz="1400" i="1" dirty="0">
                    <a:latin typeface="Cambria"/>
                    <a:ea typeface="Cambria"/>
                    <a:cs typeface="Cambria"/>
                    <a:sym typeface="Cambria"/>
                  </a:rPr>
                  <a:t>y</a:t>
                </a:r>
                <a:r>
                  <a:rPr lang="en" sz="1400" dirty="0">
                    <a:latin typeface="Cambria"/>
                    <a:ea typeface="Cambria"/>
                    <a:cs typeface="Cambria"/>
                    <a:sym typeface="Cambria"/>
                  </a:rPr>
                  <a:t> at the n</a:t>
                </a:r>
                <a:r>
                  <a:rPr lang="en" sz="1400" baseline="30000" dirty="0">
                    <a:latin typeface="Cambria"/>
                    <a:ea typeface="Cambria"/>
                    <a:cs typeface="Cambria"/>
                    <a:sym typeface="Cambria"/>
                  </a:rPr>
                  <a:t>th</a:t>
                </a:r>
                <a:r>
                  <a:rPr lang="en" sz="1400" dirty="0">
                    <a:latin typeface="Cambria"/>
                    <a:ea typeface="Cambria"/>
                    <a:cs typeface="Cambria"/>
                    <a:sym typeface="Cambria"/>
                  </a:rPr>
                  <a:t> timestep and</a:t>
                </a:r>
                <a:r>
                  <a:rPr lang="en" sz="1400" i="1" dirty="0">
                    <a:latin typeface="Cambria"/>
                    <a:ea typeface="Cambria"/>
                    <a:cs typeface="Cambria"/>
                    <a:sym typeface="Cambria"/>
                  </a:rPr>
                  <a:t> h </a:t>
                </a:r>
                <a:r>
                  <a:rPr lang="en" sz="1400" dirty="0">
                    <a:latin typeface="Cambria"/>
                    <a:ea typeface="Cambria"/>
                    <a:cs typeface="Cambria"/>
                    <a:sym typeface="Cambria"/>
                  </a:rPr>
                  <a:t>is the step size</a:t>
                </a:r>
              </a:p>
              <a:p>
                <a:pPr marL="514350" lvl="0" indent="-285750" rtl="0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" sz="1400" dirty="0">
                    <a:latin typeface="Cambria"/>
                    <a:ea typeface="Cambria"/>
                    <a:cs typeface="Cambria"/>
                    <a:sym typeface="Cambria"/>
                  </a:rPr>
                  <a:t>V</a:t>
                </a:r>
                <a:r>
                  <a:rPr lang="en" sz="1400" dirty="0" smtClean="0">
                    <a:latin typeface="Cambria"/>
                    <a:ea typeface="Cambria"/>
                    <a:cs typeface="Cambria"/>
                    <a:sym typeface="Cambria"/>
                  </a:rPr>
                  <a:t>ariation </a:t>
                </a:r>
                <a:r>
                  <a:rPr lang="en" sz="1400" dirty="0">
                    <a:latin typeface="Cambria"/>
                    <a:ea typeface="Cambria"/>
                    <a:cs typeface="Cambria"/>
                    <a:sym typeface="Cambria"/>
                  </a:rPr>
                  <a:t>on Euler's Method, using the weighted averages of 4 intervals between </a:t>
                </a:r>
                <a:r>
                  <a:rPr lang="en" sz="1400" i="1" dirty="0">
                    <a:latin typeface="Cambria"/>
                    <a:ea typeface="Cambria"/>
                    <a:cs typeface="Cambria"/>
                    <a:sym typeface="Cambria"/>
                  </a:rPr>
                  <a:t>t</a:t>
                </a:r>
                <a:r>
                  <a:rPr lang="en" sz="1400" i="1" baseline="-25000" dirty="0">
                    <a:latin typeface="Cambria"/>
                    <a:ea typeface="Cambria"/>
                    <a:cs typeface="Cambria"/>
                    <a:sym typeface="Cambria"/>
                  </a:rPr>
                  <a:t>n</a:t>
                </a:r>
                <a:r>
                  <a:rPr lang="en" sz="1400" dirty="0">
                    <a:latin typeface="Cambria"/>
                    <a:ea typeface="Cambria"/>
                    <a:cs typeface="Cambria"/>
                    <a:sym typeface="Cambria"/>
                  </a:rPr>
                  <a:t> and </a:t>
                </a:r>
                <a:r>
                  <a:rPr lang="en" sz="1400" i="1" dirty="0">
                    <a:latin typeface="Cambria"/>
                    <a:ea typeface="Cambria"/>
                    <a:cs typeface="Cambria"/>
                    <a:sym typeface="Cambria"/>
                  </a:rPr>
                  <a:t>t</a:t>
                </a:r>
                <a:r>
                  <a:rPr lang="en" sz="1400" i="1" baseline="-25000" dirty="0">
                    <a:latin typeface="Cambria"/>
                    <a:ea typeface="Cambria"/>
                    <a:cs typeface="Cambria"/>
                    <a:sym typeface="Cambria"/>
                  </a:rPr>
                  <a:t>n+1</a:t>
                </a:r>
                <a:r>
                  <a:rPr lang="en" sz="1400" i="1" dirty="0">
                    <a:latin typeface="Cambria"/>
                    <a:ea typeface="Cambria"/>
                    <a:cs typeface="Cambria"/>
                    <a:sym typeface="Cambria"/>
                  </a:rPr>
                  <a:t> </a:t>
                </a:r>
              </a:p>
              <a:p>
                <a:pPr marL="0" lvl="0" indent="0" rtl="0">
                  <a:lnSpc>
                    <a:spcPct val="107916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sz="1400" dirty="0"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mc:Choice>
        <mc:Fallback>
          <p:sp>
            <p:nvSpPr>
              <p:cNvPr id="114" name="Shape 1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599" cy="3416400"/>
              </a:xfrm>
              <a:prstGeom prst="rect">
                <a:avLst/>
              </a:prstGeom>
              <a:blipFill>
                <a:blip r:embed="rId3"/>
                <a:stretch>
                  <a:fillRect b="-1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468</Words>
  <Application>Microsoft Office PowerPoint</Application>
  <PresentationFormat>On-screen Show (16:9)</PresentationFormat>
  <Paragraphs>140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Cambria Math</vt:lpstr>
      <vt:lpstr>Times New Roman</vt:lpstr>
      <vt:lpstr>Arial</vt:lpstr>
      <vt:lpstr>Oswald</vt:lpstr>
      <vt:lpstr>Cambria</vt:lpstr>
      <vt:lpstr>Average</vt:lpstr>
      <vt:lpstr>Calibri</vt:lpstr>
      <vt:lpstr>slate</vt:lpstr>
      <vt:lpstr>Stiff Differential Equations</vt:lpstr>
      <vt:lpstr>Outline</vt:lpstr>
      <vt:lpstr>What is a Stiff Differential Equation?</vt:lpstr>
      <vt:lpstr>A Simple Example</vt:lpstr>
      <vt:lpstr>A Simple Example</vt:lpstr>
      <vt:lpstr>A-Stability</vt:lpstr>
      <vt:lpstr>More A-Stability</vt:lpstr>
      <vt:lpstr>A More In-Depth Example</vt:lpstr>
      <vt:lpstr>Runge-Kutta Method</vt:lpstr>
      <vt:lpstr>Applied to our IVP</vt:lpstr>
      <vt:lpstr>PowerPoint Presentation</vt:lpstr>
      <vt:lpstr>Dormand-Prince Method</vt:lpstr>
      <vt:lpstr>Matlab’s ode23s</vt:lpstr>
      <vt:lpstr>Its Just an IVP</vt:lpstr>
      <vt:lpstr>PowerPoint Presentation</vt:lpstr>
      <vt:lpstr>Finding an Exact Solution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Stiff Differential Equations</dc:title>
  <dc:creator>thaye_000</dc:creator>
  <cp:lastModifiedBy>Riley James</cp:lastModifiedBy>
  <cp:revision>19</cp:revision>
  <dcterms:modified xsi:type="dcterms:W3CDTF">2015-11-30T21:31:55Z</dcterms:modified>
</cp:coreProperties>
</file>