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6" r:id="rId2"/>
    <p:sldId id="257" r:id="rId3"/>
    <p:sldId id="258" r:id="rId4"/>
    <p:sldId id="274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08" y="-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87EA-206C-254D-B80E-F1A38EB31A24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7C9AE-B447-D846-AEBC-FD0A5578A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9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22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9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76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4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5992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42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504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8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4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5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6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BA40F-E13D-4671-9130-53B1A6AC7A42}" type="datetimeFigureOut">
              <a:rPr lang="en-US" smtClean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1BF2FC-E3D3-45B9-8D8C-F6677217A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https://www.youtube.com/embed/2XGIKPUZc2U" TargetMode="External"/><Relationship Id="rId7" Type="http://schemas.openxmlformats.org/officeDocument/2006/relationships/image" Target="../media/image3.png"/><Relationship Id="rId2" Type="http://schemas.openxmlformats.org/officeDocument/2006/relationships/video" Target="NULL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gif"/><Relationship Id="rId5" Type="http://schemas.openxmlformats.org/officeDocument/2006/relationships/slideLayout" Target="../slideLayouts/slideLayout2.xml"/><Relationship Id="rId4" Type="http://schemas.openxmlformats.org/officeDocument/2006/relationships/control" Target="../activeX/activeX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Various Applications of Hopf Bifurcations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Mulvehill, Kaleb Mitchell, Niko Lachman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Eigenvalues</a:t>
            </a:r>
            <a:br>
              <a:rPr lang="en-US" dirty="0" smtClean="0"/>
            </a:br>
            <a:r>
              <a:rPr lang="en-US" sz="2800" dirty="0" smtClean="0"/>
              <a:t>What We know...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350773"/>
            <a:ext cx="4184035" cy="36905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Re(λ)&lt;0 , 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&lt;0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Stable Spiral Sink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Re(λ</a:t>
            </a:r>
            <a:r>
              <a:rPr lang="en-US" sz="2800" dirty="0" smtClean="0">
                <a:solidFill>
                  <a:schemeClr val="tx1"/>
                </a:solidFill>
              </a:rPr>
              <a:t>)&gt;0 , 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&gt;0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Unstable Spiral Source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Re(λ</a:t>
            </a:r>
            <a:r>
              <a:rPr lang="en-US" sz="2800" dirty="0" smtClean="0">
                <a:solidFill>
                  <a:schemeClr val="tx1"/>
                </a:solidFill>
              </a:rPr>
              <a:t>)=0 , </a:t>
            </a:r>
            <a:r>
              <a:rPr lang="el-GR" sz="2800" dirty="0" smtClean="0">
                <a:solidFill>
                  <a:schemeClr val="tx1"/>
                </a:solidFill>
              </a:rPr>
              <a:t>α</a:t>
            </a:r>
            <a:r>
              <a:rPr lang="en-US" sz="2800" dirty="0" smtClean="0">
                <a:solidFill>
                  <a:schemeClr val="tx1"/>
                </a:solidFill>
              </a:rPr>
              <a:t>=0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Unstable Center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6300" y="1668288"/>
            <a:ext cx="17702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λ=α±</a:t>
            </a:r>
            <a:r>
              <a:rPr lang="en-US" sz="3200" dirty="0" smtClean="0"/>
              <a:t>i</a:t>
            </a:r>
            <a:r>
              <a:rPr lang="en-US" sz="3200" dirty="0" smtClean="0"/>
              <a:t>β</a:t>
            </a:r>
            <a:endParaRPr lang="en-US" sz="3200" dirty="0"/>
          </a:p>
        </p:txBody>
      </p:sp>
      <p:pic>
        <p:nvPicPr>
          <p:cNvPr id="7" name="Picture 6" descr="Screen Shot 2015-11-22 at 4.52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22" y="4574855"/>
            <a:ext cx="2288406" cy="2283145"/>
          </a:xfrm>
          <a:prstGeom prst="rect">
            <a:avLst/>
          </a:prstGeom>
        </p:spPr>
      </p:pic>
      <p:pic>
        <p:nvPicPr>
          <p:cNvPr id="8" name="Picture 7" descr="Screen Shot 2015-11-22 at 4.51.2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22" y="2350773"/>
            <a:ext cx="2313267" cy="2224895"/>
          </a:xfrm>
          <a:prstGeom prst="rect">
            <a:avLst/>
          </a:prstGeom>
        </p:spPr>
      </p:pic>
      <p:pic>
        <p:nvPicPr>
          <p:cNvPr id="9" name="Picture 8" descr="Screen Shot 2015-11-22 at 4.51.5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24" y="75833"/>
            <a:ext cx="2293404" cy="22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</a:t>
            </a:r>
            <a:r>
              <a:rPr lang="fr-FR" dirty="0" smtClean="0"/>
              <a:t>’</a:t>
            </a:r>
            <a:r>
              <a:rPr lang="en-US" dirty="0" smtClean="0"/>
              <a:t>t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894310" cy="3880772"/>
          </a:xfrm>
        </p:spPr>
        <p:txBody>
          <a:bodyPr>
            <a:normAutofit/>
          </a:bodyPr>
          <a:lstStyle/>
          <a:p>
            <a:r>
              <a:rPr lang="en-US" sz="2800" dirty="0"/>
              <a:t>What does the phase portrait look like when α changes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How does this system of differential equations differ from ones that we have studied previously?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4503" y="476210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dirty="0" smtClean="0"/>
              <a:t>…and how do we find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Supercritical or Subcritical?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529640" cy="3880772"/>
          </a:xfrm>
        </p:spPr>
        <p:txBody>
          <a:bodyPr/>
          <a:lstStyle/>
          <a:p>
            <a:r>
              <a:rPr lang="en-US" dirty="0" smtClean="0"/>
              <a:t>Check α = 0 and plug points into the equations to determine if the bifurcation of the system is supercritical or subcritical.</a:t>
            </a:r>
          </a:p>
          <a:p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1143666" y="2976381"/>
            <a:ext cx="3234649" cy="1194345"/>
            <a:chOff x="1238437" y="3145896"/>
            <a:chExt cx="2451100" cy="773134"/>
          </a:xfrm>
        </p:grpSpPr>
        <p:pic>
          <p:nvPicPr>
            <p:cNvPr id="5" name="Picture 4" descr="Screen Shot 2015-11-22 at 9.57.45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5076" y="3145896"/>
              <a:ext cx="2324100" cy="457200"/>
            </a:xfrm>
            <a:prstGeom prst="rect">
              <a:avLst/>
            </a:prstGeom>
          </p:spPr>
        </p:pic>
        <p:pic>
          <p:nvPicPr>
            <p:cNvPr id="6" name="Picture 5" descr="Screen Shot 2015-11-22 at 9.56.51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437" y="3474530"/>
              <a:ext cx="2451100" cy="4445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694168" y="2923395"/>
            <a:ext cx="533164" cy="1248436"/>
            <a:chOff x="694168" y="2923395"/>
            <a:chExt cx="533164" cy="1248436"/>
          </a:xfrm>
        </p:grpSpPr>
        <p:pic>
          <p:nvPicPr>
            <p:cNvPr id="8" name="Picture 7" descr="Screen Shot 2015-11-22 at 10.02.59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422" y="3469285"/>
              <a:ext cx="526910" cy="702546"/>
            </a:xfrm>
            <a:prstGeom prst="rect">
              <a:avLst/>
            </a:prstGeom>
          </p:spPr>
        </p:pic>
        <p:pic>
          <p:nvPicPr>
            <p:cNvPr id="9" name="Picture 8" descr="Screen Shot 2015-11-22 at 10.02.51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168" y="2923395"/>
              <a:ext cx="480965" cy="673351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713892" y="4270139"/>
            <a:ext cx="533164" cy="1248436"/>
            <a:chOff x="694168" y="2923395"/>
            <a:chExt cx="533164" cy="1248436"/>
          </a:xfrm>
        </p:grpSpPr>
        <p:pic>
          <p:nvPicPr>
            <p:cNvPr id="12" name="Picture 11" descr="Screen Shot 2015-11-22 at 10.02.59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422" y="3469285"/>
              <a:ext cx="526910" cy="702546"/>
            </a:xfrm>
            <a:prstGeom prst="rect">
              <a:avLst/>
            </a:prstGeom>
          </p:spPr>
        </p:pic>
        <p:pic>
          <p:nvPicPr>
            <p:cNvPr id="13" name="Picture 12" descr="Screen Shot 2015-11-22 at 10.02.51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168" y="2923395"/>
              <a:ext cx="480965" cy="673351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194085" y="4246555"/>
            <a:ext cx="2387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-y + x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+ xy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94853" y="4834989"/>
            <a:ext cx="2252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= y + yx</a:t>
            </a:r>
            <a:r>
              <a:rPr lang="en-US" sz="2800" baseline="30000" dirty="0" smtClean="0">
                <a:solidFill>
                  <a:srgbClr val="000000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+ y</a:t>
            </a:r>
            <a:r>
              <a:rPr lang="en-US" sz="2800" baseline="300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2843" y="4625714"/>
            <a:ext cx="133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@ (0,10)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250189" y="4455093"/>
            <a:ext cx="135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x/dt = -10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69142" y="4985914"/>
            <a:ext cx="151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y/dt = 1010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31841" y="4113851"/>
            <a:ext cx="2198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α = 0, the phase portrait is a source due to the direction vector pointing away from the equilibrium point (0,0)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9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99" y="287316"/>
            <a:ext cx="4781345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Subcritical Bifurcation </a:t>
            </a:r>
            <a:br>
              <a:rPr lang="en-US" dirty="0" smtClean="0"/>
            </a:br>
            <a:r>
              <a:rPr lang="en-US" dirty="0" smtClean="0"/>
              <a:t>Phase Portrait at α = 0</a:t>
            </a:r>
            <a:endParaRPr lang="en-US" dirty="0"/>
          </a:p>
        </p:txBody>
      </p:sp>
      <p:pic>
        <p:nvPicPr>
          <p:cNvPr id="6" name="Picture 5" descr="A=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57" y="1599573"/>
            <a:ext cx="5954881" cy="512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5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happened to the unstable center at Re(λ)=0?</a:t>
            </a:r>
            <a:endParaRPr lang="en-US" dirty="0"/>
          </a:p>
        </p:txBody>
      </p:sp>
      <p:pic>
        <p:nvPicPr>
          <p:cNvPr id="7" name="Picture 6" descr="Screen Shot 2015-11-22 at 10.33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53" y="1906513"/>
            <a:ext cx="5315871" cy="4591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92646" y="2426604"/>
            <a:ext cx="3546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ITS STILL THERE!</a:t>
            </a:r>
          </a:p>
          <a:p>
            <a:r>
              <a:rPr lang="en-US" dirty="0" smtClean="0"/>
              <a:t>But only for small x and y values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115228" y="3531403"/>
            <a:ext cx="3608046" cy="1302847"/>
            <a:chOff x="6115228" y="3531403"/>
            <a:chExt cx="2787361" cy="829823"/>
          </a:xfrm>
        </p:grpSpPr>
        <p:pic>
          <p:nvPicPr>
            <p:cNvPr id="9" name="Picture 8" descr="Screen Shot 2015-11-22 at 1.13.05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228" y="3531403"/>
              <a:ext cx="2705100" cy="444500"/>
            </a:xfrm>
            <a:prstGeom prst="rect">
              <a:avLst/>
            </a:prstGeom>
          </p:spPr>
        </p:pic>
        <p:pic>
          <p:nvPicPr>
            <p:cNvPr id="10" name="Picture 9" descr="Screen Shot 2015-11-22 at 1.13.42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689" y="3980226"/>
              <a:ext cx="27559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Phase Portraits for α, subcritical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8976" y="1876826"/>
            <a:ext cx="70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&lt;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37755" y="1876827"/>
            <a:ext cx="70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= 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18043" y="1876827"/>
            <a:ext cx="70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r>
              <a:rPr lang="en-US" dirty="0" smtClean="0"/>
              <a:t> &gt; 0 </a:t>
            </a:r>
            <a:endParaRPr lang="en-US" dirty="0"/>
          </a:p>
        </p:txBody>
      </p:sp>
      <p:pic>
        <p:nvPicPr>
          <p:cNvPr id="9" name="Picture 8" descr="A&lt;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626657"/>
            <a:ext cx="3961333" cy="3416149"/>
          </a:xfrm>
          <a:prstGeom prst="rect">
            <a:avLst/>
          </a:prstGeom>
        </p:spPr>
      </p:pic>
      <p:pic>
        <p:nvPicPr>
          <p:cNvPr id="10" name="Picture 9" descr="A=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68" y="2630126"/>
            <a:ext cx="3964738" cy="3412686"/>
          </a:xfrm>
          <a:prstGeom prst="rect">
            <a:avLst/>
          </a:prstGeom>
        </p:spPr>
      </p:pic>
      <p:pic>
        <p:nvPicPr>
          <p:cNvPr id="11" name="Picture 10" descr="A&gt;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77" y="2654099"/>
            <a:ext cx="3918823" cy="340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Picture</a:t>
            </a:r>
            <a:endParaRPr lang="en-US" dirty="0"/>
          </a:p>
        </p:txBody>
      </p:sp>
      <p:pic>
        <p:nvPicPr>
          <p:cNvPr id="5" name="Picture 4" descr="Screen Shot 2015-11-22 at 2.0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87" y="1611417"/>
            <a:ext cx="7891069" cy="498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Brusselator Reaction Example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800" cy="388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502" y="1674427"/>
            <a:ext cx="3374125" cy="180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5503" y="3482428"/>
            <a:ext cx="3511900" cy="107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19877" y="4495300"/>
            <a:ext cx="1929674" cy="141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29225" y="3566260"/>
            <a:ext cx="3204440" cy="581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6247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Jacobian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636" y="3895825"/>
            <a:ext cx="6280574" cy="114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459" y="2160600"/>
            <a:ext cx="4223598" cy="10430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09399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Eigenvalues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456" y="1819675"/>
            <a:ext cx="2124725" cy="102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5450" y="3076500"/>
            <a:ext cx="2558906" cy="409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5456" y="3613800"/>
            <a:ext cx="3818658" cy="685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85437" y="5959100"/>
            <a:ext cx="1931125" cy="38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78000" y="2194950"/>
            <a:ext cx="4733549" cy="881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7700" y="4299600"/>
            <a:ext cx="5862402" cy="1320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42371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and Namesake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Poincaré-Andronov-Hopf</a:t>
            </a:r>
            <a:r>
              <a:rPr lang="en-US" dirty="0" smtClean="0"/>
              <a:t> Bifurcation </a:t>
            </a:r>
          </a:p>
          <a:p>
            <a:r>
              <a:rPr lang="en-US" dirty="0" smtClean="0"/>
              <a:t>A bifurcation is the point where the character of a solution to a differential equation changes</a:t>
            </a:r>
          </a:p>
          <a:p>
            <a:r>
              <a:rPr lang="en-US" dirty="0" smtClean="0"/>
              <a:t>There are many types of bifurcation points</a:t>
            </a:r>
          </a:p>
          <a:p>
            <a:r>
              <a:rPr lang="en-US" dirty="0" smtClean="0"/>
              <a:t>In class we learned about one of these types called a saddle-node bifurcation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- Made up of the phase lines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869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Eigenvalues cont.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4787" y="1775787"/>
            <a:ext cx="5521874" cy="288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/>
          <p:nvPr/>
        </p:nvSpPr>
        <p:spPr>
          <a:xfrm>
            <a:off x="2782925" y="4658675"/>
            <a:ext cx="6198899" cy="132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b - α^2 - 1 &gt; 0 Source at the equilibrium point with level set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b - α^2 - 1 = 0 Source-Level set ends/begins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b - α^2 - 1 &lt; 0  Stable sink</a:t>
            </a:r>
          </a:p>
        </p:txBody>
      </p:sp>
    </p:spTree>
    <p:extLst>
      <p:ext uri="{BB962C8B-B14F-4D97-AF65-F5344CB8AC3E}">
        <p14:creationId xmlns:p14="http://schemas.microsoft.com/office/powerpoint/2010/main" val="4298698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Lienard’s</a:t>
            </a:r>
            <a:r>
              <a:rPr lang="en-US" dirty="0" smtClean="0"/>
              <a:t>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Differential equation used to model oscillating circuits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To analyze this second-order differential equation it is easiest to turn it into a system of first-order differential equations</a:t>
                </a:r>
              </a:p>
              <a:p>
                <a:r>
                  <a:rPr lang="en-US" dirty="0" smtClean="0"/>
                  <a:t>Set:</a:t>
                </a:r>
                <a:r>
                  <a:rPr lang="en-US" dirty="0"/>
                  <a:t> </a:t>
                </a:r>
                <a:r>
                  <a:rPr lang="en-US" dirty="0" smtClean="0"/>
                  <a:t>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dx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dt</m:t>
                        </m:r>
                      </m:den>
                    </m:f>
                  </m:oMath>
                </a14:m>
                <a:r>
                  <a:rPr lang="en-US" sz="2000" dirty="0" smtClean="0"/>
                  <a:t> ; this gives us:</a:t>
                </a:r>
              </a:p>
              <a:p>
                <a:endParaRPr lang="en-US" sz="2000" dirty="0" smtClean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165" y="2492158"/>
            <a:ext cx="4134660" cy="9437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578" y="5020990"/>
            <a:ext cx="3777132" cy="125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Linearizing the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Find the equilibrium values; equate both differential equations to zero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Step 2: Linearize using the Jacobian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145" y="2817415"/>
            <a:ext cx="2999118" cy="1007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5420" y="4780020"/>
            <a:ext cx="4180496" cy="123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eigenvalues of the equations are: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Hopf</a:t>
            </a:r>
            <a:r>
              <a:rPr lang="en-US" dirty="0" smtClean="0"/>
              <a:t> Bifurcations have complex eigenvalues</a:t>
            </a:r>
            <a:endParaRPr lang="en-US" dirty="0"/>
          </a:p>
          <a:p>
            <a:r>
              <a:rPr lang="en-US" dirty="0" smtClean="0"/>
              <a:t>If we choose a point far away from our equilibrium point we can learn whether the bifurcation is subcritical or supercritical</a:t>
            </a:r>
          </a:p>
          <a:p>
            <a:r>
              <a:rPr lang="en-US" dirty="0" smtClean="0"/>
              <a:t>In this case there is a source at (0,0) which makes it a supercritical bifurcation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215" y="2438526"/>
            <a:ext cx="4765787" cy="1662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470" y="2775097"/>
            <a:ext cx="1531403" cy="132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Saddle vs. Hopf Bifurcations</a:t>
            </a:r>
            <a:endParaRPr lang="en-US" dirty="0"/>
          </a:p>
        </p:txBody>
      </p:sp>
      <p:pic>
        <p:nvPicPr>
          <p:cNvPr id="2050" name="Picture 2" descr="https://elmer.unibas.ch/pendulum/snbif.gif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886" y="1930400"/>
            <a:ext cx="22860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2XGIKPUZc2U"/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555588" y="1392259"/>
            <a:ext cx="6600092" cy="4226611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1026" name="ShockwaveFlash1" r:id="rId4" imgW="6604339" imgH="4224457"/>
        </mc:Choice>
        <mc:Fallback>
          <p:control name="ShockwaveFlash1" r:id="rId4" imgW="6604339" imgH="422445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54538" y="1389063"/>
                  <a:ext cx="6604000" cy="4224337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7760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limit cycle  is a closed trajectory that solutions tend towards either as time goes to infinity or towards negative infinity. </a:t>
            </a:r>
          </a:p>
          <a:p>
            <a:endParaRPr lang="en-US" dirty="0" smtClean="0"/>
          </a:p>
          <a:p>
            <a:r>
              <a:rPr lang="en-US" dirty="0" smtClean="0"/>
              <a:t>“subcritical bifurcation”: limit cycle appears for negative values of the parameter; solutions tend away from the limit cycle</a:t>
            </a:r>
          </a:p>
          <a:p>
            <a:endParaRPr lang="en-US" dirty="0" smtClean="0"/>
          </a:p>
          <a:p>
            <a:r>
              <a:rPr lang="en-US" dirty="0" smtClean="0"/>
              <a:t>“supercritical bifurcation”: limit cycle appears for positive values of the parameter; solutions tend towards the limit cycle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Supercritical versus Subcritical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Supercritical Bifurcation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930400"/>
            <a:ext cx="5073048" cy="806845"/>
          </a:xfrm>
        </p:spPr>
        <p:txBody>
          <a:bodyPr/>
          <a:lstStyle/>
          <a:p>
            <a:pPr algn="ctr"/>
            <a:r>
              <a:rPr lang="en-US" dirty="0" smtClean="0"/>
              <a:t>Subcritical Bifurcation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0489" y="2737245"/>
            <a:ext cx="4610637" cy="3304117"/>
          </a:xfrm>
        </p:spPr>
        <p:txBody>
          <a:bodyPr/>
          <a:lstStyle/>
          <a:p>
            <a:r>
              <a:rPr lang="en-US" dirty="0" smtClean="0"/>
              <a:t>Re(</a:t>
            </a:r>
            <a:r>
              <a:rPr lang="el-GR" dirty="0" smtClean="0">
                <a:latin typeface="Calibri" panose="020F0502020204030204" pitchFamily="34" charset="0"/>
              </a:rPr>
              <a:t>λ</a:t>
            </a:r>
            <a:r>
              <a:rPr lang="en-US" dirty="0" smtClean="0">
                <a:latin typeface="Calibri" panose="020F0502020204030204" pitchFamily="34" charset="0"/>
              </a:rPr>
              <a:t>)&gt;0; sink at equilibrium value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Solutions are unstable closed orbits; amplitude of the orbit increases when parameter gets more negative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412638" cy="3304117"/>
          </a:xfrm>
        </p:spPr>
        <p:txBody>
          <a:bodyPr/>
          <a:lstStyle/>
          <a:p>
            <a:r>
              <a:rPr lang="en-US" dirty="0" smtClean="0"/>
              <a:t>Re(</a:t>
            </a:r>
            <a:r>
              <a:rPr lang="el-GR" dirty="0" smtClean="0">
                <a:latin typeface="Calibri" panose="020F0502020204030204" pitchFamily="34" charset="0"/>
              </a:rPr>
              <a:t>λ</a:t>
            </a:r>
            <a:r>
              <a:rPr lang="en-US" dirty="0" smtClean="0">
                <a:latin typeface="Calibri" panose="020F0502020204030204" pitchFamily="34" charset="0"/>
              </a:rPr>
              <a:t>)&lt;0 ; source at equilibrium value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Solutions are stable closed orbits(periodic) ; amplitude of the orbit increases when parameter increases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993" y="4035314"/>
            <a:ext cx="2291456" cy="2006048"/>
          </a:xfrm>
          <a:prstGeom prst="rect">
            <a:avLst/>
          </a:prstGeom>
        </p:spPr>
      </p:pic>
      <p:pic>
        <p:nvPicPr>
          <p:cNvPr id="10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621592" y="4167668"/>
            <a:ext cx="3652410" cy="171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65"/>
          </a:xfrm>
        </p:spPr>
        <p:txBody>
          <a:bodyPr/>
          <a:lstStyle/>
          <a:p>
            <a:r>
              <a:rPr lang="en-US" dirty="0" smtClean="0"/>
              <a:t>Hopf</a:t>
            </a:r>
            <a:r>
              <a:rPr lang="en-US" dirty="0" smtClean="0"/>
              <a:t> Bifurcation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7303" y="2236421"/>
            <a:ext cx="2165729" cy="3880773"/>
          </a:xfrm>
        </p:spPr>
        <p:txBody>
          <a:bodyPr/>
          <a:lstStyle/>
          <a:p>
            <a:r>
              <a:rPr lang="en-US" dirty="0" smtClean="0"/>
              <a:t>Non-autonomous</a:t>
            </a:r>
          </a:p>
          <a:p>
            <a:r>
              <a:rPr lang="en-US" dirty="0" smtClean="0"/>
              <a:t>Non-linear</a:t>
            </a:r>
          </a:p>
          <a:p>
            <a:r>
              <a:rPr lang="en-US" dirty="0" smtClean="0"/>
              <a:t>First order</a:t>
            </a:r>
          </a:p>
          <a:p>
            <a:r>
              <a:rPr lang="en-US" dirty="0" smtClean="0"/>
              <a:t>Ordinary Differential Equation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40852" y="2356017"/>
            <a:ext cx="4460966" cy="1663045"/>
            <a:chOff x="1964355" y="2280187"/>
            <a:chExt cx="2768409" cy="943568"/>
          </a:xfrm>
        </p:grpSpPr>
        <p:pic>
          <p:nvPicPr>
            <p:cNvPr id="13" name="Picture 12" descr="Screen Shot 2015-11-22 at 1.13.05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4355" y="2280187"/>
              <a:ext cx="2705100" cy="444500"/>
            </a:xfrm>
            <a:prstGeom prst="rect">
              <a:avLst/>
            </a:prstGeom>
          </p:spPr>
        </p:pic>
        <p:pic>
          <p:nvPicPr>
            <p:cNvPr id="14" name="Picture 13" descr="Screen Shot 2015-11-22 at 1.13.4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6864" y="2842755"/>
              <a:ext cx="27559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03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73" y="666476"/>
            <a:ext cx="8596668" cy="1320800"/>
          </a:xfrm>
        </p:spPr>
        <p:txBody>
          <a:bodyPr/>
          <a:lstStyle/>
          <a:p>
            <a:r>
              <a:rPr lang="en-US" dirty="0" smtClean="0"/>
              <a:t>Solving for Equilibrium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2049" y="2179547"/>
            <a:ext cx="3530399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equilibrium point for the system is (0,0) for any α (alpha)</a:t>
            </a:r>
            <a:endParaRPr lang="en-US" sz="2800" dirty="0"/>
          </a:p>
        </p:txBody>
      </p:sp>
      <p:pic>
        <p:nvPicPr>
          <p:cNvPr id="7" name="Picture 6" descr="Screen Shot 2015-11-22 at 1.14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54" y="1914744"/>
            <a:ext cx="3734340" cy="1215422"/>
          </a:xfrm>
          <a:prstGeom prst="rect">
            <a:avLst/>
          </a:prstGeom>
        </p:spPr>
      </p:pic>
      <p:pic>
        <p:nvPicPr>
          <p:cNvPr id="8" name="Picture 7" descr="Screen Shot 2015-11-22 at 1.14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5" y="3662913"/>
            <a:ext cx="3684639" cy="122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 the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4398" y="2900550"/>
            <a:ext cx="4184034" cy="1796256"/>
          </a:xfrm>
        </p:spPr>
        <p:txBody>
          <a:bodyPr/>
          <a:lstStyle/>
          <a:p>
            <a:r>
              <a:rPr lang="en-US" dirty="0" smtClean="0"/>
              <a:t>Use the Jacobian to linearize the system of differential equations</a:t>
            </a:r>
          </a:p>
          <a:p>
            <a:r>
              <a:rPr lang="en-US" dirty="0" smtClean="0"/>
              <a:t>Evaluate the Jacobian at the equilibrium point (0,0)</a:t>
            </a:r>
            <a:endParaRPr lang="en-US" dirty="0"/>
          </a:p>
        </p:txBody>
      </p:sp>
      <p:pic>
        <p:nvPicPr>
          <p:cNvPr id="5" name="Picture 4" descr="Screen Shot 2015-11-22 at 1.2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12" y="2960822"/>
            <a:ext cx="3540069" cy="1361565"/>
          </a:xfrm>
          <a:prstGeom prst="rect">
            <a:avLst/>
          </a:prstGeom>
        </p:spPr>
      </p:pic>
      <p:pic>
        <p:nvPicPr>
          <p:cNvPr id="10" name="Picture 9" descr="Screen Shot 2015-11-22 at 1.28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870" y="4811097"/>
            <a:ext cx="3096103" cy="140596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48847" y="1420731"/>
            <a:ext cx="6705208" cy="1271282"/>
            <a:chOff x="648847" y="1553437"/>
            <a:chExt cx="5753100" cy="918538"/>
          </a:xfrm>
        </p:grpSpPr>
        <p:pic>
          <p:nvPicPr>
            <p:cNvPr id="11" name="Picture 10" descr="Screen Shot 2015-11-22 at 1.44.45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33" y="1553437"/>
              <a:ext cx="5549900" cy="457200"/>
            </a:xfrm>
            <a:prstGeom prst="rect">
              <a:avLst/>
            </a:prstGeom>
          </p:spPr>
        </p:pic>
        <p:pic>
          <p:nvPicPr>
            <p:cNvPr id="12" name="Picture 11" descr="Screen Shot 2015-11-22 at 1.44.57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847" y="2002075"/>
              <a:ext cx="5753100" cy="469900"/>
            </a:xfrm>
            <a:prstGeom prst="rect">
              <a:avLst/>
            </a:prstGeom>
          </p:spPr>
        </p:pic>
      </p:grpSp>
      <p:pic>
        <p:nvPicPr>
          <p:cNvPr id="14" name="Picture 13" descr="Screen Shot 2015-11-22 at 1.46.2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61" y="4635558"/>
            <a:ext cx="4600301" cy="146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the Eigenvalues of the System</a:t>
            </a:r>
            <a:endParaRPr lang="en-US" dirty="0"/>
          </a:p>
        </p:txBody>
      </p:sp>
      <p:pic>
        <p:nvPicPr>
          <p:cNvPr id="5" name="Picture 4" descr="Screen Shot 2015-11-22 at 1.31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64" y="1553898"/>
            <a:ext cx="2285345" cy="36084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11750" y="2240795"/>
            <a:ext cx="3051554" cy="1054100"/>
            <a:chOff x="511750" y="2240795"/>
            <a:chExt cx="3051554" cy="1054100"/>
          </a:xfrm>
        </p:grpSpPr>
        <p:pic>
          <p:nvPicPr>
            <p:cNvPr id="6" name="Picture 5" descr="Screen Shot 2015-11-22 at 1.32.38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110" y="2240795"/>
              <a:ext cx="1866900" cy="10541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11750" y="2540349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53523" y="2483477"/>
              <a:ext cx="9097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= 0</a:t>
              </a:r>
              <a:endParaRPr lang="en-US" sz="2400" dirty="0"/>
            </a:p>
          </p:txBody>
        </p:sp>
      </p:grpSp>
      <p:pic>
        <p:nvPicPr>
          <p:cNvPr id="11" name="Picture 10" descr="Screen Shot 2015-11-22 at 1.35.5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4" y="3677822"/>
            <a:ext cx="4076681" cy="531741"/>
          </a:xfrm>
          <a:prstGeom prst="rect">
            <a:avLst/>
          </a:prstGeom>
        </p:spPr>
      </p:pic>
      <p:pic>
        <p:nvPicPr>
          <p:cNvPr id="15" name="Picture 14" descr="Screen Shot 2015-11-22 at 2.08.3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70" y="4889279"/>
            <a:ext cx="3971641" cy="968693"/>
          </a:xfrm>
          <a:prstGeom prst="rect">
            <a:avLst/>
          </a:prstGeom>
        </p:spPr>
      </p:pic>
      <p:pic>
        <p:nvPicPr>
          <p:cNvPr id="16" name="Picture 15" descr="Screen Shot 2015-11-22 at 2.08.5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49" y="1480543"/>
            <a:ext cx="3799801" cy="458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2819</TotalTime>
  <Words>603</Words>
  <Application>Microsoft Office PowerPoint</Application>
  <PresentationFormat>Custom</PresentationFormat>
  <Paragraphs>98</Paragraphs>
  <Slides>23</Slides>
  <Notes>4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Facet</vt:lpstr>
      <vt:lpstr>Various Applications of Hopf Bifurcations</vt:lpstr>
      <vt:lpstr>Characteristics and Namesake</vt:lpstr>
      <vt:lpstr>Saddle vs. Hopf Bifurcations</vt:lpstr>
      <vt:lpstr>Important Concepts</vt:lpstr>
      <vt:lpstr>Supercritical versus Subcritical</vt:lpstr>
      <vt:lpstr>Hopf Bifurcation Example </vt:lpstr>
      <vt:lpstr>Solving for Equilibrium Points</vt:lpstr>
      <vt:lpstr>Linearize the System</vt:lpstr>
      <vt:lpstr>Solve for the Eigenvalues of the System</vt:lpstr>
      <vt:lpstr>Complex Eigenvalues What We know...</vt:lpstr>
      <vt:lpstr>What we don’t know…</vt:lpstr>
      <vt:lpstr>Supercritical or Subcritical?</vt:lpstr>
      <vt:lpstr>Subcritical Bifurcation  Phase Portrait at α = 0</vt:lpstr>
      <vt:lpstr>So what happened to the unstable center at Re(λ)=0?</vt:lpstr>
      <vt:lpstr>All Phase Portraits for α, subcritical</vt:lpstr>
      <vt:lpstr>Cool Picture</vt:lpstr>
      <vt:lpstr>Brusselator Reaction Example</vt:lpstr>
      <vt:lpstr>Jacobian</vt:lpstr>
      <vt:lpstr>Eigenvalues</vt:lpstr>
      <vt:lpstr>Eigenvalues cont.</vt:lpstr>
      <vt:lpstr>Lienard’s Equation</vt:lpstr>
      <vt:lpstr>Linearizing the DE</vt:lpstr>
      <vt:lpstr>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 LACHMAN</dc:creator>
  <cp:lastModifiedBy>brett_000</cp:lastModifiedBy>
  <cp:revision>45</cp:revision>
  <dcterms:created xsi:type="dcterms:W3CDTF">2015-11-21T21:04:31Z</dcterms:created>
  <dcterms:modified xsi:type="dcterms:W3CDTF">2015-11-23T20:41:15Z</dcterms:modified>
</cp:coreProperties>
</file>