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Proxima Nova"/>
      <p:regular r:id="rId25"/>
      <p:bold r:id="rId26"/>
      <p:italic r:id="rId27"/>
      <p:boldItalic r:id="rId28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roximaNova-bold.fntdata"/><Relationship Id="rId25" Type="http://schemas.openxmlformats.org/officeDocument/2006/relationships/font" Target="fonts/ProximaNova-regular.fntdata"/><Relationship Id="rId28" Type="http://schemas.openxmlformats.org/officeDocument/2006/relationships/font" Target="fonts/ProximaNova-boldItalic.fntdata"/><Relationship Id="rId27" Type="http://schemas.openxmlformats.org/officeDocument/2006/relationships/font" Target="fonts/ProximaNov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b="1" sz="14000"/>
            </a:lvl1pPr>
            <a:lvl2pPr algn="ctr">
              <a:spcBef>
                <a:spcPts val="0"/>
              </a:spcBef>
              <a:buSzPct val="100000"/>
              <a:defRPr b="1" sz="14000"/>
            </a:lvl2pPr>
            <a:lvl3pPr algn="ctr">
              <a:spcBef>
                <a:spcPts val="0"/>
              </a:spcBef>
              <a:buSzPct val="100000"/>
              <a:defRPr b="1" sz="14000"/>
            </a:lvl3pPr>
            <a:lvl4pPr algn="ctr">
              <a:spcBef>
                <a:spcPts val="0"/>
              </a:spcBef>
              <a:buSzPct val="100000"/>
              <a:defRPr b="1" sz="14000"/>
            </a:lvl4pPr>
            <a:lvl5pPr algn="ctr">
              <a:spcBef>
                <a:spcPts val="0"/>
              </a:spcBef>
              <a:buSzPct val="100000"/>
              <a:defRPr b="1" sz="14000"/>
            </a:lvl5pPr>
            <a:lvl6pPr algn="ctr">
              <a:spcBef>
                <a:spcPts val="0"/>
              </a:spcBef>
              <a:buSzPct val="100000"/>
              <a:defRPr b="1" sz="14000"/>
            </a:lvl6pPr>
            <a:lvl7pPr algn="ctr">
              <a:spcBef>
                <a:spcPts val="0"/>
              </a:spcBef>
              <a:buSzPct val="100000"/>
              <a:defRPr b="1" sz="14000"/>
            </a:lvl7pPr>
            <a:lvl8pPr algn="ctr">
              <a:spcBef>
                <a:spcPts val="0"/>
              </a:spcBef>
              <a:buSzPct val="100000"/>
              <a:defRPr b="1" sz="14000"/>
            </a:lvl8pPr>
            <a:lvl9pPr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1.gif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png"/><Relationship Id="rId4" Type="http://schemas.openxmlformats.org/officeDocument/2006/relationships/image" Target="../media/image08.gif"/><Relationship Id="rId5" Type="http://schemas.openxmlformats.org/officeDocument/2006/relationships/image" Target="../media/image22.gif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youtube.com/watch?v=-yaINOrzpZI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gif"/><Relationship Id="rId4" Type="http://schemas.openxmlformats.org/officeDocument/2006/relationships/image" Target="../media/image03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gif"/><Relationship Id="rId4" Type="http://schemas.openxmlformats.org/officeDocument/2006/relationships/image" Target="../media/image01.gif"/><Relationship Id="rId5" Type="http://schemas.openxmlformats.org/officeDocument/2006/relationships/image" Target="../media/image00.gif"/><Relationship Id="rId6" Type="http://schemas.openxmlformats.org/officeDocument/2006/relationships/image" Target="../media/image07.gif"/><Relationship Id="rId7" Type="http://schemas.openxmlformats.org/officeDocument/2006/relationships/image" Target="../media/image06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8.gif"/><Relationship Id="rId4" Type="http://schemas.openxmlformats.org/officeDocument/2006/relationships/image" Target="../media/image04.gif"/><Relationship Id="rId5" Type="http://schemas.openxmlformats.org/officeDocument/2006/relationships/image" Target="../media/image09.gif"/><Relationship Id="rId6" Type="http://schemas.openxmlformats.org/officeDocument/2006/relationships/image" Target="../media/image10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gif"/><Relationship Id="rId4" Type="http://schemas.openxmlformats.org/officeDocument/2006/relationships/image" Target="../media/image13.gif"/><Relationship Id="rId5" Type="http://schemas.openxmlformats.org/officeDocument/2006/relationships/image" Target="../media/image11.gif"/><Relationship Id="rId6" Type="http://schemas.openxmlformats.org/officeDocument/2006/relationships/image" Target="../media/image24.png"/><Relationship Id="rId7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gif"/><Relationship Id="rId4" Type="http://schemas.openxmlformats.org/officeDocument/2006/relationships/image" Target="../media/image15.gif"/><Relationship Id="rId5" Type="http://schemas.openxmlformats.org/officeDocument/2006/relationships/image" Target="../media/image16.gif"/><Relationship Id="rId6" Type="http://schemas.openxmlformats.org/officeDocument/2006/relationships/image" Target="../media/image17.gif"/><Relationship Id="rId7" Type="http://schemas.openxmlformats.org/officeDocument/2006/relationships/image" Target="../media/image1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740325" y="112425"/>
            <a:ext cx="7893000" cy="185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Three Dimensional Systems of Linear Ordinary Differential Equations	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25500" y="2411500"/>
            <a:ext cx="7893000" cy="1274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Stephen Heim and Ellie O’Brien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Sinks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Characteristics of Sinks for 3D systems: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Three </a:t>
            </a:r>
            <a:r>
              <a:rPr b="1" lang="en"/>
              <a:t>negative</a:t>
            </a:r>
            <a:r>
              <a:rPr lang="en"/>
              <a:t> real eigenvalues, each with a corresponding straight line of solutions tending </a:t>
            </a:r>
            <a:r>
              <a:rPr b="1" lang="en"/>
              <a:t>towards</a:t>
            </a:r>
            <a:r>
              <a:rPr lang="en"/>
              <a:t> the equilibrium point.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Or…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One </a:t>
            </a:r>
            <a:r>
              <a:rPr b="1" lang="en"/>
              <a:t>negative</a:t>
            </a:r>
            <a:r>
              <a:rPr lang="en"/>
              <a:t> real eigenvalue with a corresponding straight line of solutions tending </a:t>
            </a:r>
            <a:r>
              <a:rPr b="1" lang="en"/>
              <a:t>towards</a:t>
            </a:r>
            <a:r>
              <a:rPr lang="en"/>
              <a:t> the equilibrium point, and a complex conjugate pair of eigenvalues with a </a:t>
            </a:r>
            <a:r>
              <a:rPr b="1" lang="en"/>
              <a:t>negative</a:t>
            </a:r>
            <a:r>
              <a:rPr lang="en"/>
              <a:t> real component and a corresponding plane of solutions spiraling </a:t>
            </a:r>
            <a:r>
              <a:rPr b="1" lang="en"/>
              <a:t>towards</a:t>
            </a:r>
            <a:r>
              <a:rPr lang="en"/>
              <a:t> the equilibrium point.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Sinks Continued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2094575" y="1313325"/>
            <a:ext cx="1720200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3D Spiral Sink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9187" y="1886012"/>
            <a:ext cx="2510975" cy="200092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5225150" y="1704625"/>
            <a:ext cx="2612699" cy="236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800" u="sng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Eigenvalues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Spiral Sink: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-1 Negative Real 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-Complex Conjugate Pair (Negative Real Part)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Characteristics of Sources for 3D systems: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Three </a:t>
            </a:r>
            <a:r>
              <a:rPr b="1" lang="en"/>
              <a:t>positive</a:t>
            </a:r>
            <a:r>
              <a:rPr lang="en"/>
              <a:t> real eigenvalues, each with a corresponding straight line of solutions tending </a:t>
            </a:r>
            <a:r>
              <a:rPr b="1" lang="en"/>
              <a:t>away</a:t>
            </a:r>
            <a:r>
              <a:rPr lang="en"/>
              <a:t> from the equilibrium point.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Or…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One </a:t>
            </a:r>
            <a:r>
              <a:rPr b="1" lang="en"/>
              <a:t>positive</a:t>
            </a:r>
            <a:r>
              <a:rPr lang="en"/>
              <a:t> real eigenvalue with a corresponding straight line of solutions tending </a:t>
            </a:r>
            <a:r>
              <a:rPr b="1" lang="en"/>
              <a:t>away</a:t>
            </a:r>
            <a:r>
              <a:rPr lang="en"/>
              <a:t> from the equilibrium point, and a complex conjugate pair of eigenvalues with a </a:t>
            </a:r>
            <a:r>
              <a:rPr b="1" lang="en"/>
              <a:t>positive</a:t>
            </a:r>
            <a:r>
              <a:rPr lang="en"/>
              <a:t> real component and a corresponding plane of solutions spiraling </a:t>
            </a:r>
            <a:r>
              <a:rPr b="1" lang="en"/>
              <a:t>away</a:t>
            </a:r>
            <a:r>
              <a:rPr lang="en"/>
              <a:t> from the equilibrium point.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 Continued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1897862" y="1695050"/>
            <a:ext cx="1898100" cy="43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3D Spiral Source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3925" y="2128837"/>
            <a:ext cx="2085975" cy="183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4675675" y="1776375"/>
            <a:ext cx="2706000" cy="17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800" u="sng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Eigenvalues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Spiral Source: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-1 Positive Real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-Complex Conjugate Pair (Positive Real Part)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Saddles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017725"/>
            <a:ext cx="8520599" cy="3678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Saddle equilibrium points of 3D systems have a greater number of possible characteristics than sinks or sources (4 to be precise). These are: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One </a:t>
            </a:r>
            <a:r>
              <a:rPr b="1" lang="en"/>
              <a:t>positive</a:t>
            </a:r>
            <a:r>
              <a:rPr lang="en"/>
              <a:t> real eigenvalue with a corresponding straight line of solutions tending </a:t>
            </a:r>
            <a:r>
              <a:rPr b="1" lang="en"/>
              <a:t>away</a:t>
            </a:r>
            <a:r>
              <a:rPr lang="en"/>
              <a:t> from the equilibrium point, and a complex conjugate pair of eigenvalues with a </a:t>
            </a:r>
            <a:r>
              <a:rPr b="1" lang="en"/>
              <a:t>negative</a:t>
            </a:r>
            <a:r>
              <a:rPr lang="en"/>
              <a:t> real component and a corresponding plane of solutions spiraling </a:t>
            </a:r>
            <a:r>
              <a:rPr b="1" lang="en"/>
              <a:t>towards</a:t>
            </a:r>
            <a:r>
              <a:rPr lang="en"/>
              <a:t> the equilibrium point.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One </a:t>
            </a:r>
            <a:r>
              <a:rPr b="1" lang="en"/>
              <a:t>negative</a:t>
            </a:r>
            <a:r>
              <a:rPr lang="en"/>
              <a:t> real eigenvalue with a corresponding straight line of solutions tending </a:t>
            </a:r>
            <a:r>
              <a:rPr b="1" lang="en"/>
              <a:t>towards</a:t>
            </a:r>
            <a:r>
              <a:rPr lang="en"/>
              <a:t> the equilibrium point, and a complex conjugate pair of eigenvalues with a </a:t>
            </a:r>
            <a:r>
              <a:rPr b="1" lang="en"/>
              <a:t>positive</a:t>
            </a:r>
            <a:r>
              <a:rPr lang="en"/>
              <a:t> real component and a corresponding plane of solutions spiraling </a:t>
            </a:r>
            <a:r>
              <a:rPr b="1" lang="en"/>
              <a:t>away </a:t>
            </a:r>
            <a:r>
              <a:rPr lang="en"/>
              <a:t>from the equilibrium point.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Saddles Continued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One </a:t>
            </a:r>
            <a:r>
              <a:rPr b="1" lang="en"/>
              <a:t>positive</a:t>
            </a:r>
            <a:r>
              <a:rPr lang="en"/>
              <a:t> real eigenvalue with a corresponding straight line of solutions tending </a:t>
            </a:r>
            <a:r>
              <a:rPr b="1" lang="en"/>
              <a:t>away</a:t>
            </a:r>
            <a:r>
              <a:rPr lang="en"/>
              <a:t> from the equilibrium point, and two </a:t>
            </a:r>
            <a:r>
              <a:rPr b="1" lang="en"/>
              <a:t>negative</a:t>
            </a:r>
            <a:r>
              <a:rPr lang="en"/>
              <a:t> real eigenvalues with a corresponding plane of solutions tending </a:t>
            </a:r>
            <a:r>
              <a:rPr b="1" lang="en"/>
              <a:t>towards</a:t>
            </a:r>
            <a:r>
              <a:rPr lang="en"/>
              <a:t> the origin (a two dimensional sink).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One </a:t>
            </a:r>
            <a:r>
              <a:rPr b="1" lang="en"/>
              <a:t>negative</a:t>
            </a:r>
            <a:r>
              <a:rPr lang="en"/>
              <a:t> real eigenvalue with a corresponding straight line of solutions tending </a:t>
            </a:r>
            <a:r>
              <a:rPr b="1" lang="en"/>
              <a:t>towards</a:t>
            </a:r>
            <a:r>
              <a:rPr lang="en"/>
              <a:t> the equilibrium point, and two </a:t>
            </a:r>
            <a:r>
              <a:rPr b="1" lang="en"/>
              <a:t>positive</a:t>
            </a:r>
            <a:r>
              <a:rPr lang="en"/>
              <a:t> real eigenvalues with a corresponding plane of solutions tending </a:t>
            </a:r>
            <a:r>
              <a:rPr b="1" lang="en"/>
              <a:t>away </a:t>
            </a:r>
            <a:r>
              <a:rPr lang="en"/>
              <a:t>from the origin (a two dimensional source).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Saddles Continued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1078637" y="1308875"/>
            <a:ext cx="1388399" cy="464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Real Saddle</a:t>
            </a:r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287" y="1773562"/>
            <a:ext cx="2371725" cy="200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1187" y="1735462"/>
            <a:ext cx="1819275" cy="208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3441975" y="1308875"/>
            <a:ext cx="1648499" cy="464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Spiral Saddle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5577625" y="1254450"/>
            <a:ext cx="3254700" cy="227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800" u="sng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Eigenvalues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Real Saddle: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-3 Real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Spiral Saddle: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-1 Real 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-Complex Conjugate Pair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Special Case (Example)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 certain cases equilibria exhibit qualitative properties unlike those seen in Sinks, Sources, or Saddles. As with 2D systems, this usually occurs in a case of zero eigenvalues, repeated eigenvalues, or a combination of the two.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Consider the equation: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eigenvalues of the upper triangular coefficient matrix are λ</a:t>
            </a:r>
            <a:r>
              <a:rPr baseline="-25000" lang="en"/>
              <a:t>1</a:t>
            </a:r>
            <a:r>
              <a:rPr lang="en"/>
              <a:t> = λ</a:t>
            </a:r>
            <a:r>
              <a:rPr baseline="-25000" lang="en"/>
              <a:t>2</a:t>
            </a:r>
            <a:r>
              <a:rPr lang="en"/>
              <a:t> = λ</a:t>
            </a:r>
            <a:r>
              <a:rPr baseline="-25000" lang="en"/>
              <a:t>3 </a:t>
            </a:r>
            <a:r>
              <a:rPr lang="en"/>
              <a:t>= 0, so we have a case of repeated zero eigenvalues. (Note that in this case, we can read the eigenvalues off of the diagonal of the matrix)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9537" y="2252650"/>
            <a:ext cx="206692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Special Cases Continued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By solving		   for eigenvalue λ=0, we get associated eigenvector: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Thus every solution along the </a:t>
            </a:r>
            <a:r>
              <a:rPr i="1" lang="en"/>
              <a:t>x</a:t>
            </a:r>
            <a:r>
              <a:rPr lang="en"/>
              <a:t> axis satisfies the system when </a:t>
            </a:r>
            <a:r>
              <a:rPr i="1" lang="en"/>
              <a:t>z </a:t>
            </a:r>
            <a:r>
              <a:rPr lang="en"/>
              <a:t>is zero.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When </a:t>
            </a:r>
            <a:r>
              <a:rPr i="1" lang="en"/>
              <a:t>z</a:t>
            </a:r>
            <a:r>
              <a:rPr lang="en"/>
              <a:t> is non-zero, </a:t>
            </a:r>
            <a:r>
              <a:rPr i="1" lang="en"/>
              <a:t>x</a:t>
            </a:r>
            <a:r>
              <a:rPr lang="en"/>
              <a:t> is quadratic in </a:t>
            </a:r>
            <a:r>
              <a:rPr i="1" lang="en"/>
              <a:t>y</a:t>
            </a:r>
            <a:r>
              <a:rPr lang="en"/>
              <a:t>; there are planes of parabolic solutions parallel with the </a:t>
            </a:r>
            <a:r>
              <a:rPr i="1" lang="en"/>
              <a:t>xy</a:t>
            </a:r>
            <a:r>
              <a:rPr lang="en"/>
              <a:t> plane for constant values of </a:t>
            </a:r>
            <a:r>
              <a:rPr i="1" lang="en"/>
              <a:t>z.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This is best shown with phase portraits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of the </a:t>
            </a:r>
            <a:r>
              <a:rPr i="1" lang="en"/>
              <a:t>xy</a:t>
            </a:r>
            <a:r>
              <a:rPr lang="en"/>
              <a:t> plane for constant values of </a:t>
            </a:r>
            <a:r>
              <a:rPr i="1" lang="en"/>
              <a:t>z</a:t>
            </a:r>
            <a:r>
              <a:rPr lang="en"/>
              <a:t>: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8875" y="2884425"/>
            <a:ext cx="2685150" cy="168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72675" y="1283225"/>
            <a:ext cx="803349" cy="24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14237" y="1084250"/>
            <a:ext cx="733422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-Three-dimensional systems of linear ordinary differential equations often have properties analogous to their two dimensional counterparts.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-If possible, it is convenient to first look at three-dimensional systems in terms of their behaviors in a two-dimensional plane and an appropriate phase line.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-Methods of analyzing and solving two-dimensional systems can generally be utilized in three-dimensional systems with only minor modifications.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	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General Solution of 3D Linear System of Ordinary Differential Equations</a:t>
            </a:r>
          </a:p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Techniques of Solving for Eigenvalues in 3D linear systems</a:t>
            </a:r>
          </a:p>
          <a:p>
            <a:pPr indent="-228600" lvl="1" marL="914400" rtl="0">
              <a:spcBef>
                <a:spcPts val="0"/>
              </a:spcBef>
              <a:buAutoNum type="alphaUcPeriod"/>
            </a:pPr>
            <a:r>
              <a:rPr lang="en"/>
              <a:t>The Easy Case</a:t>
            </a:r>
          </a:p>
          <a:p>
            <a:pPr indent="-228600" lvl="1" marL="914400" rtl="0">
              <a:spcBef>
                <a:spcPts val="0"/>
              </a:spcBef>
              <a:buAutoNum type="alphaUcPeriod"/>
            </a:pPr>
            <a:r>
              <a:rPr lang="en"/>
              <a:t>Traditional way to find the determinant (linear algebra)</a:t>
            </a:r>
          </a:p>
          <a:p>
            <a:pPr indent="-228600" lvl="1" marL="914400" rtl="0">
              <a:spcBef>
                <a:spcPts val="0"/>
              </a:spcBef>
              <a:buAutoNum type="alphaUcPeriod"/>
            </a:pPr>
            <a:r>
              <a:rPr lang="en"/>
              <a:t>Characteristic Polynomial for finding the eigenvalues 3x3 matrix</a:t>
            </a:r>
          </a:p>
          <a:p>
            <a:pPr indent="-228600" lvl="0" marL="457200" rtl="0">
              <a:spcBef>
                <a:spcPts val="0"/>
              </a:spcBef>
              <a:buAutoNum type="romanUcPeriod"/>
            </a:pPr>
            <a:r>
              <a:rPr lang="en"/>
              <a:t>Characteristics of 3D Linear Systems</a:t>
            </a:r>
          </a:p>
          <a:p>
            <a:pPr indent="-228600" lvl="1" marL="914400" rtl="0">
              <a:spcBef>
                <a:spcPts val="0"/>
              </a:spcBef>
              <a:buAutoNum type="alphaUcPeriod"/>
            </a:pPr>
            <a:r>
              <a:rPr lang="en"/>
              <a:t>Sinks</a:t>
            </a:r>
          </a:p>
          <a:p>
            <a:pPr indent="-228600" lvl="1" marL="914400" rtl="0">
              <a:spcBef>
                <a:spcPts val="0"/>
              </a:spcBef>
              <a:buAutoNum type="alphaUcPeriod"/>
            </a:pPr>
            <a:r>
              <a:rPr lang="en"/>
              <a:t>Sources</a:t>
            </a:r>
          </a:p>
          <a:p>
            <a:pPr indent="-228600" lvl="1" marL="914400" rtl="0">
              <a:spcBef>
                <a:spcPts val="0"/>
              </a:spcBef>
              <a:buAutoNum type="alphaUcPeriod"/>
            </a:pPr>
            <a:r>
              <a:rPr lang="en"/>
              <a:t>Saddles</a:t>
            </a:r>
          </a:p>
          <a:p>
            <a:pPr indent="-228600" lvl="1" marL="914400" rtl="0">
              <a:spcBef>
                <a:spcPts val="0"/>
              </a:spcBef>
              <a:buAutoNum type="alphaUcPeriod"/>
            </a:pPr>
            <a:r>
              <a:rPr lang="en"/>
              <a:t>Special Cases (Example)</a:t>
            </a:r>
          </a:p>
          <a:p>
            <a:pPr indent="-228600" lvl="0" marL="457200">
              <a:spcBef>
                <a:spcPts val="0"/>
              </a:spcBef>
              <a:buAutoNum type="romanUcPeriod"/>
            </a:pPr>
            <a:r>
              <a:rPr lang="en"/>
              <a:t>Conclusions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11700" y="1111625"/>
            <a:ext cx="8520599" cy="378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</a:rPr>
              <a:t>"Algebraic and Geometric Multiplicity." University of Washington Math Department, 20 May 2013. Web. &lt;http://www.math.washington.edu/~ansa1989/math308b_sp13_docs/lecture19.pdf&gt;.</a:t>
            </a:r>
          </a:p>
          <a:p>
            <a:pPr rtl="0">
              <a:spcBef>
                <a:spcPts val="0"/>
              </a:spcBef>
              <a:buNone/>
            </a:pPr>
            <a:r>
              <a:rPr lang="en" sz="1200"/>
              <a:t>Blanchard, Devaney, Hall. </a:t>
            </a:r>
            <a:r>
              <a:rPr i="1" lang="en" sz="1200"/>
              <a:t>Ordinary Differential Equations.</a:t>
            </a:r>
            <a:r>
              <a:rPr lang="en" sz="1200"/>
              <a:t> 4th Edition. Boston: Brooks/Cole CENGAGE Learning, 2012. Print.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</a:rPr>
              <a:t>"Calculating the Characteristic Polynomial." </a:t>
            </a:r>
            <a:r>
              <a:rPr i="1" lang="en" sz="1200">
                <a:solidFill>
                  <a:srgbClr val="666666"/>
                </a:solidFill>
              </a:rPr>
              <a:t>Mathematics Stack Exchange</a:t>
            </a:r>
            <a:r>
              <a:rPr lang="en" sz="1200">
                <a:solidFill>
                  <a:srgbClr val="666666"/>
                </a:solidFill>
              </a:rPr>
              <a:t>. 12 June 2014. Web. &lt;http://math.stackexchange.com/questions/832076/calculating-the-characteristic-polynomial&gt;.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</a:rPr>
              <a:t>Mitchell, Jonathan. "Linear Systems of DE: 3D Analog Surface (Real Eigenvalue Case)." </a:t>
            </a:r>
            <a:r>
              <a:rPr i="1" lang="en" sz="1200">
                <a:solidFill>
                  <a:srgbClr val="666666"/>
                </a:solidFill>
              </a:rPr>
              <a:t>YouTube</a:t>
            </a:r>
            <a:r>
              <a:rPr lang="en" sz="1200">
                <a:solidFill>
                  <a:srgbClr val="666666"/>
                </a:solidFill>
              </a:rPr>
              <a:t>. YouTube, 1 Jan. 2013. &lt;</a:t>
            </a:r>
            <a:r>
              <a:rPr lang="en" sz="1200">
                <a:solidFill>
                  <a:srgbClr val="666666"/>
                </a:solidFill>
                <a:hlinkClick r:id="rId3"/>
              </a:rPr>
              <a:t>https://www.youtube.com/watch?v=-yaINOrzpZI</a:t>
            </a:r>
            <a:r>
              <a:rPr lang="en" sz="1200">
                <a:solidFill>
                  <a:srgbClr val="666666"/>
                </a:solidFill>
              </a:rPr>
              <a:t>&gt;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</a:rPr>
              <a:t>Tao, Terrence. "Characteristic Polynomials." &lt;.http://www.math.ucla.edu/~tao/resource/general/115a.3.02f/week8.pdf&gt;.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</a:rPr>
              <a:t>Weisstein, Eric W. "Characteristic Polynomial." From </a:t>
            </a:r>
            <a:r>
              <a:rPr i="1" lang="en" sz="1200">
                <a:solidFill>
                  <a:srgbClr val="666666"/>
                </a:solidFill>
              </a:rPr>
              <a:t>Mathworld</a:t>
            </a:r>
            <a:r>
              <a:rPr lang="en" sz="1200">
                <a:solidFill>
                  <a:srgbClr val="666666"/>
                </a:solidFill>
              </a:rPr>
              <a:t>--A Wolfram Web Resource. &lt;http://mathworld.wolfram.com/CharacteristicPolynomial.html&gt;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666666"/>
                </a:solidFill>
              </a:rPr>
              <a:t>Dawkins, Paul. "Differential Equations." </a:t>
            </a:r>
            <a:r>
              <a:rPr i="1" lang="en" sz="1200">
                <a:solidFill>
                  <a:srgbClr val="666666"/>
                </a:solidFill>
              </a:rPr>
              <a:t>Paul's Online Notes</a:t>
            </a:r>
            <a:r>
              <a:rPr lang="en" sz="1200">
                <a:solidFill>
                  <a:srgbClr val="666666"/>
                </a:solidFill>
              </a:rPr>
              <a:t>. Lamar University. Web. &lt;http://tutorial.math.lamar.edu/Classes/DE/HOSystems.aspx&gt;.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General Solution of a 3-D System of Linear ODEs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process for finding solutions of a three dimensional system is the same as when dealing with two dimensional systems. Given a linear system </a:t>
            </a:r>
            <a:r>
              <a:rPr i="1" lang="en"/>
              <a:t>d</a:t>
            </a:r>
            <a:r>
              <a:rPr b="1" i="1" lang="en"/>
              <a:t>X</a:t>
            </a:r>
            <a:r>
              <a:rPr i="1" lang="en"/>
              <a:t>/dt = </a:t>
            </a:r>
            <a:r>
              <a:rPr b="1" i="1" lang="en"/>
              <a:t>AX</a:t>
            </a:r>
            <a:r>
              <a:rPr i="1" lang="en"/>
              <a:t>,</a:t>
            </a:r>
            <a:r>
              <a:rPr lang="en"/>
              <a:t> where </a:t>
            </a:r>
            <a:r>
              <a:rPr b="1" i="1" lang="en"/>
              <a:t>A</a:t>
            </a:r>
            <a:r>
              <a:rPr i="1" lang="en"/>
              <a:t> </a:t>
            </a:r>
            <a:r>
              <a:rPr lang="en"/>
              <a:t>is a 3x3 matrix and </a:t>
            </a:r>
            <a:r>
              <a:rPr b="1" i="1" lang="en"/>
              <a:t>X</a:t>
            </a:r>
            <a:r>
              <a:rPr i="1" lang="en"/>
              <a:t> = (x, y, z)</a:t>
            </a:r>
            <a:r>
              <a:rPr lang="en"/>
              <a:t>, a nonzero vector </a:t>
            </a:r>
            <a:r>
              <a:rPr b="1" i="1" lang="en"/>
              <a:t>V</a:t>
            </a:r>
            <a:r>
              <a:rPr lang="en"/>
              <a:t> is an eigenvector if: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Where λ is the eigenvalue for </a:t>
            </a:r>
            <a:r>
              <a:rPr b="1" i="1" lang="en"/>
              <a:t>V</a:t>
            </a:r>
            <a:r>
              <a:rPr lang="en"/>
              <a:t>. If </a:t>
            </a:r>
            <a:r>
              <a:rPr b="1" i="1" lang="en"/>
              <a:t>V </a:t>
            </a:r>
            <a:r>
              <a:rPr lang="en"/>
              <a:t>is an eigenvector for </a:t>
            </a:r>
            <a:r>
              <a:rPr b="1" i="1" lang="en"/>
              <a:t>A</a:t>
            </a:r>
            <a:r>
              <a:rPr lang="en"/>
              <a:t> with eigenvalue λ, then</a:t>
            </a:r>
          </a:p>
          <a:p>
            <a:pPr indent="457200" marL="457200">
              <a:spcBef>
                <a:spcPts val="0"/>
              </a:spcBef>
              <a:buNone/>
            </a:pPr>
            <a:r>
              <a:rPr lang="en"/>
              <a:t>        is a solution of the linear system. 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225" y="3386075"/>
            <a:ext cx="1265699" cy="31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2275" y="2303350"/>
            <a:ext cx="1159374" cy="318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Easy Case	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599" cy="1088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If the coefficient matrix corresponding to a three dimensional system of differential equations is upper triangular, we can read the eigenvalues off the diagonal of the matrix just like when dealing with two dimensional systems!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Recall that an upper triangular matrix is a matrix for which all entries below the main diagonal are zero.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For example: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749" y="3621725"/>
            <a:ext cx="1144075" cy="36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749" y="4032025"/>
            <a:ext cx="757225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1828850" y="3668800"/>
            <a:ext cx="2086500" cy="10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This system, when written in matrix 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form, is: 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08825" y="3866075"/>
            <a:ext cx="1787575" cy="69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8750" y="4442325"/>
            <a:ext cx="546199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6062050" y="3978850"/>
            <a:ext cx="844199" cy="4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where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35925" y="4076725"/>
            <a:ext cx="1787575" cy="27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Finding the Eigenvalues using the Determinant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2927375"/>
            <a:ext cx="8520599" cy="177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characteristic polynomial is then equivalent to: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The result is a cubic equation, where we can then solve for the eigenvalues by setting the equation equal to zero.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0400" y="1474350"/>
            <a:ext cx="713900" cy="213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22800" y="1947550"/>
            <a:ext cx="1285899" cy="77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29225" y="1974450"/>
            <a:ext cx="2697549" cy="720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36850" y="3386475"/>
            <a:ext cx="6129374" cy="5185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443775" y="1017725"/>
            <a:ext cx="8046300" cy="7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Recall from Linear Algebra that we can solve for the characteristic polynomial through finding the determinant of  		 . Say we are given any 3x3 matrix: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3681200" y="2077937"/>
            <a:ext cx="865799" cy="45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Then: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Characteristic Polynomial for 3x3 Matrices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975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The characteristic polynomial of a 3x3 matrix </a:t>
            </a:r>
            <a:r>
              <a:rPr i="1" lang="en"/>
              <a:t>A</a:t>
            </a:r>
            <a:r>
              <a:rPr lang="en"/>
              <a:t> can be written as: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914400" rtl="0" algn="l">
              <a:spcBef>
                <a:spcPts val="0"/>
              </a:spcBef>
              <a:buNone/>
            </a:pPr>
            <a:r>
              <a:rPr lang="en"/>
              <a:t>               A =</a:t>
            </a:r>
          </a:p>
          <a:p>
            <a:pPr indent="457200" marL="45720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rPr lang="en"/>
              <a:t>Or written explicitly in terms of the traces of matrix </a:t>
            </a:r>
            <a:r>
              <a:rPr i="1" lang="en"/>
              <a:t>A</a:t>
            </a:r>
            <a:r>
              <a:rPr lang="en"/>
              <a:t> as: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															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0175" y="2146838"/>
            <a:ext cx="1272750" cy="70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14925" y="1628700"/>
            <a:ext cx="4314157" cy="39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37800" y="3846900"/>
            <a:ext cx="5907725" cy="206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1697875" y="2235350"/>
            <a:ext cx="860399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Where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82275" y="2082500"/>
            <a:ext cx="249555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91000" y="2520650"/>
            <a:ext cx="2457450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Characteristic Polynomial for 3x3 Matrices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650" y="1506725"/>
            <a:ext cx="5310274" cy="232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775" y="1870300"/>
            <a:ext cx="5310274" cy="232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2650" y="2707825"/>
            <a:ext cx="6388674" cy="227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6">
            <a:alphaModFix/>
          </a:blip>
          <a:srcRect b="0" l="8315" r="0" t="0"/>
          <a:stretch/>
        </p:blipFill>
        <p:spPr>
          <a:xfrm>
            <a:off x="4684950" y="3026175"/>
            <a:ext cx="1268750" cy="39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383650" y="1017725"/>
            <a:ext cx="6702300" cy="4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To derive the equation in terms of the traces, we must show that: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383650" y="2167062"/>
            <a:ext cx="4190400" cy="4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We can combine these to get: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383650" y="2986950"/>
            <a:ext cx="4363499" cy="46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We can see this is equivalent to the term: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2775" y="4136300"/>
            <a:ext cx="6593299" cy="232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383650" y="3507600"/>
            <a:ext cx="6033900" cy="39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The last term is pretty nasty, so we will trust Wolfram that: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Equilibrium Points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Some equilibrium points of 3 dimensional systems have similar classifications to those of 2 dimensional systems.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Sinks: As time approaches infinity, solutions tend towards the point.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Sources: As time approaches infinity, solutions tend away from the point.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Others differ more noticeably from their two dimensional counterparts, as seen in saddle equilibrium points and several special cases.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Phase Spaces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>
            <a:hlinkClick/>
          </p:cNvPr>
          <p:cNvSpPr/>
          <p:nvPr/>
        </p:nvSpPr>
        <p:spPr>
          <a:xfrm>
            <a:off x="2013925" y="1160575"/>
            <a:ext cx="4572000" cy="34290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