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Cambria Math" panose="02040503050406030204" pitchFamily="18" charset="0"/>
      <p:regular r:id="rId1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21766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16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7760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508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73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882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81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7630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117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3509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686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push dir="u"/>
  </p:transition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PZuHFrawz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Harmonic Oscillators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Will Bergman and Mike Ma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 and Further Applications of Theory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https://www.youtube.com/watch?v=vPZuHFrawz4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" dirty="0"/>
              <a:t>https://www.youtube.com/watch?v=3mclp9QmCGs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8832299" y="47809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https://commons.wikimedia.org/wiki/File:Simple_harmonic_oscillator.gif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Taylor, John R. "Chapter 5: Oscillations." </a:t>
            </a:r>
            <a:r>
              <a:rPr lang="en-US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Classical Mechanics</a:t>
            </a:r>
            <a:r>
              <a:rPr lang="en-US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. Sausalito, CA: U Science, 2005. 161-203. Print.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Blanchard, Paul, Robert L. Devaney, and Glen R. Hall. "Chapter 2.3: The Damped Harmonic Oscillator." </a:t>
            </a:r>
            <a:r>
              <a:rPr lang="en-US" i="1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Differential Equations</a:t>
            </a:r>
            <a:r>
              <a:rPr lang="en-US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. Boston, MA: Brooks/Cole, Cengage Learning, 2012. 183-88. Print</a:t>
            </a:r>
            <a:r>
              <a:rPr lang="en-US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http://www.acs.psu.edu/drussell/Demos/SHO/mass-force.html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68086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687182"/>
          </a:xfrm>
          <a:prstGeom prst="rect">
            <a:avLst/>
          </a:prstGeom>
        </p:spPr>
        <p:txBody>
          <a:bodyPr lIns="91425" tIns="91425" rIns="91425" bIns="91425" numCol="2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Char char="❏"/>
            </a:pPr>
            <a:r>
              <a:rPr lang="en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Simple Harmonic Motion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Spring and Mass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General Form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❏"/>
            </a:pPr>
            <a:r>
              <a:rPr lang="en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Damped Simple Harmonic Oscillators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Underdamped Case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Overdamped Case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Critically Damped </a:t>
            </a:r>
            <a:r>
              <a:rPr lang="en" sz="14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Case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Char char="❏"/>
            </a:pPr>
            <a:r>
              <a:rPr lang="en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Driven Simple Harmonic Oscillators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Periodic Driving Force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Resonance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sz="1400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Tacoma Bridge Example </a:t>
            </a:r>
          </a:p>
          <a:p>
            <a:pPr marL="914400" lvl="0" indent="-317500" rtl="0">
              <a:spcBef>
                <a:spcPts val="0"/>
              </a:spcBef>
              <a:buSzPct val="100000"/>
              <a:buFont typeface="Times New Roman"/>
              <a:buChar char="❏"/>
            </a:pPr>
            <a:r>
              <a:rPr lang="en" dirty="0" smtClean="0">
                <a:latin typeface="Roboto" panose="020B0604020202020204" charset="0"/>
                <a:ea typeface="Roboto" panose="020B0604020202020204" charset="0"/>
                <a:cs typeface="Roboto" panose="020B0604020202020204" charset="0"/>
                <a:sym typeface="Times New Roman"/>
              </a:rPr>
              <a:t>Conclusion and Further Applications</a:t>
            </a:r>
            <a:endParaRPr lang="en" dirty="0">
              <a:latin typeface="Roboto" panose="020B0604020202020204" charset="0"/>
              <a:ea typeface="Roboto" panose="020B0604020202020204" charset="0"/>
              <a:cs typeface="Roboto" panose="020B0604020202020204" charset="0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832299" y="4780950"/>
            <a:ext cx="655800" cy="475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z="1200"/>
              <a:t>2</a:t>
            </a:fld>
            <a:endParaRPr lang="en" sz="1200" dirty="0"/>
          </a:p>
        </p:txBody>
      </p:sp>
      <p:sp>
        <p:nvSpPr>
          <p:cNvPr id="90" name="Shape 90"/>
          <p:cNvSpPr txBox="1"/>
          <p:nvPr/>
        </p:nvSpPr>
        <p:spPr>
          <a:xfrm>
            <a:off x="1675425" y="-1510225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88531" y="371823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Spring and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Shape 9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090934" y="1053691"/>
                <a:ext cx="3462015" cy="3421315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00050" indent="-1714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i="1" smtClean="0"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US" sz="1200" i="1" dirty="0" smtClean="0"/>
              </a:p>
              <a:p>
                <a:pPr marL="457200" lvl="0" indent="-228600" rtl="0">
                  <a:spcBef>
                    <a:spcPts val="0"/>
                  </a:spcBef>
                  <a:buChar char="❏"/>
                </a:pP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𝑘𝑥</m:t>
                    </m:r>
                  </m:oMath>
                </a14:m>
                <a:endParaRPr lang="en" sz="1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0" indent="-228600" rtl="0">
                  <a:spcBef>
                    <a:spcPts val="0"/>
                  </a:spcBef>
                  <a:buChar char="❏"/>
                </a:pPr>
                <a:r>
                  <a:rPr lang="en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Guess: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endParaRPr lang="en-US" sz="1200" i="1" dirty="0" smtClean="0">
                  <a:latin typeface="Cambria Math" panose="02040503050406030204" pitchFamily="18" charset="0"/>
                </a:endParaRPr>
              </a:p>
              <a:p>
                <a:pPr marL="457200" lvl="0" indent="-228600" rtl="0">
                  <a:spcBef>
                    <a:spcPts val="0"/>
                  </a:spcBef>
                  <a:buChar char="❏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=+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r>
                      <a:rPr lang="en-US" sz="1200" i="1">
                        <a:latin typeface="Cambria Math" panose="02040503050406030204" pitchFamily="18" charset="0"/>
                      </a:rPr>
                      <m:t>  ,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" sz="1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228600">
                  <a:buFont typeface="Roboto"/>
                  <a:buChar char="❏"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1200" dirty="0"/>
              </a:p>
              <a:p>
                <a:pPr marL="457200" indent="-228600">
                  <a:buFont typeface="Roboto"/>
                  <a:buChar char="❏"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1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" sz="1200" dirty="0" smtClean="0"/>
              </a:p>
              <a:p>
                <a:pPr marL="457200" indent="-228600">
                  <a:buFont typeface="Roboto"/>
                  <a:buChar char="❏"/>
                </a:pPr>
                <a:r>
                  <a:rPr lang="en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(Taylor, 2003)</a:t>
                </a:r>
                <a:endParaRPr lang="en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6" name="Shape 9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90934" y="1053691"/>
                <a:ext cx="3462015" cy="34213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869650" y="4825851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 dirty="0"/>
          </a:p>
        </p:txBody>
      </p:sp>
      <p:sp>
        <p:nvSpPr>
          <p:cNvPr id="99" name="Shape 99"/>
          <p:cNvSpPr txBox="1"/>
          <p:nvPr/>
        </p:nvSpPr>
        <p:spPr>
          <a:xfrm>
            <a:off x="5385550" y="3883100"/>
            <a:ext cx="32618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5385549" y="2764349"/>
            <a:ext cx="30000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dirty="0">
                <a:latin typeface="Adobe Arabic" panose="02040503050201020203" pitchFamily="18" charset="-78"/>
                <a:cs typeface="Adobe Arabic" panose="02040503050201020203" pitchFamily="18" charset="-78"/>
              </a:rPr>
              <a:t>https://commons.wikimedia.org/wiki/File:Simple_harmonic_oscillator.gif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33099" y="614408"/>
            <a:ext cx="1104900" cy="285723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Shape 10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lvl="0" indent="-228600">
                  <a:buChar char="❏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𝑘𝑥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0" indent="-228600">
                  <a:buChar char="❏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𝑤𝑡</m:t>
                        </m:r>
                      </m:e>
                    </m:d>
                  </m:oMath>
                </a14:m>
                <a:endParaRPr lang="en-US" i="1" dirty="0" smtClean="0"/>
              </a:p>
              <a:p>
                <a:pPr marL="457200" lvl="0" indent="-228600">
                  <a:buChar char="❏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𝑤𝑡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6" name="Shape 10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832299" y="481850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 dirty="0"/>
          </a:p>
        </p:txBody>
      </p:sp>
      <p:sp>
        <p:nvSpPr>
          <p:cNvPr id="108" name="Shape 108"/>
          <p:cNvSpPr txBox="1"/>
          <p:nvPr/>
        </p:nvSpPr>
        <p:spPr>
          <a:xfrm>
            <a:off x="5958350" y="2489525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1530" y="1289774"/>
            <a:ext cx="36576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499350" y="3054706"/>
            <a:ext cx="3332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(Taylor, 2003)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Damped Simple Harmonic Oscillators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Shape 1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1" y="1229875"/>
                <a:ext cx="6184350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indent="-228600">
                  <a:buFont typeface="Roboto"/>
                  <a:buChar char="❏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     or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457200" indent="-228600">
                  <a:buFont typeface="Roboto"/>
                  <a:buChar char="❏"/>
                </a:pP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B – damping constant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/>
                    </m:sSup>
                  </m:oMath>
                </a14:m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- natural frequency</a:t>
                </a:r>
              </a:p>
              <a:p>
                <a:pPr marL="457200" indent="-228600">
                  <a:buFont typeface="Roboto"/>
                  <a:buChar char="❏"/>
                </a:pP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Relationship between</a:t>
                </a:r>
                <a:r>
                  <a:rPr lang="en-US" i="1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 B </a:t>
                </a: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 determine different cases of damping</a:t>
                </a:r>
                <a:endParaRPr lang="en-US" dirty="0">
                  <a:latin typeface="Roboto" panose="020B0604020202020204" charset="0"/>
                  <a:ea typeface="Roboto" panose="020B0604020202020204" charset="0"/>
                  <a:cs typeface="Roboto" panose="020B0604020202020204" charset="0"/>
                </a:endParaRPr>
              </a:p>
              <a:p>
                <a:pPr marL="514350" indent="-285750"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Solution 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endParaRPr lang="en-US" i="1" dirty="0" smtClean="0">
                  <a:latin typeface="Roboto" panose="020B0604020202020204" charset="0"/>
                  <a:ea typeface="Roboto" panose="020B0604020202020204" charset="0"/>
                  <a:cs typeface="Roboto" panose="020B0604020202020204" charset="0"/>
                </a:endParaRPr>
              </a:p>
              <a:p>
                <a:pPr marL="514350" indent="-285750">
                  <a:buFont typeface="Wingdings" panose="05000000000000000000" pitchFamily="2" charset="2"/>
                  <a:buChar char="q"/>
                </a:pPr>
                <a:endParaRPr lang="en-US" i="1" dirty="0" smtClean="0"/>
              </a:p>
              <a:p>
                <a:pPr marL="514350" indent="-28575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514350" indent="-285750"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 marL="514350" indent="-285750">
                  <a:buFont typeface="Wingdings" panose="05000000000000000000" pitchFamily="2" charset="2"/>
                  <a:buChar char="q"/>
                </a:pPr>
                <a:endParaRPr lang="en" dirty="0"/>
              </a:p>
            </p:txBody>
          </p:sp>
        </mc:Choice>
        <mc:Fallback>
          <p:sp>
            <p:nvSpPr>
              <p:cNvPr id="115" name="Shape 1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1" y="1229875"/>
                <a:ext cx="6184350" cy="3339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832299" y="4825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1821" y="1238047"/>
            <a:ext cx="3188610" cy="239174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Shape 122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11700" y="410000"/>
                <a:ext cx="8520599" cy="6078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en" dirty="0"/>
                  <a:t>Underdamped </a:t>
                </a:r>
                <a:r>
                  <a:rPr lang="en" dirty="0" smtClean="0"/>
                  <a:t>Case (</a:t>
                </a:r>
                <a14:m>
                  <m:oMath xmlns:m="http://schemas.openxmlformats.org/officeDocument/2006/math">
                    <m:r>
                      <a:rPr lang="e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" dirty="0" smtClean="0"/>
                  <a:t>)</a:t>
                </a:r>
                <a:endParaRPr lang="en" dirty="0"/>
              </a:p>
            </p:txBody>
          </p:sp>
        </mc:Choice>
        <mc:Fallback xmlns="">
          <p:sp>
            <p:nvSpPr>
              <p:cNvPr id="122" name="Shape 12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1700" y="410000"/>
                <a:ext cx="8520599" cy="607800"/>
              </a:xfrm>
              <a:prstGeom prst="rect">
                <a:avLst/>
              </a:prstGeom>
              <a:blipFill rotWithShape="0">
                <a:blip r:embed="rId4"/>
                <a:stretch>
                  <a:fillRect l="-1645" t="-5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Shape 12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875"/>
                <a:ext cx="4329311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Amplitude of oscillations decrease exponentially</a:t>
                </a:r>
                <a:endParaRPr lang="en" dirty="0">
                  <a:latin typeface="Roboto" panose="020B0604020202020204" charset="0"/>
                  <a:ea typeface="Roboto" panose="020B0604020202020204" charset="0"/>
                  <a:cs typeface="Roboto" panose="020B0604020202020204" charset="0"/>
                </a:endParaRPr>
              </a:p>
            </p:txBody>
          </p:sp>
        </mc:Choice>
        <mc:Fallback>
          <p:sp>
            <p:nvSpPr>
              <p:cNvPr id="123" name="Shape 12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875"/>
                <a:ext cx="4329311" cy="3339000"/>
              </a:xfrm>
              <a:prstGeom prst="rect">
                <a:avLst/>
              </a:prstGeom>
              <a:blipFill rotWithShape="0">
                <a:blip r:embed="rId5"/>
                <a:stretch>
                  <a:fillRect l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869650" y="484257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 dirty="0"/>
          </a:p>
        </p:txBody>
      </p:sp>
      <p:sp>
        <p:nvSpPr>
          <p:cNvPr id="125" name="Shape 125"/>
          <p:cNvSpPr txBox="1"/>
          <p:nvPr/>
        </p:nvSpPr>
        <p:spPr>
          <a:xfrm>
            <a:off x="7032025" y="2454125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6793956" y="3036340"/>
            <a:ext cx="3332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(Taylor, 2003)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Shape 131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11700" y="410000"/>
                <a:ext cx="8520599" cy="6078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en" dirty="0" smtClean="0"/>
                  <a:t>Overdamped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" dirty="0" smtClean="0"/>
                  <a:t/>
                </a:r>
                <a:br>
                  <a:rPr lang="en" dirty="0" smtClean="0"/>
                </a:br>
                <a:endParaRPr dirty="0"/>
              </a:p>
            </p:txBody>
          </p:sp>
        </mc:Choice>
        <mc:Fallback xmlns="">
          <p:sp>
            <p:nvSpPr>
              <p:cNvPr id="131" name="Shape 1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1700" y="410000"/>
                <a:ext cx="8520599" cy="607800"/>
              </a:xfrm>
              <a:prstGeom prst="rect">
                <a:avLst/>
              </a:prstGeom>
              <a:blipFill rotWithShape="0">
                <a:blip r:embed="rId3"/>
                <a:stretch>
                  <a:fillRect l="-1645" t="-5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Shape 13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i="1" dirty="0" smtClean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No Oscillations!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dirty="0"/>
              </a:p>
            </p:txBody>
          </p:sp>
        </mc:Choice>
        <mc:Fallback>
          <p:sp>
            <p:nvSpPr>
              <p:cNvPr id="132" name="Shape 13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  <a:blipFill rotWithShape="0">
                <a:blip r:embed="rId4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832299" y="48053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 dirty="0"/>
          </a:p>
        </p:txBody>
      </p:sp>
      <p:sp>
        <p:nvSpPr>
          <p:cNvPr id="134" name="Shape 134"/>
          <p:cNvSpPr txBox="1"/>
          <p:nvPr/>
        </p:nvSpPr>
        <p:spPr>
          <a:xfrm>
            <a:off x="6984825" y="2300750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2331" y="1522597"/>
            <a:ext cx="3759968" cy="21054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18350" y="3305724"/>
            <a:ext cx="3332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(Taylor, 2003)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Shape 140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11700" y="359926"/>
                <a:ext cx="8520599" cy="6078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en" dirty="0" smtClean="0"/>
                  <a:t>Critically Damped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" dirty="0" smtClean="0"/>
                  <a:t>)</a:t>
                </a:r>
                <a:endParaRPr lang="en" dirty="0"/>
              </a:p>
            </p:txBody>
          </p:sp>
        </mc:Choice>
        <mc:Fallback xmlns="">
          <p:sp>
            <p:nvSpPr>
              <p:cNvPr id="140" name="Shape 14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11700" y="359926"/>
                <a:ext cx="8520599" cy="607800"/>
              </a:xfrm>
              <a:prstGeom prst="rect">
                <a:avLst/>
              </a:prstGeom>
              <a:blipFill rotWithShape="0">
                <a:blip r:embed="rId3"/>
                <a:stretch>
                  <a:fillRect l="-1645" t="-5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Shape 141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Repeated Eigenvalues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Roboto" panose="020B0604020202020204" charset="0"/>
                        <a:cs typeface="Roboto" panose="020B0604020202020204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Roboto" panose="020B0604020202020204" charset="0"/>
                    <a:ea typeface="Roboto" panose="020B0604020202020204" charset="0"/>
                    <a:cs typeface="Roboto" panose="020B0604020202020204" charset="0"/>
                  </a:rPr>
                  <a:t> is a bifurcation value</a:t>
                </a:r>
                <a:endParaRPr lang="en-US" dirty="0" smtClean="0">
                  <a:latin typeface="Roboto" panose="020B0604020202020204" charset="0"/>
                  <a:ea typeface="Roboto" panose="020B0604020202020204" charset="0"/>
                  <a:cs typeface="Roboto" panose="020B060402020202020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(Blanchard et al., 2012)</a:t>
                </a:r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>
                  <a:spcBef>
                    <a:spcPts val="0"/>
                  </a:spcBef>
                  <a:buNone/>
                </a:pPr>
                <a:endParaRPr lang="en" dirty="0"/>
              </a:p>
            </p:txBody>
          </p:sp>
        </mc:Choice>
        <mc:Fallback>
          <p:sp>
            <p:nvSpPr>
              <p:cNvPr id="141" name="Shape 14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29875"/>
                <a:ext cx="8520599" cy="3339000"/>
              </a:xfrm>
              <a:prstGeom prst="rect">
                <a:avLst/>
              </a:prstGeom>
              <a:blipFill rotWithShape="0">
                <a:blip r:embed="rId4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832299" y="4831024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 dirty="0"/>
          </a:p>
        </p:txBody>
      </p:sp>
      <p:sp>
        <p:nvSpPr>
          <p:cNvPr id="143" name="Shape 143"/>
          <p:cNvSpPr txBox="1"/>
          <p:nvPr/>
        </p:nvSpPr>
        <p:spPr>
          <a:xfrm>
            <a:off x="7409600" y="2973275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44" name="Shape 1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9319" y="1229875"/>
            <a:ext cx="3725461" cy="25184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205574" y="3504564"/>
            <a:ext cx="3332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latin typeface="Cambria Math" panose="02040503050406030204" pitchFamily="18" charset="0"/>
                <a:ea typeface="Cambria Math" panose="02040503050406030204" pitchFamily="18" charset="0"/>
              </a:rPr>
              <a:t>(Taylor, 2003)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Driven Simple Harmonic Oscillators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Shape 150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56425" y="1017800"/>
                <a:ext cx="4415574" cy="33390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lvl="0" indent="-228600">
                  <a:buChar char="❏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" dirty="0" smtClean="0"/>
              </a:p>
              <a:p>
                <a:pPr marL="457200" indent="-228600">
                  <a:buFont typeface="Roboto"/>
                  <a:buChar char="❏"/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Solution = general solution of homogeneous equation (unforced) + one particular solution to nonhomogeneous equation (forced)</a:t>
                </a:r>
              </a:p>
              <a:p>
                <a:pPr marL="457200" indent="-228600">
                  <a:buFont typeface="Roboto"/>
                  <a:buChar char="❏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lvl="0" indent="-228600">
                  <a:buChar char="❏"/>
                </a:pPr>
                <a:r>
                  <a:rPr lang="en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Resonance- the frequency of the driving force is equal to the natural frequency of the oscillating system</a:t>
                </a:r>
                <a:endParaRPr lang="en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0" name="Shape 15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6425" y="1017800"/>
                <a:ext cx="4415574" cy="3339000"/>
              </a:xfrm>
              <a:prstGeom prst="rect">
                <a:avLst/>
              </a:prstGeom>
              <a:blipFill rotWithShape="0">
                <a:blip r:embed="rId3"/>
                <a:stretch>
                  <a:fillRect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869650" y="4825851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 dirty="0"/>
          </a:p>
        </p:txBody>
      </p:sp>
      <p:pic>
        <p:nvPicPr>
          <p:cNvPr id="1026" name="Picture 2" descr="http://www.acs.psu.edu/drussell/Demos/SHO/force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770" y="1195417"/>
            <a:ext cx="4139529" cy="261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48045" y="3811486"/>
            <a:ext cx="3984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http://www.acs.psu.edu/drussell/Demos/SHO/mass-force.html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211</Words>
  <Application>Microsoft Office PowerPoint</Application>
  <PresentationFormat>On-screen Show (16:9)</PresentationFormat>
  <Paragraphs>78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Roboto</vt:lpstr>
      <vt:lpstr>Adobe Arabic</vt:lpstr>
      <vt:lpstr>Times New Roman</vt:lpstr>
      <vt:lpstr>Wingdings</vt:lpstr>
      <vt:lpstr>Arial</vt:lpstr>
      <vt:lpstr>Cambria Math</vt:lpstr>
      <vt:lpstr>geometric</vt:lpstr>
      <vt:lpstr>Harmonic Oscillators</vt:lpstr>
      <vt:lpstr>Overview</vt:lpstr>
      <vt:lpstr>Spring and Mass</vt:lpstr>
      <vt:lpstr>General Form</vt:lpstr>
      <vt:lpstr>Damped Simple Harmonic Oscillators</vt:lpstr>
      <vt:lpstr>Underdamped Case (B&lt;w_0)</vt:lpstr>
      <vt:lpstr>Overdamped Case (B&gt;w_0) </vt:lpstr>
      <vt:lpstr>Critically Damped Case (B=w_0)</vt:lpstr>
      <vt:lpstr>Driven Simple Harmonic Oscillators </vt:lpstr>
      <vt:lpstr>Conclusion and Further Applications of Theory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Harmonic Oscillators</dc:title>
  <dc:creator>Siyuan Ma</dc:creator>
  <cp:lastModifiedBy>Siyuan Ma</cp:lastModifiedBy>
  <cp:revision>16</cp:revision>
  <dcterms:modified xsi:type="dcterms:W3CDTF">2015-11-30T20:56:31Z</dcterms:modified>
</cp:coreProperties>
</file>