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Lst>
  <p:sldSz cy="5143500" cx="9144000"/>
  <p:notesSz cx="6858000" cy="9144000"/>
  <p:embeddedFontLst>
    <p:embeddedFont>
      <p:font typeface="Average"/>
      <p:regular r:id="rId29"/>
    </p:embeddedFont>
    <p:embeddedFont>
      <p:font typeface="Oswald"/>
      <p:regular r:id="rId30"/>
      <p:bold r:id="rId31"/>
    </p:embeddedFont>
  </p:embeddedFontLst>
  <p:defaultText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90651C3A-4460-11DB-9652-00E08161165F}"/>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Average-regular.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Oswald-bold.fntdata"/><Relationship Id="rId30" Type="http://schemas.openxmlformats.org/officeDocument/2006/relationships/font" Target="fonts/Oswald-regular.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 name="Shape 1"/>
        <p:cNvGrpSpPr/>
        <p:nvPr/>
      </p:nvGrpSpPr>
      <p:grpSpPr>
        <a:xfrm>
          <a:off x="0" y="0"/>
          <a:ext cx="0" cy="0"/>
          <a:chOff x="0" y="0"/>
          <a:chExt cx="0" cy="0"/>
        </a:xfrm>
      </p:grpSpPr>
      <p:sp>
        <p:nvSpPr>
          <p:cNvPr id="2" name="Shape 2"/>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3" name="Shape 3"/>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7" name="Shape 57"/>
        <p:cNvGrpSpPr/>
        <p:nvPr/>
      </p:nvGrpSpPr>
      <p:grpSpPr>
        <a:xfrm>
          <a:off x="0" y="0"/>
          <a:ext cx="0" cy="0"/>
          <a:chOff x="0" y="0"/>
          <a:chExt cx="0" cy="0"/>
        </a:xfrm>
      </p:grpSpPr>
      <p:sp>
        <p:nvSpPr>
          <p:cNvPr id="58" name="Shape 58"/>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59" name="Shape 59"/>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rPr lang="en"/>
              <a:t>+Introduction</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8" name="Shape 118"/>
        <p:cNvGrpSpPr/>
        <p:nvPr/>
      </p:nvGrpSpPr>
      <p:grpSpPr>
        <a:xfrm>
          <a:off x="0" y="0"/>
          <a:ext cx="0" cy="0"/>
          <a:chOff x="0" y="0"/>
          <a:chExt cx="0" cy="0"/>
        </a:xfrm>
      </p:grpSpPr>
      <p:sp>
        <p:nvSpPr>
          <p:cNvPr id="119" name="Shape 11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20" name="Shape 120"/>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4" name="Shape 124"/>
        <p:cNvGrpSpPr/>
        <p:nvPr/>
      </p:nvGrpSpPr>
      <p:grpSpPr>
        <a:xfrm>
          <a:off x="0" y="0"/>
          <a:ext cx="0" cy="0"/>
          <a:chOff x="0" y="0"/>
          <a:chExt cx="0" cy="0"/>
        </a:xfrm>
      </p:grpSpPr>
      <p:sp>
        <p:nvSpPr>
          <p:cNvPr id="125" name="Shape 12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26" name="Shape 126"/>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0" name="Shape 130"/>
        <p:cNvGrpSpPr/>
        <p:nvPr/>
      </p:nvGrpSpPr>
      <p:grpSpPr>
        <a:xfrm>
          <a:off x="0" y="0"/>
          <a:ext cx="0" cy="0"/>
          <a:chOff x="0" y="0"/>
          <a:chExt cx="0" cy="0"/>
        </a:xfrm>
      </p:grpSpPr>
      <p:sp>
        <p:nvSpPr>
          <p:cNvPr id="131" name="Shape 13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32" name="Shape 132"/>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8" name="Shape 138"/>
        <p:cNvGrpSpPr/>
        <p:nvPr/>
      </p:nvGrpSpPr>
      <p:grpSpPr>
        <a:xfrm>
          <a:off x="0" y="0"/>
          <a:ext cx="0" cy="0"/>
          <a:chOff x="0" y="0"/>
          <a:chExt cx="0" cy="0"/>
        </a:xfrm>
      </p:grpSpPr>
      <p:sp>
        <p:nvSpPr>
          <p:cNvPr id="139" name="Shape 13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40" name="Shape 140"/>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4" name="Shape 144"/>
        <p:cNvGrpSpPr/>
        <p:nvPr/>
      </p:nvGrpSpPr>
      <p:grpSpPr>
        <a:xfrm>
          <a:off x="0" y="0"/>
          <a:ext cx="0" cy="0"/>
          <a:chOff x="0" y="0"/>
          <a:chExt cx="0" cy="0"/>
        </a:xfrm>
      </p:grpSpPr>
      <p:sp>
        <p:nvSpPr>
          <p:cNvPr id="145" name="Shape 14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46" name="Shape 146"/>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2" name="Shape 152"/>
        <p:cNvGrpSpPr/>
        <p:nvPr/>
      </p:nvGrpSpPr>
      <p:grpSpPr>
        <a:xfrm>
          <a:off x="0" y="0"/>
          <a:ext cx="0" cy="0"/>
          <a:chOff x="0" y="0"/>
          <a:chExt cx="0" cy="0"/>
        </a:xfrm>
      </p:grpSpPr>
      <p:sp>
        <p:nvSpPr>
          <p:cNvPr id="153" name="Shape 15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54" name="Shape 154"/>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8" name="Shape 158"/>
        <p:cNvGrpSpPr/>
        <p:nvPr/>
      </p:nvGrpSpPr>
      <p:grpSpPr>
        <a:xfrm>
          <a:off x="0" y="0"/>
          <a:ext cx="0" cy="0"/>
          <a:chOff x="0" y="0"/>
          <a:chExt cx="0" cy="0"/>
        </a:xfrm>
      </p:grpSpPr>
      <p:sp>
        <p:nvSpPr>
          <p:cNvPr id="159" name="Shape 15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60" name="Shape 160"/>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4" name="Shape 164"/>
        <p:cNvGrpSpPr/>
        <p:nvPr/>
      </p:nvGrpSpPr>
      <p:grpSpPr>
        <a:xfrm>
          <a:off x="0" y="0"/>
          <a:ext cx="0" cy="0"/>
          <a:chOff x="0" y="0"/>
          <a:chExt cx="0" cy="0"/>
        </a:xfrm>
      </p:grpSpPr>
      <p:sp>
        <p:nvSpPr>
          <p:cNvPr id="165" name="Shape 16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66" name="Shape 166"/>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1" name="Shape 171"/>
        <p:cNvGrpSpPr/>
        <p:nvPr/>
      </p:nvGrpSpPr>
      <p:grpSpPr>
        <a:xfrm>
          <a:off x="0" y="0"/>
          <a:ext cx="0" cy="0"/>
          <a:chOff x="0" y="0"/>
          <a:chExt cx="0" cy="0"/>
        </a:xfrm>
      </p:grpSpPr>
      <p:sp>
        <p:nvSpPr>
          <p:cNvPr id="172" name="Shape 17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73" name="Shape 173"/>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7" name="Shape 177"/>
        <p:cNvGrpSpPr/>
        <p:nvPr/>
      </p:nvGrpSpPr>
      <p:grpSpPr>
        <a:xfrm>
          <a:off x="0" y="0"/>
          <a:ext cx="0" cy="0"/>
          <a:chOff x="0" y="0"/>
          <a:chExt cx="0" cy="0"/>
        </a:xfrm>
      </p:grpSpPr>
      <p:sp>
        <p:nvSpPr>
          <p:cNvPr id="178" name="Shape 17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79" name="Shape 179"/>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5" name="Shape 65"/>
        <p:cNvGrpSpPr/>
        <p:nvPr/>
      </p:nvGrpSpPr>
      <p:grpSpPr>
        <a:xfrm>
          <a:off x="0" y="0"/>
          <a:ext cx="0" cy="0"/>
          <a:chOff x="0" y="0"/>
          <a:chExt cx="0" cy="0"/>
        </a:xfrm>
      </p:grpSpPr>
      <p:sp>
        <p:nvSpPr>
          <p:cNvPr id="66" name="Shape 6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67" name="Shape 67"/>
          <p:cNvSpPr txBox="1"/>
          <p:nvPr>
            <p:ph idx="1" type="body"/>
          </p:nvPr>
        </p:nvSpPr>
        <p:spPr>
          <a:xfrm>
            <a:off x="685800" y="4343400"/>
            <a:ext cx="5486399" cy="4114800"/>
          </a:xfrm>
          <a:prstGeom prst="rect">
            <a:avLst/>
          </a:prstGeom>
        </p:spPr>
        <p:txBody>
          <a:bodyPr anchorCtr="0" anchor="t" bIns="91425" lIns="91425" rIns="91425" tIns="91425">
            <a:noAutofit/>
          </a:bodyPr>
          <a:lstStyle/>
          <a:p>
            <a:pPr rtl="0">
              <a:spcBef>
                <a:spcPts val="0"/>
              </a:spcBef>
              <a:buNone/>
            </a:pPr>
            <a:r>
              <a:rPr lang="en" sz="1200">
                <a:highlight>
                  <a:srgbClr val="FFFFFF"/>
                </a:highlight>
                <a:latin typeface="Calibri"/>
                <a:ea typeface="Calibri"/>
                <a:cs typeface="Calibri"/>
                <a:sym typeface="Calibri"/>
              </a:rPr>
              <a:t>Chaos, with reference to </a:t>
            </a:r>
            <a:r>
              <a:rPr i="1" lang="en" sz="1200">
                <a:highlight>
                  <a:srgbClr val="FFFFFF"/>
                </a:highlight>
                <a:latin typeface="Calibri"/>
                <a:ea typeface="Calibri"/>
                <a:cs typeface="Calibri"/>
                <a:sym typeface="Calibri"/>
              </a:rPr>
              <a:t>chaos theory</a:t>
            </a:r>
            <a:r>
              <a:rPr lang="en" sz="1200">
                <a:highlight>
                  <a:srgbClr val="FFFFFF"/>
                </a:highlight>
                <a:latin typeface="Calibri"/>
                <a:ea typeface="Calibri"/>
                <a:cs typeface="Calibri"/>
                <a:sym typeface="Calibri"/>
              </a:rPr>
              <a:t>, refers to an apparent lack of order in a system that nevertheless obeys particular laws or rules;</a:t>
            </a:r>
          </a:p>
          <a:p>
            <a:pPr rtl="0">
              <a:spcBef>
                <a:spcPts val="0"/>
              </a:spcBef>
              <a:buNone/>
            </a:pPr>
            <a:r>
              <a:t/>
            </a:r>
            <a:endParaRPr sz="1200">
              <a:highlight>
                <a:srgbClr val="FFFFFF"/>
              </a:highlight>
              <a:latin typeface="Calibri"/>
              <a:ea typeface="Calibri"/>
              <a:cs typeface="Calibri"/>
              <a:sym typeface="Calibri"/>
            </a:endParaRPr>
          </a:p>
          <a:p>
            <a:pPr>
              <a:spcBef>
                <a:spcPts val="0"/>
              </a:spcBef>
              <a:buNone/>
            </a:pPr>
            <a:r>
              <a:rPr lang="en" sz="1200">
                <a:highlight>
                  <a:srgbClr val="FFFFFF"/>
                </a:highlight>
                <a:latin typeface="Calibri"/>
                <a:ea typeface="Calibri"/>
                <a:cs typeface="Calibri"/>
                <a:sym typeface="Calibri"/>
              </a:rPr>
              <a:t>the impossibility of making predictions for complex systems; despite the fact that these are determined by underlying conditions, precisely what those conditions are can never be sufficiently articulated to allow long-range predictions.</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4" name="Shape 184"/>
        <p:cNvGrpSpPr/>
        <p:nvPr/>
      </p:nvGrpSpPr>
      <p:grpSpPr>
        <a:xfrm>
          <a:off x="0" y="0"/>
          <a:ext cx="0" cy="0"/>
          <a:chOff x="0" y="0"/>
          <a:chExt cx="0" cy="0"/>
        </a:xfrm>
      </p:grpSpPr>
      <p:sp>
        <p:nvSpPr>
          <p:cNvPr id="185" name="Shape 18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86" name="Shape 186"/>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0" name="Shape 190"/>
        <p:cNvGrpSpPr/>
        <p:nvPr/>
      </p:nvGrpSpPr>
      <p:grpSpPr>
        <a:xfrm>
          <a:off x="0" y="0"/>
          <a:ext cx="0" cy="0"/>
          <a:chOff x="0" y="0"/>
          <a:chExt cx="0" cy="0"/>
        </a:xfrm>
      </p:grpSpPr>
      <p:sp>
        <p:nvSpPr>
          <p:cNvPr id="191" name="Shape 19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92" name="Shape 192"/>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6" name="Shape 196"/>
        <p:cNvGrpSpPr/>
        <p:nvPr/>
      </p:nvGrpSpPr>
      <p:grpSpPr>
        <a:xfrm>
          <a:off x="0" y="0"/>
          <a:ext cx="0" cy="0"/>
          <a:chOff x="0" y="0"/>
          <a:chExt cx="0" cy="0"/>
        </a:xfrm>
      </p:grpSpPr>
      <p:sp>
        <p:nvSpPr>
          <p:cNvPr id="197" name="Shape 19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98" name="Shape 198"/>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2" name="Shape 202"/>
        <p:cNvGrpSpPr/>
        <p:nvPr/>
      </p:nvGrpSpPr>
      <p:grpSpPr>
        <a:xfrm>
          <a:off x="0" y="0"/>
          <a:ext cx="0" cy="0"/>
          <a:chOff x="0" y="0"/>
          <a:chExt cx="0" cy="0"/>
        </a:xfrm>
      </p:grpSpPr>
      <p:sp>
        <p:nvSpPr>
          <p:cNvPr id="203" name="Shape 20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04" name="Shape 204"/>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1" name="Shape 71"/>
        <p:cNvGrpSpPr/>
        <p:nvPr/>
      </p:nvGrpSpPr>
      <p:grpSpPr>
        <a:xfrm>
          <a:off x="0" y="0"/>
          <a:ext cx="0" cy="0"/>
          <a:chOff x="0" y="0"/>
          <a:chExt cx="0" cy="0"/>
        </a:xfrm>
      </p:grpSpPr>
      <p:sp>
        <p:nvSpPr>
          <p:cNvPr id="72" name="Shape 7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73" name="Shape 73"/>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8" name="Shape 78"/>
        <p:cNvGrpSpPr/>
        <p:nvPr/>
      </p:nvGrpSpPr>
      <p:grpSpPr>
        <a:xfrm>
          <a:off x="0" y="0"/>
          <a:ext cx="0" cy="0"/>
          <a:chOff x="0" y="0"/>
          <a:chExt cx="0" cy="0"/>
        </a:xfrm>
      </p:grpSpPr>
      <p:sp>
        <p:nvSpPr>
          <p:cNvPr id="79" name="Shape 7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80" name="Shape 80"/>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5" name="Shape 85"/>
        <p:cNvGrpSpPr/>
        <p:nvPr/>
      </p:nvGrpSpPr>
      <p:grpSpPr>
        <a:xfrm>
          <a:off x="0" y="0"/>
          <a:ext cx="0" cy="0"/>
          <a:chOff x="0" y="0"/>
          <a:chExt cx="0" cy="0"/>
        </a:xfrm>
      </p:grpSpPr>
      <p:sp>
        <p:nvSpPr>
          <p:cNvPr id="86" name="Shape 8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87" name="Shape 87"/>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rPr lang="en"/>
              <a:t>These graphs show visually that the tent map is sensitive to a small change in the initial condition. Above, we see two orbits with initial conditions that are different by 0.00001. Below, we see the absolute distance between the two orbits. The orbits are very close initially, but bear little resemblance after about iteration 16.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2" name="Shape 92"/>
        <p:cNvGrpSpPr/>
        <p:nvPr/>
      </p:nvGrpSpPr>
      <p:grpSpPr>
        <a:xfrm>
          <a:off x="0" y="0"/>
          <a:ext cx="0" cy="0"/>
          <a:chOff x="0" y="0"/>
          <a:chExt cx="0" cy="0"/>
        </a:xfrm>
      </p:grpSpPr>
      <p:sp>
        <p:nvSpPr>
          <p:cNvPr id="93" name="Shape 9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94" name="Shape 94"/>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9" name="Shape 99"/>
        <p:cNvGrpSpPr/>
        <p:nvPr/>
      </p:nvGrpSpPr>
      <p:grpSpPr>
        <a:xfrm>
          <a:off x="0" y="0"/>
          <a:ext cx="0" cy="0"/>
          <a:chOff x="0" y="0"/>
          <a:chExt cx="0" cy="0"/>
        </a:xfrm>
      </p:grpSpPr>
      <p:sp>
        <p:nvSpPr>
          <p:cNvPr id="100" name="Shape 10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01" name="Shape 101"/>
          <p:cNvSpPr txBox="1"/>
          <p:nvPr>
            <p:ph idx="1" type="body"/>
          </p:nvPr>
        </p:nvSpPr>
        <p:spPr>
          <a:xfrm>
            <a:off x="685800" y="4343400"/>
            <a:ext cx="5486399" cy="4114800"/>
          </a:xfrm>
          <a:prstGeom prst="rect">
            <a:avLst/>
          </a:prstGeom>
        </p:spPr>
        <p:txBody>
          <a:bodyPr anchorCtr="0" anchor="t" bIns="91425" lIns="91425" rIns="91425" tIns="91425">
            <a:noAutofit/>
          </a:bodyPr>
          <a:lstStyle/>
          <a:p>
            <a:pPr rtl="0">
              <a:lnSpc>
                <a:spcPct val="100000"/>
              </a:lnSpc>
              <a:spcBef>
                <a:spcPts val="0"/>
              </a:spcBef>
              <a:buNone/>
            </a:pPr>
            <a:r>
              <a:rPr lang="en" sz="1200">
                <a:latin typeface="Times New Roman"/>
                <a:ea typeface="Times New Roman"/>
                <a:cs typeface="Times New Roman"/>
                <a:sym typeface="Times New Roman"/>
              </a:rPr>
              <a:t>-</a:t>
            </a:r>
            <a:r>
              <a:rPr lang="en" sz="1200">
                <a:highlight>
                  <a:srgbClr val="FFFFFF"/>
                </a:highlight>
                <a:latin typeface="Calibri"/>
                <a:ea typeface="Calibri"/>
                <a:cs typeface="Calibri"/>
                <a:sym typeface="Calibri"/>
              </a:rPr>
              <a:t> running computerized equations to theoretically model and predict weather conditions</a:t>
            </a:r>
          </a:p>
          <a:p>
            <a:pPr rtl="0">
              <a:lnSpc>
                <a:spcPct val="100000"/>
              </a:lnSpc>
              <a:spcBef>
                <a:spcPts val="0"/>
              </a:spcBef>
              <a:buNone/>
            </a:pPr>
            <a:r>
              <a:t/>
            </a:r>
            <a:endParaRPr sz="1200">
              <a:highlight>
                <a:srgbClr val="FFFFFF"/>
              </a:highlight>
              <a:latin typeface="Calibri"/>
              <a:ea typeface="Calibri"/>
              <a:cs typeface="Calibri"/>
              <a:sym typeface="Calibri"/>
            </a:endParaRPr>
          </a:p>
          <a:p>
            <a:pPr rtl="0">
              <a:lnSpc>
                <a:spcPct val="100000"/>
              </a:lnSpc>
              <a:spcBef>
                <a:spcPts val="0"/>
              </a:spcBef>
              <a:buNone/>
            </a:pPr>
            <a:r>
              <a:rPr lang="en" sz="1200">
                <a:latin typeface="Times New Roman"/>
                <a:ea typeface="Times New Roman"/>
                <a:cs typeface="Times New Roman"/>
                <a:sym typeface="Times New Roman"/>
              </a:rPr>
              <a:t>-He eventually figured out that the second time, only three digits were used in calculations (0.506) vs. six digits in the first round (0.50612)</a:t>
            </a:r>
            <a:r>
              <a:rPr baseline="30000" lang="en" sz="1200">
                <a:latin typeface="Times New Roman"/>
                <a:ea typeface="Times New Roman"/>
                <a:cs typeface="Times New Roman"/>
                <a:sym typeface="Times New Roman"/>
              </a:rPr>
              <a:t>2</a:t>
            </a:r>
            <a:r>
              <a:rPr lang="en" sz="1200">
                <a:latin typeface="Times New Roman"/>
                <a:ea typeface="Times New Roman"/>
                <a:cs typeface="Times New Roman"/>
                <a:sym typeface="Times New Roman"/>
              </a:rPr>
              <a:t>. This slight discrepancy impacted the system greatly, or in other words, the system was highly sensitive to the initial conditions. Since then, Lorenz is often credited with discovering chaos, or at least, credited with a lot of the work done around chaos.</a:t>
            </a:r>
          </a:p>
          <a:p>
            <a:pPr rtl="0">
              <a:lnSpc>
                <a:spcPct val="100000"/>
              </a:lnSpc>
              <a:spcBef>
                <a:spcPts val="0"/>
              </a:spcBef>
              <a:buNone/>
            </a:pPr>
            <a:r>
              <a:t/>
            </a:r>
            <a:endParaRPr sz="1200">
              <a:latin typeface="Times New Roman"/>
              <a:ea typeface="Times New Roman"/>
              <a:cs typeface="Times New Roman"/>
              <a:sym typeface="Times New Roman"/>
            </a:endParaRPr>
          </a:p>
          <a:p>
            <a:pPr indent="0" marL="0" rtl="0">
              <a:lnSpc>
                <a:spcPct val="100000"/>
              </a:lnSpc>
              <a:spcBef>
                <a:spcPts val="0"/>
              </a:spcBef>
              <a:buNone/>
            </a:pPr>
            <a:r>
              <a:rPr lang="en" sz="1200">
                <a:latin typeface="Times New Roman"/>
                <a:ea typeface="Times New Roman"/>
                <a:cs typeface="Times New Roman"/>
                <a:sym typeface="Times New Roman"/>
              </a:rPr>
              <a:t>-Lorenz was studying a two-dimensional fluid cell that was heated from below and cooled from above. The motion of this cell was difficult to describe, but it could be done with a system of differential equations consisting of many variables.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6" name="Shape 106"/>
        <p:cNvGrpSpPr/>
        <p:nvPr/>
      </p:nvGrpSpPr>
      <p:grpSpPr>
        <a:xfrm>
          <a:off x="0" y="0"/>
          <a:ext cx="0" cy="0"/>
          <a:chOff x="0" y="0"/>
          <a:chExt cx="0" cy="0"/>
        </a:xfrm>
      </p:grpSpPr>
      <p:sp>
        <p:nvSpPr>
          <p:cNvPr id="107" name="Shape 10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08" name="Shape 108"/>
          <p:cNvSpPr txBox="1"/>
          <p:nvPr>
            <p:ph idx="1" type="body"/>
          </p:nvPr>
        </p:nvSpPr>
        <p:spPr>
          <a:xfrm>
            <a:off x="685800" y="4343400"/>
            <a:ext cx="5486399" cy="4114800"/>
          </a:xfrm>
          <a:prstGeom prst="rect">
            <a:avLst/>
          </a:prstGeom>
        </p:spPr>
        <p:txBody>
          <a:bodyPr anchorCtr="0" anchor="t" bIns="91425" lIns="91425" rIns="91425" tIns="91425">
            <a:noAutofit/>
          </a:bodyPr>
          <a:lstStyle/>
          <a:p>
            <a:pPr rtl="0">
              <a:spcBef>
                <a:spcPts val="0"/>
              </a:spcBef>
              <a:buNone/>
            </a:pPr>
            <a:r>
              <a:rPr lang="en"/>
              <a:t>-Lorenz simplified his original system in order to study chaos more in depth</a:t>
            </a:r>
          </a:p>
          <a:p>
            <a:pPr rtl="0">
              <a:spcBef>
                <a:spcPts val="0"/>
              </a:spcBef>
              <a:buNone/>
            </a:pPr>
            <a:r>
              <a:rPr lang="en"/>
              <a:t>-equations model the flow of fluid, particularly air, from a hot area to a cold area aka convective fluid flow</a:t>
            </a:r>
          </a:p>
          <a:p>
            <a:pPr>
              <a:spcBef>
                <a:spcPts val="0"/>
              </a:spcBef>
              <a:buNone/>
            </a:pPr>
            <a:r>
              <a:rPr lang="en"/>
              <a:t>-</a:t>
            </a:r>
            <a:r>
              <a:rPr lang="en" sz="1200">
                <a:latin typeface="Times New Roman"/>
                <a:ea typeface="Times New Roman"/>
                <a:cs typeface="Times New Roman"/>
                <a:sym typeface="Times New Roman"/>
              </a:rPr>
              <a:t>In this system, the three parameters </a:t>
            </a:r>
            <a:r>
              <a:rPr i="1" lang="en" sz="1200">
                <a:latin typeface="Times New Roman"/>
                <a:ea typeface="Times New Roman"/>
                <a:cs typeface="Times New Roman"/>
                <a:sym typeface="Times New Roman"/>
              </a:rPr>
              <a:t>σ</a:t>
            </a:r>
            <a:r>
              <a:rPr lang="en" sz="1200">
                <a:latin typeface="Times New Roman"/>
                <a:ea typeface="Times New Roman"/>
                <a:cs typeface="Times New Roman"/>
                <a:sym typeface="Times New Roman"/>
              </a:rPr>
              <a:t>,</a:t>
            </a:r>
            <a:r>
              <a:rPr i="1" lang="en" sz="1200">
                <a:latin typeface="Times New Roman"/>
                <a:ea typeface="Times New Roman"/>
                <a:cs typeface="Times New Roman"/>
                <a:sym typeface="Times New Roman"/>
              </a:rPr>
              <a:t> r</a:t>
            </a:r>
            <a:r>
              <a:rPr lang="en" sz="1200">
                <a:latin typeface="Times New Roman"/>
                <a:ea typeface="Times New Roman"/>
                <a:cs typeface="Times New Roman"/>
                <a:sym typeface="Times New Roman"/>
              </a:rPr>
              <a:t>, and </a:t>
            </a:r>
            <a:r>
              <a:rPr i="1" lang="en" sz="1200">
                <a:latin typeface="Times New Roman"/>
                <a:ea typeface="Times New Roman"/>
                <a:cs typeface="Times New Roman"/>
                <a:sym typeface="Times New Roman"/>
              </a:rPr>
              <a:t>b</a:t>
            </a:r>
            <a:r>
              <a:rPr lang="en" sz="1200">
                <a:latin typeface="Times New Roman"/>
                <a:ea typeface="Times New Roman"/>
                <a:cs typeface="Times New Roman"/>
                <a:sym typeface="Times New Roman"/>
              </a:rPr>
              <a:t>, which are assumed to be positive, represent physical characteristics of airflow and more specifically, </a:t>
            </a:r>
            <a:r>
              <a:rPr i="1" lang="en" sz="1200">
                <a:latin typeface="Times New Roman"/>
                <a:ea typeface="Times New Roman"/>
                <a:cs typeface="Times New Roman"/>
                <a:sym typeface="Times New Roman"/>
              </a:rPr>
              <a:t>σ &gt; b + 1</a:t>
            </a:r>
            <a:r>
              <a:rPr lang="en" sz="1200">
                <a:latin typeface="Times New Roman"/>
                <a:ea typeface="Times New Roman"/>
                <a:cs typeface="Times New Roman"/>
                <a:sym typeface="Times New Roman"/>
              </a:rPr>
              <a:t>.</a:t>
            </a:r>
            <a:r>
              <a:rPr baseline="30000" lang="en" sz="1200">
                <a:latin typeface="Times New Roman"/>
                <a:ea typeface="Times New Roman"/>
                <a:cs typeface="Times New Roman"/>
                <a:sym typeface="Times New Roman"/>
              </a:rPr>
              <a:t>4</a:t>
            </a:r>
            <a:r>
              <a:rPr lang="en" sz="1200">
                <a:latin typeface="Times New Roman"/>
                <a:ea typeface="Times New Roman"/>
                <a:cs typeface="Times New Roman"/>
                <a:sym typeface="Times New Roman"/>
              </a:rPr>
              <a:t> The variables </a:t>
            </a:r>
            <a:r>
              <a:rPr i="1" lang="en" sz="1200">
                <a:latin typeface="Times New Roman"/>
                <a:ea typeface="Times New Roman"/>
                <a:cs typeface="Times New Roman"/>
                <a:sym typeface="Times New Roman"/>
              </a:rPr>
              <a:t>x, y, </a:t>
            </a:r>
            <a:r>
              <a:rPr lang="en" sz="1200">
                <a:latin typeface="Times New Roman"/>
                <a:ea typeface="Times New Roman"/>
                <a:cs typeface="Times New Roman"/>
                <a:sym typeface="Times New Roman"/>
              </a:rPr>
              <a:t>and </a:t>
            </a:r>
            <a:r>
              <a:rPr i="1" lang="en" sz="1200">
                <a:latin typeface="Times New Roman"/>
                <a:ea typeface="Times New Roman"/>
                <a:cs typeface="Times New Roman"/>
                <a:sym typeface="Times New Roman"/>
              </a:rPr>
              <a:t>z</a:t>
            </a:r>
            <a:r>
              <a:rPr lang="en" sz="1200">
                <a:latin typeface="Times New Roman"/>
                <a:ea typeface="Times New Roman"/>
                <a:cs typeface="Times New Roman"/>
                <a:sym typeface="Times New Roman"/>
              </a:rPr>
              <a:t> represent “the amplitude of convective current in the air cell, temperature difference between rising and falling currents, and the deviation of temperature from the normal temperature of the cell”</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3" name="Shape 113"/>
        <p:cNvGrpSpPr/>
        <p:nvPr/>
      </p:nvGrpSpPr>
      <p:grpSpPr>
        <a:xfrm>
          <a:off x="0" y="0"/>
          <a:ext cx="0" cy="0"/>
          <a:chOff x="0" y="0"/>
          <a:chExt cx="0" cy="0"/>
        </a:xfrm>
      </p:grpSpPr>
      <p:sp>
        <p:nvSpPr>
          <p:cNvPr id="114" name="Shape 11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15" name="Shape 115"/>
          <p:cNvSpPr txBox="1"/>
          <p:nvPr>
            <p:ph idx="1" type="body"/>
          </p:nvPr>
        </p:nvSpPr>
        <p:spPr>
          <a:xfrm>
            <a:off x="685800" y="4343400"/>
            <a:ext cx="5486399" cy="4114800"/>
          </a:xfrm>
          <a:prstGeom prst="rect">
            <a:avLst/>
          </a:prstGeom>
        </p:spPr>
        <p:txBody>
          <a:bodyPr anchorCtr="0" anchor="t" bIns="91425" lIns="91425" rIns="91425" tIns="91425">
            <a:noAutofit/>
          </a:bodyPr>
          <a:lstStyle/>
          <a:p>
            <a:pPr indent="0" marL="0">
              <a:lnSpc>
                <a:spcPct val="100000"/>
              </a:lnSpc>
              <a:spcBef>
                <a:spcPts val="0"/>
              </a:spcBef>
              <a:buNone/>
            </a:pPr>
            <a:r>
              <a:rPr lang="en" sz="1200">
                <a:latin typeface="Times New Roman"/>
                <a:ea typeface="Times New Roman"/>
                <a:cs typeface="Times New Roman"/>
                <a:sym typeface="Times New Roman"/>
              </a:rPr>
              <a:t>All solution curves after a certain time, exhibit a similar behavior: the curves begin to wind around two certain points in space. This object that the solutions tend toward is also referred to as a strange attractor. The description as a “strange” attractor comes from the fact that this object far different from other forms of equilibrium points that we have studied</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8" name="Shape 8"/>
        <p:cNvGrpSpPr/>
        <p:nvPr/>
      </p:nvGrpSpPr>
      <p:grpSpPr>
        <a:xfrm>
          <a:off x="0" y="0"/>
          <a:ext cx="0" cy="0"/>
          <a:chOff x="0" y="0"/>
          <a:chExt cx="0" cy="0"/>
        </a:xfrm>
      </p:grpSpPr>
      <p:grpSp>
        <p:nvGrpSpPr>
          <p:cNvPr id="9" name="Shape 9"/>
          <p:cNvGrpSpPr/>
          <p:nvPr/>
        </p:nvGrpSpPr>
        <p:grpSpPr>
          <a:xfrm>
            <a:off x="4350278" y="2855377"/>
            <a:ext cx="443588" cy="105632"/>
            <a:chOff x="4137525" y="2915950"/>
            <a:chExt cx="869099" cy="206999"/>
          </a:xfrm>
        </p:grpSpPr>
        <p:sp>
          <p:nvSpPr>
            <p:cNvPr id="10" name="Shape 10"/>
            <p:cNvSpPr/>
            <p:nvPr/>
          </p:nvSpPr>
          <p:spPr>
            <a:xfrm>
              <a:off x="4468575" y="2915950"/>
              <a:ext cx="206999" cy="206999"/>
            </a:xfrm>
            <a:prstGeom prst="ellipse">
              <a:avLst/>
            </a:prstGeom>
            <a:solidFill>
              <a:schemeClr val="dk1"/>
            </a:solidFill>
            <a:ln>
              <a:noFill/>
            </a:ln>
          </p:spPr>
          <p:txBody>
            <a:bodyPr anchorCtr="0" anchor="ctr" bIns="91425" lIns="91425" rIns="91425" tIns="91425">
              <a:noAutofit/>
            </a:bodyPr>
            <a:lstStyle/>
            <a:p>
              <a:pPr>
                <a:spcBef>
                  <a:spcPts val="0"/>
                </a:spcBef>
                <a:buNone/>
              </a:pPr>
              <a:r>
                <a:t/>
              </a:r>
              <a:endParaRPr/>
            </a:p>
          </p:txBody>
        </p:sp>
        <p:sp>
          <p:nvSpPr>
            <p:cNvPr id="11" name="Shape 11"/>
            <p:cNvSpPr/>
            <p:nvPr/>
          </p:nvSpPr>
          <p:spPr>
            <a:xfrm>
              <a:off x="4799625" y="2915950"/>
              <a:ext cx="206999" cy="206999"/>
            </a:xfrm>
            <a:prstGeom prst="ellipse">
              <a:avLst/>
            </a:prstGeom>
            <a:solidFill>
              <a:schemeClr val="dk1"/>
            </a:solidFill>
            <a:ln>
              <a:noFill/>
            </a:ln>
          </p:spPr>
          <p:txBody>
            <a:bodyPr anchorCtr="0" anchor="ctr" bIns="91425" lIns="91425" rIns="91425" tIns="91425">
              <a:noAutofit/>
            </a:bodyPr>
            <a:lstStyle/>
            <a:p>
              <a:pPr>
                <a:spcBef>
                  <a:spcPts val="0"/>
                </a:spcBef>
                <a:buNone/>
              </a:pPr>
              <a:r>
                <a:t/>
              </a:r>
              <a:endParaRPr/>
            </a:p>
          </p:txBody>
        </p:sp>
        <p:sp>
          <p:nvSpPr>
            <p:cNvPr id="12" name="Shape 12"/>
            <p:cNvSpPr/>
            <p:nvPr/>
          </p:nvSpPr>
          <p:spPr>
            <a:xfrm>
              <a:off x="4137525" y="2915950"/>
              <a:ext cx="206999" cy="206999"/>
            </a:xfrm>
            <a:prstGeom prst="ellipse">
              <a:avLst/>
            </a:prstGeom>
            <a:solidFill>
              <a:schemeClr val="dk1"/>
            </a:solidFill>
            <a:ln>
              <a:noFill/>
            </a:ln>
          </p:spPr>
          <p:txBody>
            <a:bodyPr anchorCtr="0" anchor="ctr" bIns="91425" lIns="91425" rIns="91425" tIns="91425">
              <a:noAutofit/>
            </a:bodyPr>
            <a:lstStyle/>
            <a:p>
              <a:pPr>
                <a:spcBef>
                  <a:spcPts val="0"/>
                </a:spcBef>
                <a:buNone/>
              </a:pPr>
              <a:r>
                <a:t/>
              </a:r>
              <a:endParaRPr/>
            </a:p>
          </p:txBody>
        </p:sp>
      </p:grpSp>
      <p:sp>
        <p:nvSpPr>
          <p:cNvPr id="13" name="Shape 13"/>
          <p:cNvSpPr txBox="1"/>
          <p:nvPr>
            <p:ph type="ctrTitle"/>
          </p:nvPr>
        </p:nvSpPr>
        <p:spPr>
          <a:xfrm>
            <a:off x="671257" y="990800"/>
            <a:ext cx="7801500" cy="1730099"/>
          </a:xfrm>
          <a:prstGeom prst="rect">
            <a:avLst/>
          </a:prstGeom>
        </p:spPr>
        <p:txBody>
          <a:bodyPr anchorCtr="0" anchor="b" bIns="91425" lIns="91425" rIns="91425" tIns="91425"/>
          <a:lstStyle>
            <a:lvl1pPr rtl="0" algn="ctr">
              <a:spcBef>
                <a:spcPts val="0"/>
              </a:spcBef>
              <a:buSzPct val="100000"/>
              <a:defRPr sz="4800"/>
            </a:lvl1pPr>
            <a:lvl2pPr rtl="0" algn="ctr">
              <a:spcBef>
                <a:spcPts val="0"/>
              </a:spcBef>
              <a:buSzPct val="100000"/>
              <a:defRPr sz="4800"/>
            </a:lvl2pPr>
            <a:lvl3pPr rtl="0" algn="ctr">
              <a:spcBef>
                <a:spcPts val="0"/>
              </a:spcBef>
              <a:buSzPct val="100000"/>
              <a:defRPr sz="4800"/>
            </a:lvl3pPr>
            <a:lvl4pPr rtl="0" algn="ctr">
              <a:spcBef>
                <a:spcPts val="0"/>
              </a:spcBef>
              <a:buSzPct val="100000"/>
              <a:defRPr sz="4800"/>
            </a:lvl4pPr>
            <a:lvl5pPr rtl="0" algn="ctr">
              <a:spcBef>
                <a:spcPts val="0"/>
              </a:spcBef>
              <a:buSzPct val="100000"/>
              <a:defRPr sz="4800"/>
            </a:lvl5pPr>
            <a:lvl6pPr rtl="0" algn="ctr">
              <a:spcBef>
                <a:spcPts val="0"/>
              </a:spcBef>
              <a:buSzPct val="100000"/>
              <a:defRPr sz="4800"/>
            </a:lvl6pPr>
            <a:lvl7pPr rtl="0" algn="ctr">
              <a:spcBef>
                <a:spcPts val="0"/>
              </a:spcBef>
              <a:buSzPct val="100000"/>
              <a:defRPr sz="4800"/>
            </a:lvl7pPr>
            <a:lvl8pPr rtl="0" algn="ctr">
              <a:spcBef>
                <a:spcPts val="0"/>
              </a:spcBef>
              <a:buSzPct val="100000"/>
              <a:defRPr sz="4800"/>
            </a:lvl8pPr>
            <a:lvl9pPr rtl="0" algn="ctr">
              <a:spcBef>
                <a:spcPts val="0"/>
              </a:spcBef>
              <a:buSzPct val="100000"/>
              <a:defRPr sz="4800"/>
            </a:lvl9pPr>
          </a:lstStyle>
          <a:p/>
        </p:txBody>
      </p:sp>
      <p:sp>
        <p:nvSpPr>
          <p:cNvPr id="14" name="Shape 14"/>
          <p:cNvSpPr txBox="1"/>
          <p:nvPr>
            <p:ph idx="1" type="subTitle"/>
          </p:nvPr>
        </p:nvSpPr>
        <p:spPr>
          <a:xfrm>
            <a:off x="671250" y="3174875"/>
            <a:ext cx="7801500" cy="792600"/>
          </a:xfrm>
          <a:prstGeom prst="rect">
            <a:avLst/>
          </a:prstGeom>
        </p:spPr>
        <p:txBody>
          <a:bodyPr anchorCtr="0" anchor="t" bIns="91425" lIns="91425" rIns="91425" tIns="91425"/>
          <a:lstStyle>
            <a:lvl1pPr rtl="0" algn="ctr">
              <a:lnSpc>
                <a:spcPct val="100000"/>
              </a:lnSpc>
              <a:spcBef>
                <a:spcPts val="0"/>
              </a:spcBef>
              <a:spcAft>
                <a:spcPts val="0"/>
              </a:spcAft>
              <a:buSzPct val="100000"/>
              <a:buNone/>
              <a:defRPr sz="2100"/>
            </a:lvl1pPr>
            <a:lvl2pPr rtl="0" algn="ctr">
              <a:lnSpc>
                <a:spcPct val="100000"/>
              </a:lnSpc>
              <a:spcBef>
                <a:spcPts val="0"/>
              </a:spcBef>
              <a:spcAft>
                <a:spcPts val="0"/>
              </a:spcAft>
              <a:buSzPct val="100000"/>
              <a:buNone/>
              <a:defRPr sz="2100"/>
            </a:lvl2pPr>
            <a:lvl3pPr rtl="0" algn="ctr">
              <a:lnSpc>
                <a:spcPct val="100000"/>
              </a:lnSpc>
              <a:spcBef>
                <a:spcPts val="0"/>
              </a:spcBef>
              <a:spcAft>
                <a:spcPts val="0"/>
              </a:spcAft>
              <a:buSzPct val="100000"/>
              <a:buNone/>
              <a:defRPr sz="2100"/>
            </a:lvl3pPr>
            <a:lvl4pPr rtl="0" algn="ctr">
              <a:lnSpc>
                <a:spcPct val="100000"/>
              </a:lnSpc>
              <a:spcBef>
                <a:spcPts val="0"/>
              </a:spcBef>
              <a:spcAft>
                <a:spcPts val="0"/>
              </a:spcAft>
              <a:buSzPct val="100000"/>
              <a:buNone/>
              <a:defRPr sz="2100"/>
            </a:lvl4pPr>
            <a:lvl5pPr rtl="0" algn="ctr">
              <a:lnSpc>
                <a:spcPct val="100000"/>
              </a:lnSpc>
              <a:spcBef>
                <a:spcPts val="0"/>
              </a:spcBef>
              <a:spcAft>
                <a:spcPts val="0"/>
              </a:spcAft>
              <a:buSzPct val="100000"/>
              <a:buNone/>
              <a:defRPr sz="2100"/>
            </a:lvl5pPr>
            <a:lvl6pPr rtl="0" algn="ctr">
              <a:lnSpc>
                <a:spcPct val="100000"/>
              </a:lnSpc>
              <a:spcBef>
                <a:spcPts val="0"/>
              </a:spcBef>
              <a:spcAft>
                <a:spcPts val="0"/>
              </a:spcAft>
              <a:buSzPct val="100000"/>
              <a:buNone/>
              <a:defRPr sz="2100"/>
            </a:lvl6pPr>
            <a:lvl7pPr rtl="0" algn="ctr">
              <a:lnSpc>
                <a:spcPct val="100000"/>
              </a:lnSpc>
              <a:spcBef>
                <a:spcPts val="0"/>
              </a:spcBef>
              <a:spcAft>
                <a:spcPts val="0"/>
              </a:spcAft>
              <a:buSzPct val="100000"/>
              <a:buNone/>
              <a:defRPr sz="2100"/>
            </a:lvl7pPr>
            <a:lvl8pPr rtl="0" algn="ctr">
              <a:lnSpc>
                <a:spcPct val="100000"/>
              </a:lnSpc>
              <a:spcBef>
                <a:spcPts val="0"/>
              </a:spcBef>
              <a:spcAft>
                <a:spcPts val="0"/>
              </a:spcAft>
              <a:buSzPct val="100000"/>
              <a:buNone/>
              <a:defRPr sz="2100"/>
            </a:lvl8pPr>
            <a:lvl9pPr rtl="0" algn="ctr">
              <a:lnSpc>
                <a:spcPct val="100000"/>
              </a:lnSpc>
              <a:spcBef>
                <a:spcPts val="0"/>
              </a:spcBef>
              <a:spcAft>
                <a:spcPts val="0"/>
              </a:spcAft>
              <a:buSzPct val="100000"/>
              <a:buNone/>
              <a:defRPr sz="2100"/>
            </a:lvl9pPr>
          </a:lstStyle>
          <a:p/>
        </p:txBody>
      </p:sp>
      <p:sp>
        <p:nvSpPr>
          <p:cNvPr id="15" name="Shape 15"/>
          <p:cNvSpPr txBox="1"/>
          <p:nvPr>
            <p:ph idx="12" type="sldNum"/>
          </p:nvPr>
        </p:nvSpPr>
        <p:spPr>
          <a:xfrm>
            <a:off x="8490250" y="4681009"/>
            <a:ext cx="548699"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spTree>
      <p:nvGrpSpPr>
        <p:cNvPr id="48" name="Shape 48"/>
        <p:cNvGrpSpPr/>
        <p:nvPr/>
      </p:nvGrpSpPr>
      <p:grpSpPr>
        <a:xfrm>
          <a:off x="0" y="0"/>
          <a:ext cx="0" cy="0"/>
          <a:chOff x="0" y="0"/>
          <a:chExt cx="0" cy="0"/>
        </a:xfrm>
      </p:grpSpPr>
      <p:sp>
        <p:nvSpPr>
          <p:cNvPr id="49" name="Shape 49"/>
          <p:cNvSpPr txBox="1"/>
          <p:nvPr>
            <p:ph type="title"/>
          </p:nvPr>
        </p:nvSpPr>
        <p:spPr>
          <a:xfrm>
            <a:off x="311700" y="1255275"/>
            <a:ext cx="8520599" cy="1890600"/>
          </a:xfrm>
          <a:prstGeom prst="rect">
            <a:avLst/>
          </a:prstGeom>
        </p:spPr>
        <p:txBody>
          <a:bodyPr anchorCtr="0" anchor="b" bIns="91425" lIns="91425" rIns="91425" tIns="91425"/>
          <a:lstStyle>
            <a:lvl1pPr rtl="0" algn="ctr">
              <a:spcBef>
                <a:spcPts val="0"/>
              </a:spcBef>
              <a:buSzPct val="100000"/>
              <a:defRPr sz="12000"/>
            </a:lvl1pPr>
            <a:lvl2pPr rtl="0" algn="ctr">
              <a:spcBef>
                <a:spcPts val="0"/>
              </a:spcBef>
              <a:buSzPct val="100000"/>
              <a:defRPr sz="12000"/>
            </a:lvl2pPr>
            <a:lvl3pPr rtl="0" algn="ctr">
              <a:spcBef>
                <a:spcPts val="0"/>
              </a:spcBef>
              <a:buSzPct val="100000"/>
              <a:defRPr sz="12000"/>
            </a:lvl3pPr>
            <a:lvl4pPr rtl="0" algn="ctr">
              <a:spcBef>
                <a:spcPts val="0"/>
              </a:spcBef>
              <a:buSzPct val="100000"/>
              <a:defRPr sz="12000"/>
            </a:lvl4pPr>
            <a:lvl5pPr rtl="0" algn="ctr">
              <a:spcBef>
                <a:spcPts val="0"/>
              </a:spcBef>
              <a:buSzPct val="100000"/>
              <a:defRPr sz="12000"/>
            </a:lvl5pPr>
            <a:lvl6pPr rtl="0" algn="ctr">
              <a:spcBef>
                <a:spcPts val="0"/>
              </a:spcBef>
              <a:buSzPct val="100000"/>
              <a:defRPr sz="12000"/>
            </a:lvl6pPr>
            <a:lvl7pPr rtl="0" algn="ctr">
              <a:spcBef>
                <a:spcPts val="0"/>
              </a:spcBef>
              <a:buSzPct val="100000"/>
              <a:defRPr sz="12000"/>
            </a:lvl7pPr>
            <a:lvl8pPr rtl="0" algn="ctr">
              <a:spcBef>
                <a:spcPts val="0"/>
              </a:spcBef>
              <a:buSzPct val="100000"/>
              <a:defRPr sz="12000"/>
            </a:lvl8pPr>
            <a:lvl9pPr rtl="0" algn="ctr">
              <a:spcBef>
                <a:spcPts val="0"/>
              </a:spcBef>
              <a:buSzPct val="100000"/>
              <a:defRPr sz="12000"/>
            </a:lvl9pPr>
          </a:lstStyle>
          <a:p/>
        </p:txBody>
      </p:sp>
      <p:sp>
        <p:nvSpPr>
          <p:cNvPr id="50" name="Shape 50"/>
          <p:cNvSpPr txBox="1"/>
          <p:nvPr>
            <p:ph idx="1" type="body"/>
          </p:nvPr>
        </p:nvSpPr>
        <p:spPr>
          <a:xfrm>
            <a:off x="311700" y="3228425"/>
            <a:ext cx="8520599" cy="1300800"/>
          </a:xfrm>
          <a:prstGeom prst="rect">
            <a:avLst/>
          </a:prstGeom>
        </p:spPr>
        <p:txBody>
          <a:bodyPr anchorCtr="0" anchor="t" bIns="91425" lIns="91425" rIns="91425" tIns="91425"/>
          <a:lstStyle>
            <a:lvl1pPr rtl="0" algn="ctr">
              <a:spcBef>
                <a:spcPts val="0"/>
              </a:spcBef>
              <a:defRPr/>
            </a:lvl1pPr>
            <a:lvl2pPr rtl="0" algn="ctr">
              <a:spcBef>
                <a:spcPts val="0"/>
              </a:spcBef>
              <a:defRPr/>
            </a:lvl2pPr>
            <a:lvl3pPr rtl="0" algn="ctr">
              <a:spcBef>
                <a:spcPts val="0"/>
              </a:spcBef>
              <a:defRPr/>
            </a:lvl3pPr>
            <a:lvl4pPr rtl="0" algn="ctr">
              <a:spcBef>
                <a:spcPts val="0"/>
              </a:spcBef>
              <a:defRPr/>
            </a:lvl4pPr>
            <a:lvl5pPr rtl="0" algn="ctr">
              <a:spcBef>
                <a:spcPts val="0"/>
              </a:spcBef>
              <a:defRPr/>
            </a:lvl5pPr>
            <a:lvl6pPr rtl="0" algn="ctr">
              <a:spcBef>
                <a:spcPts val="0"/>
              </a:spcBef>
              <a:defRPr/>
            </a:lvl6pPr>
            <a:lvl7pPr rtl="0" algn="ctr">
              <a:spcBef>
                <a:spcPts val="0"/>
              </a:spcBef>
              <a:defRPr/>
            </a:lvl7pPr>
            <a:lvl8pPr rtl="0" algn="ctr">
              <a:spcBef>
                <a:spcPts val="0"/>
              </a:spcBef>
              <a:defRPr/>
            </a:lvl8pPr>
            <a:lvl9pPr rtl="0" algn="ctr">
              <a:spcBef>
                <a:spcPts val="0"/>
              </a:spcBef>
              <a:defRPr/>
            </a:lvl9pPr>
          </a:lstStyle>
          <a:p/>
        </p:txBody>
      </p:sp>
      <p:sp>
        <p:nvSpPr>
          <p:cNvPr id="51" name="Shape 51"/>
          <p:cNvSpPr txBox="1"/>
          <p:nvPr>
            <p:ph idx="12" type="sldNum"/>
          </p:nvPr>
        </p:nvSpPr>
        <p:spPr>
          <a:xfrm>
            <a:off x="8490250" y="4681009"/>
            <a:ext cx="548699"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52" name="Shape 52"/>
        <p:cNvGrpSpPr/>
        <p:nvPr/>
      </p:nvGrpSpPr>
      <p:grpSpPr>
        <a:xfrm>
          <a:off x="0" y="0"/>
          <a:ext cx="0" cy="0"/>
          <a:chOff x="0" y="0"/>
          <a:chExt cx="0" cy="0"/>
        </a:xfrm>
      </p:grpSpPr>
      <p:sp>
        <p:nvSpPr>
          <p:cNvPr id="53" name="Shape 53"/>
          <p:cNvSpPr txBox="1"/>
          <p:nvPr>
            <p:ph idx="12" type="sldNum"/>
          </p:nvPr>
        </p:nvSpPr>
        <p:spPr>
          <a:xfrm>
            <a:off x="8490250" y="4681009"/>
            <a:ext cx="548699"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title">
    <p:spTree>
      <p:nvGrpSpPr>
        <p:cNvPr id="16" name="Shape 16"/>
        <p:cNvGrpSpPr/>
        <p:nvPr/>
      </p:nvGrpSpPr>
      <p:grpSpPr>
        <a:xfrm>
          <a:off x="0" y="0"/>
          <a:ext cx="0" cy="0"/>
          <a:chOff x="0" y="0"/>
          <a:chExt cx="0" cy="0"/>
        </a:xfrm>
      </p:grpSpPr>
      <p:sp>
        <p:nvSpPr>
          <p:cNvPr id="17" name="Shape 17"/>
          <p:cNvSpPr txBox="1"/>
          <p:nvPr>
            <p:ph type="title"/>
          </p:nvPr>
        </p:nvSpPr>
        <p:spPr>
          <a:xfrm>
            <a:off x="671250" y="2141250"/>
            <a:ext cx="7852199" cy="861000"/>
          </a:xfrm>
          <a:prstGeom prst="rect">
            <a:avLst/>
          </a:prstGeom>
        </p:spPr>
        <p:txBody>
          <a:bodyPr anchorCtr="0" anchor="ctr" bIns="91425" lIns="91425" rIns="91425" tIns="91425"/>
          <a:lstStyle>
            <a:lvl1pPr rtl="0" algn="ctr">
              <a:spcBef>
                <a:spcPts val="0"/>
              </a:spcBef>
              <a:buSzPct val="100000"/>
              <a:defRPr sz="3600"/>
            </a:lvl1pPr>
            <a:lvl2pPr rtl="0" algn="ctr">
              <a:spcBef>
                <a:spcPts val="0"/>
              </a:spcBef>
              <a:buSzPct val="100000"/>
              <a:defRPr sz="3600"/>
            </a:lvl2pPr>
            <a:lvl3pPr rtl="0" algn="ctr">
              <a:spcBef>
                <a:spcPts val="0"/>
              </a:spcBef>
              <a:buSzPct val="100000"/>
              <a:defRPr sz="3600"/>
            </a:lvl3pPr>
            <a:lvl4pPr rtl="0" algn="ctr">
              <a:spcBef>
                <a:spcPts val="0"/>
              </a:spcBef>
              <a:buSzPct val="100000"/>
              <a:defRPr sz="3600"/>
            </a:lvl4pPr>
            <a:lvl5pPr rtl="0" algn="ctr">
              <a:spcBef>
                <a:spcPts val="0"/>
              </a:spcBef>
              <a:buSzPct val="100000"/>
              <a:defRPr sz="3600"/>
            </a:lvl5pPr>
            <a:lvl6pPr rtl="0" algn="ctr">
              <a:spcBef>
                <a:spcPts val="0"/>
              </a:spcBef>
              <a:buSzPct val="100000"/>
              <a:defRPr sz="3600"/>
            </a:lvl6pPr>
            <a:lvl7pPr rtl="0" algn="ctr">
              <a:spcBef>
                <a:spcPts val="0"/>
              </a:spcBef>
              <a:buSzPct val="100000"/>
              <a:defRPr sz="3600"/>
            </a:lvl7pPr>
            <a:lvl8pPr rtl="0" algn="ctr">
              <a:spcBef>
                <a:spcPts val="0"/>
              </a:spcBef>
              <a:buSzPct val="100000"/>
              <a:defRPr sz="3600"/>
            </a:lvl8pPr>
            <a:lvl9pPr rtl="0" algn="ctr">
              <a:spcBef>
                <a:spcPts val="0"/>
              </a:spcBef>
              <a:buSzPct val="100000"/>
              <a:defRPr sz="3600"/>
            </a:lvl9pPr>
          </a:lstStyle>
          <a:p/>
        </p:txBody>
      </p:sp>
      <p:sp>
        <p:nvSpPr>
          <p:cNvPr id="18" name="Shape 18"/>
          <p:cNvSpPr txBox="1"/>
          <p:nvPr>
            <p:ph idx="12" type="sldNum"/>
          </p:nvPr>
        </p:nvSpPr>
        <p:spPr>
          <a:xfrm>
            <a:off x="8490250" y="4681009"/>
            <a:ext cx="548699"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9" name="Shape 19"/>
        <p:cNvGrpSpPr/>
        <p:nvPr/>
      </p:nvGrpSpPr>
      <p:grpSpPr>
        <a:xfrm>
          <a:off x="0" y="0"/>
          <a:ext cx="0" cy="0"/>
          <a:chOff x="0" y="0"/>
          <a:chExt cx="0" cy="0"/>
        </a:xfrm>
      </p:grpSpPr>
      <p:sp>
        <p:nvSpPr>
          <p:cNvPr id="20" name="Shape 20"/>
          <p:cNvSpPr txBox="1"/>
          <p:nvPr>
            <p:ph type="title"/>
          </p:nvPr>
        </p:nvSpPr>
        <p:spPr>
          <a:xfrm>
            <a:off x="311700" y="445025"/>
            <a:ext cx="8520599" cy="572699"/>
          </a:xfrm>
          <a:prstGeom prst="rect">
            <a:avLst/>
          </a:prstGeom>
        </p:spPr>
        <p:txBody>
          <a:bodyPr anchorCtr="0" anchor="t"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21" name="Shape 21"/>
          <p:cNvSpPr txBox="1"/>
          <p:nvPr>
            <p:ph idx="1" type="body"/>
          </p:nvPr>
        </p:nvSpPr>
        <p:spPr>
          <a:xfrm>
            <a:off x="311700" y="1152475"/>
            <a:ext cx="8520599" cy="3416400"/>
          </a:xfrm>
          <a:prstGeom prst="rect">
            <a:avLst/>
          </a:prstGeom>
        </p:spPr>
        <p:txBody>
          <a:bodyPr anchorCtr="0" anchor="t"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22" name="Shape 22"/>
          <p:cNvSpPr txBox="1"/>
          <p:nvPr>
            <p:ph idx="12" type="sldNum"/>
          </p:nvPr>
        </p:nvSpPr>
        <p:spPr>
          <a:xfrm>
            <a:off x="8490250" y="4681009"/>
            <a:ext cx="548699"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23" name="Shape 23"/>
        <p:cNvGrpSpPr/>
        <p:nvPr/>
      </p:nvGrpSpPr>
      <p:grpSpPr>
        <a:xfrm>
          <a:off x="0" y="0"/>
          <a:ext cx="0" cy="0"/>
          <a:chOff x="0" y="0"/>
          <a:chExt cx="0" cy="0"/>
        </a:xfrm>
      </p:grpSpPr>
      <p:sp>
        <p:nvSpPr>
          <p:cNvPr id="24" name="Shape 24"/>
          <p:cNvSpPr txBox="1"/>
          <p:nvPr>
            <p:ph type="title"/>
          </p:nvPr>
        </p:nvSpPr>
        <p:spPr>
          <a:xfrm>
            <a:off x="311700" y="445025"/>
            <a:ext cx="8520599" cy="572699"/>
          </a:xfrm>
          <a:prstGeom prst="rect">
            <a:avLst/>
          </a:prstGeom>
        </p:spPr>
        <p:txBody>
          <a:bodyPr anchorCtr="0" anchor="t"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25" name="Shape 25"/>
          <p:cNvSpPr txBox="1"/>
          <p:nvPr>
            <p:ph idx="1" type="body"/>
          </p:nvPr>
        </p:nvSpPr>
        <p:spPr>
          <a:xfrm>
            <a:off x="311700" y="1152475"/>
            <a:ext cx="3999899" cy="3416400"/>
          </a:xfrm>
          <a:prstGeom prst="rect">
            <a:avLst/>
          </a:prstGeom>
        </p:spPr>
        <p:txBody>
          <a:bodyPr anchorCtr="0" anchor="t" bIns="91425" lIns="91425" rIns="91425" tIns="91425"/>
          <a:lstStyle>
            <a:lvl1pPr rtl="0">
              <a:spcBef>
                <a:spcPts val="0"/>
              </a:spcBef>
              <a:buSzPct val="100000"/>
              <a:defRPr sz="1400"/>
            </a:lvl1pPr>
            <a:lvl2pPr rtl="0">
              <a:spcBef>
                <a:spcPts val="0"/>
              </a:spcBef>
              <a:buSzPct val="100000"/>
              <a:defRPr sz="1200"/>
            </a:lvl2pPr>
            <a:lvl3pPr rtl="0">
              <a:spcBef>
                <a:spcPts val="0"/>
              </a:spcBef>
              <a:buSzPct val="100000"/>
              <a:defRPr sz="1200"/>
            </a:lvl3pPr>
            <a:lvl4pPr rtl="0">
              <a:spcBef>
                <a:spcPts val="0"/>
              </a:spcBef>
              <a:buSzPct val="100000"/>
              <a:defRPr sz="1200"/>
            </a:lvl4pPr>
            <a:lvl5pPr rtl="0">
              <a:spcBef>
                <a:spcPts val="0"/>
              </a:spcBef>
              <a:buSzPct val="100000"/>
              <a:defRPr sz="1200"/>
            </a:lvl5pPr>
            <a:lvl6pPr rtl="0">
              <a:spcBef>
                <a:spcPts val="0"/>
              </a:spcBef>
              <a:buSzPct val="100000"/>
              <a:defRPr sz="1200"/>
            </a:lvl6pPr>
            <a:lvl7pPr rtl="0">
              <a:spcBef>
                <a:spcPts val="0"/>
              </a:spcBef>
              <a:buSzPct val="100000"/>
              <a:defRPr sz="1200"/>
            </a:lvl7pPr>
            <a:lvl8pPr rtl="0">
              <a:spcBef>
                <a:spcPts val="0"/>
              </a:spcBef>
              <a:buSzPct val="100000"/>
              <a:defRPr sz="1200"/>
            </a:lvl8pPr>
            <a:lvl9pPr rtl="0">
              <a:spcBef>
                <a:spcPts val="0"/>
              </a:spcBef>
              <a:buSzPct val="100000"/>
              <a:defRPr sz="1200"/>
            </a:lvl9pPr>
          </a:lstStyle>
          <a:p/>
        </p:txBody>
      </p:sp>
      <p:sp>
        <p:nvSpPr>
          <p:cNvPr id="26" name="Shape 26"/>
          <p:cNvSpPr txBox="1"/>
          <p:nvPr>
            <p:ph idx="2" type="body"/>
          </p:nvPr>
        </p:nvSpPr>
        <p:spPr>
          <a:xfrm>
            <a:off x="4832400" y="1152475"/>
            <a:ext cx="3999899" cy="3416400"/>
          </a:xfrm>
          <a:prstGeom prst="rect">
            <a:avLst/>
          </a:prstGeom>
        </p:spPr>
        <p:txBody>
          <a:bodyPr anchorCtr="0" anchor="t" bIns="91425" lIns="91425" rIns="91425" tIns="91425"/>
          <a:lstStyle>
            <a:lvl1pPr rtl="0">
              <a:spcBef>
                <a:spcPts val="0"/>
              </a:spcBef>
              <a:buSzPct val="100000"/>
              <a:defRPr sz="1400"/>
            </a:lvl1pPr>
            <a:lvl2pPr rtl="0">
              <a:spcBef>
                <a:spcPts val="0"/>
              </a:spcBef>
              <a:buSzPct val="100000"/>
              <a:defRPr sz="1200"/>
            </a:lvl2pPr>
            <a:lvl3pPr rtl="0">
              <a:spcBef>
                <a:spcPts val="0"/>
              </a:spcBef>
              <a:buSzPct val="100000"/>
              <a:defRPr sz="1200"/>
            </a:lvl3pPr>
            <a:lvl4pPr rtl="0">
              <a:spcBef>
                <a:spcPts val="0"/>
              </a:spcBef>
              <a:buSzPct val="100000"/>
              <a:defRPr sz="1200"/>
            </a:lvl4pPr>
            <a:lvl5pPr rtl="0">
              <a:spcBef>
                <a:spcPts val="0"/>
              </a:spcBef>
              <a:buSzPct val="100000"/>
              <a:defRPr sz="1200"/>
            </a:lvl5pPr>
            <a:lvl6pPr rtl="0">
              <a:spcBef>
                <a:spcPts val="0"/>
              </a:spcBef>
              <a:buSzPct val="100000"/>
              <a:defRPr sz="1200"/>
            </a:lvl6pPr>
            <a:lvl7pPr rtl="0">
              <a:spcBef>
                <a:spcPts val="0"/>
              </a:spcBef>
              <a:buSzPct val="100000"/>
              <a:defRPr sz="1200"/>
            </a:lvl7pPr>
            <a:lvl8pPr rtl="0">
              <a:spcBef>
                <a:spcPts val="0"/>
              </a:spcBef>
              <a:buSzPct val="100000"/>
              <a:defRPr sz="1200"/>
            </a:lvl8pPr>
            <a:lvl9pPr rtl="0">
              <a:spcBef>
                <a:spcPts val="0"/>
              </a:spcBef>
              <a:buSzPct val="100000"/>
              <a:defRPr sz="1200"/>
            </a:lvl9pPr>
          </a:lstStyle>
          <a:p/>
        </p:txBody>
      </p:sp>
      <p:sp>
        <p:nvSpPr>
          <p:cNvPr id="27" name="Shape 27"/>
          <p:cNvSpPr txBox="1"/>
          <p:nvPr>
            <p:ph idx="12" type="sldNum"/>
          </p:nvPr>
        </p:nvSpPr>
        <p:spPr>
          <a:xfrm>
            <a:off x="8490250" y="4681009"/>
            <a:ext cx="548699"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8" name="Shape 28"/>
        <p:cNvGrpSpPr/>
        <p:nvPr/>
      </p:nvGrpSpPr>
      <p:grpSpPr>
        <a:xfrm>
          <a:off x="0" y="0"/>
          <a:ext cx="0" cy="0"/>
          <a:chOff x="0" y="0"/>
          <a:chExt cx="0" cy="0"/>
        </a:xfrm>
      </p:grpSpPr>
      <p:sp>
        <p:nvSpPr>
          <p:cNvPr id="29" name="Shape 29"/>
          <p:cNvSpPr txBox="1"/>
          <p:nvPr>
            <p:ph type="title"/>
          </p:nvPr>
        </p:nvSpPr>
        <p:spPr>
          <a:xfrm>
            <a:off x="311700" y="445025"/>
            <a:ext cx="8520599" cy="572699"/>
          </a:xfrm>
          <a:prstGeom prst="rect">
            <a:avLst/>
          </a:prstGeom>
        </p:spPr>
        <p:txBody>
          <a:bodyPr anchorCtr="0" anchor="t"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30" name="Shape 30"/>
          <p:cNvSpPr txBox="1"/>
          <p:nvPr>
            <p:ph idx="12" type="sldNum"/>
          </p:nvPr>
        </p:nvSpPr>
        <p:spPr>
          <a:xfrm>
            <a:off x="8490250" y="4681009"/>
            <a:ext cx="548699"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31" name="Shape 31"/>
        <p:cNvGrpSpPr/>
        <p:nvPr/>
      </p:nvGrpSpPr>
      <p:grpSpPr>
        <a:xfrm>
          <a:off x="0" y="0"/>
          <a:ext cx="0" cy="0"/>
          <a:chOff x="0" y="0"/>
          <a:chExt cx="0" cy="0"/>
        </a:xfrm>
      </p:grpSpPr>
      <p:sp>
        <p:nvSpPr>
          <p:cNvPr id="32" name="Shape 32"/>
          <p:cNvSpPr txBox="1"/>
          <p:nvPr>
            <p:ph type="title"/>
          </p:nvPr>
        </p:nvSpPr>
        <p:spPr>
          <a:xfrm>
            <a:off x="311700" y="555600"/>
            <a:ext cx="2807999" cy="755699"/>
          </a:xfrm>
          <a:prstGeom prst="rect">
            <a:avLst/>
          </a:prstGeom>
        </p:spPr>
        <p:txBody>
          <a:bodyPr anchorCtr="0" anchor="b" bIns="91425" lIns="91425" rIns="91425" tIns="91425"/>
          <a:lstStyle>
            <a:lvl1pPr rtl="0">
              <a:spcBef>
                <a:spcPts val="0"/>
              </a:spcBef>
              <a:buSzPct val="100000"/>
              <a:defRPr sz="2400"/>
            </a:lvl1pPr>
            <a:lvl2pPr rtl="0">
              <a:spcBef>
                <a:spcPts val="0"/>
              </a:spcBef>
              <a:buSzPct val="100000"/>
              <a:defRPr sz="2400"/>
            </a:lvl2pPr>
            <a:lvl3pPr rtl="0">
              <a:spcBef>
                <a:spcPts val="0"/>
              </a:spcBef>
              <a:buSzPct val="100000"/>
              <a:defRPr sz="2400"/>
            </a:lvl3pPr>
            <a:lvl4pPr rtl="0">
              <a:spcBef>
                <a:spcPts val="0"/>
              </a:spcBef>
              <a:buSzPct val="100000"/>
              <a:defRPr sz="2400"/>
            </a:lvl4pPr>
            <a:lvl5pPr rtl="0">
              <a:spcBef>
                <a:spcPts val="0"/>
              </a:spcBef>
              <a:buSzPct val="100000"/>
              <a:defRPr sz="2400"/>
            </a:lvl5pPr>
            <a:lvl6pPr rtl="0">
              <a:spcBef>
                <a:spcPts val="0"/>
              </a:spcBef>
              <a:buSzPct val="100000"/>
              <a:defRPr sz="2400"/>
            </a:lvl6pPr>
            <a:lvl7pPr rtl="0">
              <a:spcBef>
                <a:spcPts val="0"/>
              </a:spcBef>
              <a:buSzPct val="100000"/>
              <a:defRPr sz="2400"/>
            </a:lvl7pPr>
            <a:lvl8pPr rtl="0">
              <a:spcBef>
                <a:spcPts val="0"/>
              </a:spcBef>
              <a:buSzPct val="100000"/>
              <a:defRPr sz="2400"/>
            </a:lvl8pPr>
            <a:lvl9pPr rtl="0">
              <a:spcBef>
                <a:spcPts val="0"/>
              </a:spcBef>
              <a:buSzPct val="100000"/>
              <a:defRPr sz="2400"/>
            </a:lvl9pPr>
          </a:lstStyle>
          <a:p/>
        </p:txBody>
      </p:sp>
      <p:sp>
        <p:nvSpPr>
          <p:cNvPr id="33" name="Shape 33"/>
          <p:cNvSpPr txBox="1"/>
          <p:nvPr>
            <p:ph idx="1" type="body"/>
          </p:nvPr>
        </p:nvSpPr>
        <p:spPr>
          <a:xfrm>
            <a:off x="311700" y="1389600"/>
            <a:ext cx="2807999" cy="3179400"/>
          </a:xfrm>
          <a:prstGeom prst="rect">
            <a:avLst/>
          </a:prstGeom>
        </p:spPr>
        <p:txBody>
          <a:bodyPr anchorCtr="0" anchor="t" bIns="91425" lIns="91425" rIns="91425" tIns="91425"/>
          <a:lstStyle>
            <a:lvl1pPr rtl="0">
              <a:spcBef>
                <a:spcPts val="0"/>
              </a:spcBef>
              <a:buSzPct val="100000"/>
              <a:defRPr sz="1200"/>
            </a:lvl1pPr>
            <a:lvl2pPr rtl="0">
              <a:spcBef>
                <a:spcPts val="0"/>
              </a:spcBef>
              <a:buSzPct val="100000"/>
              <a:defRPr sz="1200"/>
            </a:lvl2pPr>
            <a:lvl3pPr rtl="0">
              <a:spcBef>
                <a:spcPts val="0"/>
              </a:spcBef>
              <a:buSzPct val="100000"/>
              <a:defRPr sz="1200"/>
            </a:lvl3pPr>
            <a:lvl4pPr rtl="0">
              <a:spcBef>
                <a:spcPts val="0"/>
              </a:spcBef>
              <a:buSzPct val="100000"/>
              <a:defRPr sz="1200"/>
            </a:lvl4pPr>
            <a:lvl5pPr rtl="0">
              <a:spcBef>
                <a:spcPts val="0"/>
              </a:spcBef>
              <a:buSzPct val="100000"/>
              <a:defRPr sz="1200"/>
            </a:lvl5pPr>
            <a:lvl6pPr rtl="0">
              <a:spcBef>
                <a:spcPts val="0"/>
              </a:spcBef>
              <a:buSzPct val="100000"/>
              <a:defRPr sz="1200"/>
            </a:lvl6pPr>
            <a:lvl7pPr rtl="0">
              <a:spcBef>
                <a:spcPts val="0"/>
              </a:spcBef>
              <a:buSzPct val="100000"/>
              <a:defRPr sz="1200"/>
            </a:lvl7pPr>
            <a:lvl8pPr rtl="0">
              <a:spcBef>
                <a:spcPts val="0"/>
              </a:spcBef>
              <a:buSzPct val="100000"/>
              <a:defRPr sz="1200"/>
            </a:lvl8pPr>
            <a:lvl9pPr rtl="0">
              <a:spcBef>
                <a:spcPts val="0"/>
              </a:spcBef>
              <a:buSzPct val="100000"/>
              <a:defRPr sz="1200"/>
            </a:lvl9pPr>
          </a:lstStyle>
          <a:p/>
        </p:txBody>
      </p:sp>
      <p:sp>
        <p:nvSpPr>
          <p:cNvPr id="34" name="Shape 34"/>
          <p:cNvSpPr txBox="1"/>
          <p:nvPr>
            <p:ph idx="12" type="sldNum"/>
          </p:nvPr>
        </p:nvSpPr>
        <p:spPr>
          <a:xfrm>
            <a:off x="8490250" y="4681009"/>
            <a:ext cx="548699"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bg>
      <p:bgPr>
        <a:solidFill>
          <a:schemeClr val="lt2"/>
        </a:solidFill>
      </p:bgPr>
    </p:bg>
    <p:spTree>
      <p:nvGrpSpPr>
        <p:cNvPr id="35" name="Shape 35"/>
        <p:cNvGrpSpPr/>
        <p:nvPr/>
      </p:nvGrpSpPr>
      <p:grpSpPr>
        <a:xfrm>
          <a:off x="0" y="0"/>
          <a:ext cx="0" cy="0"/>
          <a:chOff x="0" y="0"/>
          <a:chExt cx="0" cy="0"/>
        </a:xfrm>
      </p:grpSpPr>
      <p:sp>
        <p:nvSpPr>
          <p:cNvPr id="36" name="Shape 36"/>
          <p:cNvSpPr txBox="1"/>
          <p:nvPr>
            <p:ph type="title"/>
          </p:nvPr>
        </p:nvSpPr>
        <p:spPr>
          <a:xfrm>
            <a:off x="490250" y="526350"/>
            <a:ext cx="6227100" cy="4090800"/>
          </a:xfrm>
          <a:prstGeom prst="rect">
            <a:avLst/>
          </a:prstGeom>
        </p:spPr>
        <p:txBody>
          <a:bodyPr anchorCtr="0" anchor="ctr" bIns="91425" lIns="91425" rIns="91425" tIns="91425"/>
          <a:lstStyle>
            <a:lvl1pPr rtl="0">
              <a:spcBef>
                <a:spcPts val="0"/>
              </a:spcBef>
              <a:buClr>
                <a:schemeClr val="lt1"/>
              </a:buClr>
              <a:buSzPct val="100000"/>
              <a:defRPr sz="4800">
                <a:solidFill>
                  <a:schemeClr val="lt1"/>
                </a:solidFill>
              </a:defRPr>
            </a:lvl1pPr>
            <a:lvl2pPr rtl="0">
              <a:spcBef>
                <a:spcPts val="0"/>
              </a:spcBef>
              <a:buClr>
                <a:schemeClr val="lt1"/>
              </a:buClr>
              <a:buSzPct val="100000"/>
              <a:defRPr sz="4800">
                <a:solidFill>
                  <a:schemeClr val="lt1"/>
                </a:solidFill>
              </a:defRPr>
            </a:lvl2pPr>
            <a:lvl3pPr rtl="0">
              <a:spcBef>
                <a:spcPts val="0"/>
              </a:spcBef>
              <a:buClr>
                <a:schemeClr val="lt1"/>
              </a:buClr>
              <a:buSzPct val="100000"/>
              <a:defRPr sz="4800">
                <a:solidFill>
                  <a:schemeClr val="lt1"/>
                </a:solidFill>
              </a:defRPr>
            </a:lvl3pPr>
            <a:lvl4pPr rtl="0">
              <a:spcBef>
                <a:spcPts val="0"/>
              </a:spcBef>
              <a:buClr>
                <a:schemeClr val="lt1"/>
              </a:buClr>
              <a:buSzPct val="100000"/>
              <a:defRPr sz="4800">
                <a:solidFill>
                  <a:schemeClr val="lt1"/>
                </a:solidFill>
              </a:defRPr>
            </a:lvl4pPr>
            <a:lvl5pPr rtl="0">
              <a:spcBef>
                <a:spcPts val="0"/>
              </a:spcBef>
              <a:buClr>
                <a:schemeClr val="lt1"/>
              </a:buClr>
              <a:buSzPct val="100000"/>
              <a:defRPr sz="4800">
                <a:solidFill>
                  <a:schemeClr val="lt1"/>
                </a:solidFill>
              </a:defRPr>
            </a:lvl5pPr>
            <a:lvl6pPr rtl="0">
              <a:spcBef>
                <a:spcPts val="0"/>
              </a:spcBef>
              <a:buClr>
                <a:schemeClr val="lt1"/>
              </a:buClr>
              <a:buSzPct val="100000"/>
              <a:defRPr sz="4800">
                <a:solidFill>
                  <a:schemeClr val="lt1"/>
                </a:solidFill>
              </a:defRPr>
            </a:lvl6pPr>
            <a:lvl7pPr rtl="0">
              <a:spcBef>
                <a:spcPts val="0"/>
              </a:spcBef>
              <a:buClr>
                <a:schemeClr val="lt1"/>
              </a:buClr>
              <a:buSzPct val="100000"/>
              <a:defRPr sz="4800">
                <a:solidFill>
                  <a:schemeClr val="lt1"/>
                </a:solidFill>
              </a:defRPr>
            </a:lvl7pPr>
            <a:lvl8pPr rtl="0">
              <a:spcBef>
                <a:spcPts val="0"/>
              </a:spcBef>
              <a:buClr>
                <a:schemeClr val="lt1"/>
              </a:buClr>
              <a:buSzPct val="100000"/>
              <a:defRPr sz="4800">
                <a:solidFill>
                  <a:schemeClr val="lt1"/>
                </a:solidFill>
              </a:defRPr>
            </a:lvl8pPr>
            <a:lvl9pPr rtl="0">
              <a:spcBef>
                <a:spcPts val="0"/>
              </a:spcBef>
              <a:buClr>
                <a:schemeClr val="lt1"/>
              </a:buClr>
              <a:buSzPct val="100000"/>
              <a:defRPr sz="4800">
                <a:solidFill>
                  <a:schemeClr val="lt1"/>
                </a:solidFill>
              </a:defRPr>
            </a:lvl9pPr>
          </a:lstStyle>
          <a:p/>
        </p:txBody>
      </p:sp>
      <p:sp>
        <p:nvSpPr>
          <p:cNvPr id="37" name="Shape 37"/>
          <p:cNvSpPr txBox="1"/>
          <p:nvPr>
            <p:ph idx="12" type="sldNum"/>
          </p:nvPr>
        </p:nvSpPr>
        <p:spPr>
          <a:xfrm>
            <a:off x="8490250" y="4681009"/>
            <a:ext cx="548699"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spTree>
      <p:nvGrpSpPr>
        <p:cNvPr id="38" name="Shape 38"/>
        <p:cNvGrpSpPr/>
        <p:nvPr/>
      </p:nvGrpSpPr>
      <p:grpSpPr>
        <a:xfrm>
          <a:off x="0" y="0"/>
          <a:ext cx="0" cy="0"/>
          <a:chOff x="0" y="0"/>
          <a:chExt cx="0" cy="0"/>
        </a:xfrm>
      </p:grpSpPr>
      <p:sp>
        <p:nvSpPr>
          <p:cNvPr id="39" name="Shape 39"/>
          <p:cNvSpPr/>
          <p:nvPr/>
        </p:nvSpPr>
        <p:spPr>
          <a:xfrm>
            <a:off x="4572000" y="0"/>
            <a:ext cx="4572000" cy="5143499"/>
          </a:xfrm>
          <a:prstGeom prst="rect">
            <a:avLst/>
          </a:prstGeom>
          <a:solidFill>
            <a:schemeClr val="dk1"/>
          </a:solidFill>
          <a:ln>
            <a:noFill/>
          </a:ln>
        </p:spPr>
        <p:txBody>
          <a:bodyPr anchorCtr="0" anchor="ctr" bIns="91425" lIns="91425" rIns="91425" tIns="91425">
            <a:noAutofit/>
          </a:bodyPr>
          <a:lstStyle/>
          <a:p>
            <a:pPr>
              <a:spcBef>
                <a:spcPts val="0"/>
              </a:spcBef>
              <a:buNone/>
            </a:pPr>
            <a:r>
              <a:t/>
            </a:r>
            <a:endParaRPr/>
          </a:p>
        </p:txBody>
      </p:sp>
      <p:cxnSp>
        <p:nvCxnSpPr>
          <p:cNvPr id="40" name="Shape 40"/>
          <p:cNvCxnSpPr/>
          <p:nvPr/>
        </p:nvCxnSpPr>
        <p:spPr>
          <a:xfrm>
            <a:off x="5029675" y="4495500"/>
            <a:ext cx="468300" cy="0"/>
          </a:xfrm>
          <a:prstGeom prst="straightConnector1">
            <a:avLst/>
          </a:prstGeom>
          <a:noFill/>
          <a:ln cap="flat" cmpd="sng" w="19050">
            <a:solidFill>
              <a:schemeClr val="lt1"/>
            </a:solidFill>
            <a:prstDash val="solid"/>
            <a:round/>
            <a:headEnd len="med" w="med" type="none"/>
            <a:tailEnd len="med" w="med" type="none"/>
          </a:ln>
        </p:spPr>
      </p:cxnSp>
      <p:sp>
        <p:nvSpPr>
          <p:cNvPr id="41" name="Shape 41"/>
          <p:cNvSpPr txBox="1"/>
          <p:nvPr>
            <p:ph type="title"/>
          </p:nvPr>
        </p:nvSpPr>
        <p:spPr>
          <a:xfrm>
            <a:off x="265500" y="1081400"/>
            <a:ext cx="4045199" cy="1710300"/>
          </a:xfrm>
          <a:prstGeom prst="rect">
            <a:avLst/>
          </a:prstGeom>
        </p:spPr>
        <p:txBody>
          <a:bodyPr anchorCtr="0" anchor="b" bIns="91425" lIns="91425" rIns="91425" tIns="91425"/>
          <a:lstStyle>
            <a:lvl1pPr rtl="0" algn="ctr">
              <a:spcBef>
                <a:spcPts val="0"/>
              </a:spcBef>
              <a:buSzPct val="100000"/>
              <a:defRPr sz="4200"/>
            </a:lvl1pPr>
            <a:lvl2pPr rtl="0" algn="ctr">
              <a:spcBef>
                <a:spcPts val="0"/>
              </a:spcBef>
              <a:buSzPct val="100000"/>
              <a:defRPr sz="4200"/>
            </a:lvl2pPr>
            <a:lvl3pPr rtl="0" algn="ctr">
              <a:spcBef>
                <a:spcPts val="0"/>
              </a:spcBef>
              <a:buSzPct val="100000"/>
              <a:defRPr sz="4200"/>
            </a:lvl3pPr>
            <a:lvl4pPr rtl="0" algn="ctr">
              <a:spcBef>
                <a:spcPts val="0"/>
              </a:spcBef>
              <a:buSzPct val="100000"/>
              <a:defRPr sz="4200"/>
            </a:lvl4pPr>
            <a:lvl5pPr rtl="0" algn="ctr">
              <a:spcBef>
                <a:spcPts val="0"/>
              </a:spcBef>
              <a:buSzPct val="100000"/>
              <a:defRPr sz="4200"/>
            </a:lvl5pPr>
            <a:lvl6pPr rtl="0" algn="ctr">
              <a:spcBef>
                <a:spcPts val="0"/>
              </a:spcBef>
              <a:buSzPct val="100000"/>
              <a:defRPr sz="4200"/>
            </a:lvl6pPr>
            <a:lvl7pPr rtl="0" algn="ctr">
              <a:spcBef>
                <a:spcPts val="0"/>
              </a:spcBef>
              <a:buSzPct val="100000"/>
              <a:defRPr sz="4200"/>
            </a:lvl7pPr>
            <a:lvl8pPr rtl="0" algn="ctr">
              <a:spcBef>
                <a:spcPts val="0"/>
              </a:spcBef>
              <a:buSzPct val="100000"/>
              <a:defRPr sz="4200"/>
            </a:lvl8pPr>
            <a:lvl9pPr rtl="0" algn="ctr">
              <a:spcBef>
                <a:spcPts val="0"/>
              </a:spcBef>
              <a:buSzPct val="100000"/>
              <a:defRPr sz="4200"/>
            </a:lvl9pPr>
          </a:lstStyle>
          <a:p/>
        </p:txBody>
      </p:sp>
      <p:sp>
        <p:nvSpPr>
          <p:cNvPr id="42" name="Shape 42"/>
          <p:cNvSpPr txBox="1"/>
          <p:nvPr>
            <p:ph idx="1" type="subTitle"/>
          </p:nvPr>
        </p:nvSpPr>
        <p:spPr>
          <a:xfrm>
            <a:off x="265500" y="2845200"/>
            <a:ext cx="4045199" cy="1345500"/>
          </a:xfrm>
          <a:prstGeom prst="rect">
            <a:avLst/>
          </a:prstGeom>
        </p:spPr>
        <p:txBody>
          <a:bodyPr anchorCtr="0" anchor="t" bIns="91425" lIns="91425" rIns="91425" tIns="91425"/>
          <a:lstStyle>
            <a:lvl1pPr rtl="0" algn="ctr">
              <a:lnSpc>
                <a:spcPct val="100000"/>
              </a:lnSpc>
              <a:spcBef>
                <a:spcPts val="0"/>
              </a:spcBef>
              <a:spcAft>
                <a:spcPts val="0"/>
              </a:spcAft>
              <a:buClr>
                <a:schemeClr val="dk1"/>
              </a:buClr>
              <a:buSzPct val="100000"/>
              <a:buNone/>
              <a:defRPr sz="2100">
                <a:solidFill>
                  <a:schemeClr val="dk1"/>
                </a:solidFill>
              </a:defRPr>
            </a:lvl1pPr>
            <a:lvl2pPr rtl="0" algn="ctr">
              <a:lnSpc>
                <a:spcPct val="100000"/>
              </a:lnSpc>
              <a:spcBef>
                <a:spcPts val="0"/>
              </a:spcBef>
              <a:spcAft>
                <a:spcPts val="0"/>
              </a:spcAft>
              <a:buClr>
                <a:schemeClr val="dk1"/>
              </a:buClr>
              <a:buSzPct val="100000"/>
              <a:buNone/>
              <a:defRPr sz="2100">
                <a:solidFill>
                  <a:schemeClr val="dk1"/>
                </a:solidFill>
              </a:defRPr>
            </a:lvl2pPr>
            <a:lvl3pPr rtl="0" algn="ctr">
              <a:lnSpc>
                <a:spcPct val="100000"/>
              </a:lnSpc>
              <a:spcBef>
                <a:spcPts val="0"/>
              </a:spcBef>
              <a:spcAft>
                <a:spcPts val="0"/>
              </a:spcAft>
              <a:buClr>
                <a:schemeClr val="dk1"/>
              </a:buClr>
              <a:buSzPct val="100000"/>
              <a:buNone/>
              <a:defRPr sz="2100">
                <a:solidFill>
                  <a:schemeClr val="dk1"/>
                </a:solidFill>
              </a:defRPr>
            </a:lvl3pPr>
            <a:lvl4pPr rtl="0" algn="ctr">
              <a:lnSpc>
                <a:spcPct val="100000"/>
              </a:lnSpc>
              <a:spcBef>
                <a:spcPts val="0"/>
              </a:spcBef>
              <a:spcAft>
                <a:spcPts val="0"/>
              </a:spcAft>
              <a:buClr>
                <a:schemeClr val="dk1"/>
              </a:buClr>
              <a:buSzPct val="100000"/>
              <a:buNone/>
              <a:defRPr sz="2100">
                <a:solidFill>
                  <a:schemeClr val="dk1"/>
                </a:solidFill>
              </a:defRPr>
            </a:lvl4pPr>
            <a:lvl5pPr rtl="0" algn="ctr">
              <a:lnSpc>
                <a:spcPct val="100000"/>
              </a:lnSpc>
              <a:spcBef>
                <a:spcPts val="0"/>
              </a:spcBef>
              <a:spcAft>
                <a:spcPts val="0"/>
              </a:spcAft>
              <a:buClr>
                <a:schemeClr val="dk1"/>
              </a:buClr>
              <a:buSzPct val="100000"/>
              <a:buNone/>
              <a:defRPr sz="2100">
                <a:solidFill>
                  <a:schemeClr val="dk1"/>
                </a:solidFill>
              </a:defRPr>
            </a:lvl5pPr>
            <a:lvl6pPr rtl="0" algn="ctr">
              <a:lnSpc>
                <a:spcPct val="100000"/>
              </a:lnSpc>
              <a:spcBef>
                <a:spcPts val="0"/>
              </a:spcBef>
              <a:spcAft>
                <a:spcPts val="0"/>
              </a:spcAft>
              <a:buClr>
                <a:schemeClr val="dk1"/>
              </a:buClr>
              <a:buSzPct val="100000"/>
              <a:buNone/>
              <a:defRPr sz="2100">
                <a:solidFill>
                  <a:schemeClr val="dk1"/>
                </a:solidFill>
              </a:defRPr>
            </a:lvl6pPr>
            <a:lvl7pPr rtl="0" algn="ctr">
              <a:lnSpc>
                <a:spcPct val="100000"/>
              </a:lnSpc>
              <a:spcBef>
                <a:spcPts val="0"/>
              </a:spcBef>
              <a:spcAft>
                <a:spcPts val="0"/>
              </a:spcAft>
              <a:buClr>
                <a:schemeClr val="dk1"/>
              </a:buClr>
              <a:buSzPct val="100000"/>
              <a:buNone/>
              <a:defRPr sz="2100">
                <a:solidFill>
                  <a:schemeClr val="dk1"/>
                </a:solidFill>
              </a:defRPr>
            </a:lvl7pPr>
            <a:lvl8pPr rtl="0" algn="ctr">
              <a:lnSpc>
                <a:spcPct val="100000"/>
              </a:lnSpc>
              <a:spcBef>
                <a:spcPts val="0"/>
              </a:spcBef>
              <a:spcAft>
                <a:spcPts val="0"/>
              </a:spcAft>
              <a:buClr>
                <a:schemeClr val="dk1"/>
              </a:buClr>
              <a:buSzPct val="100000"/>
              <a:buNone/>
              <a:defRPr sz="2100">
                <a:solidFill>
                  <a:schemeClr val="dk1"/>
                </a:solidFill>
              </a:defRPr>
            </a:lvl8pPr>
            <a:lvl9pPr rtl="0" algn="ctr">
              <a:lnSpc>
                <a:spcPct val="100000"/>
              </a:lnSpc>
              <a:spcBef>
                <a:spcPts val="0"/>
              </a:spcBef>
              <a:spcAft>
                <a:spcPts val="0"/>
              </a:spcAft>
              <a:buClr>
                <a:schemeClr val="dk1"/>
              </a:buClr>
              <a:buSzPct val="100000"/>
              <a:buNone/>
              <a:defRPr sz="2100">
                <a:solidFill>
                  <a:schemeClr val="dk1"/>
                </a:solidFill>
              </a:defRPr>
            </a:lvl9pPr>
          </a:lstStyle>
          <a:p/>
        </p:txBody>
      </p:sp>
      <p:sp>
        <p:nvSpPr>
          <p:cNvPr id="43" name="Shape 43"/>
          <p:cNvSpPr txBox="1"/>
          <p:nvPr>
            <p:ph idx="2" type="body"/>
          </p:nvPr>
        </p:nvSpPr>
        <p:spPr>
          <a:xfrm>
            <a:off x="4939500" y="724200"/>
            <a:ext cx="3837000" cy="3695099"/>
          </a:xfrm>
          <a:prstGeom prst="rect">
            <a:avLst/>
          </a:prstGeom>
        </p:spPr>
        <p:txBody>
          <a:bodyPr anchorCtr="0" anchor="ctr" bIns="91425" lIns="91425" rIns="91425" tIns="91425"/>
          <a:lstStyle>
            <a:lvl1pPr rtl="0">
              <a:spcBef>
                <a:spcPts val="0"/>
              </a:spcBef>
              <a:buClr>
                <a:schemeClr val="lt1"/>
              </a:buClr>
              <a:defRPr>
                <a:solidFill>
                  <a:schemeClr val="lt1"/>
                </a:solidFill>
              </a:defRPr>
            </a:lvl1pPr>
            <a:lvl2pPr rtl="0">
              <a:spcBef>
                <a:spcPts val="0"/>
              </a:spcBef>
              <a:buClr>
                <a:schemeClr val="lt1"/>
              </a:buClr>
              <a:defRPr>
                <a:solidFill>
                  <a:schemeClr val="lt1"/>
                </a:solidFill>
              </a:defRPr>
            </a:lvl2pPr>
            <a:lvl3pPr rtl="0">
              <a:spcBef>
                <a:spcPts val="0"/>
              </a:spcBef>
              <a:buClr>
                <a:schemeClr val="lt1"/>
              </a:buClr>
              <a:defRPr>
                <a:solidFill>
                  <a:schemeClr val="lt1"/>
                </a:solidFill>
              </a:defRPr>
            </a:lvl3pPr>
            <a:lvl4pPr rtl="0">
              <a:spcBef>
                <a:spcPts val="0"/>
              </a:spcBef>
              <a:buClr>
                <a:schemeClr val="lt1"/>
              </a:buClr>
              <a:defRPr>
                <a:solidFill>
                  <a:schemeClr val="lt1"/>
                </a:solidFill>
              </a:defRPr>
            </a:lvl4pPr>
            <a:lvl5pPr rtl="0">
              <a:spcBef>
                <a:spcPts val="0"/>
              </a:spcBef>
              <a:buClr>
                <a:schemeClr val="lt1"/>
              </a:buClr>
              <a:defRPr>
                <a:solidFill>
                  <a:schemeClr val="lt1"/>
                </a:solidFill>
              </a:defRPr>
            </a:lvl5pPr>
            <a:lvl6pPr rtl="0">
              <a:spcBef>
                <a:spcPts val="0"/>
              </a:spcBef>
              <a:buClr>
                <a:schemeClr val="lt1"/>
              </a:buClr>
              <a:defRPr>
                <a:solidFill>
                  <a:schemeClr val="lt1"/>
                </a:solidFill>
              </a:defRPr>
            </a:lvl6pPr>
            <a:lvl7pPr rtl="0">
              <a:spcBef>
                <a:spcPts val="0"/>
              </a:spcBef>
              <a:buClr>
                <a:schemeClr val="lt1"/>
              </a:buClr>
              <a:defRPr>
                <a:solidFill>
                  <a:schemeClr val="lt1"/>
                </a:solidFill>
              </a:defRPr>
            </a:lvl7pPr>
            <a:lvl8pPr rtl="0">
              <a:spcBef>
                <a:spcPts val="0"/>
              </a:spcBef>
              <a:buClr>
                <a:schemeClr val="lt1"/>
              </a:buClr>
              <a:defRPr>
                <a:solidFill>
                  <a:schemeClr val="lt1"/>
                </a:solidFill>
              </a:defRPr>
            </a:lvl8pPr>
            <a:lvl9pPr rtl="0">
              <a:spcBef>
                <a:spcPts val="0"/>
              </a:spcBef>
              <a:buClr>
                <a:schemeClr val="lt1"/>
              </a:buClr>
              <a:defRPr>
                <a:solidFill>
                  <a:schemeClr val="lt1"/>
                </a:solidFill>
              </a:defRPr>
            </a:lvl9pPr>
          </a:lstStyle>
          <a:p/>
        </p:txBody>
      </p:sp>
      <p:sp>
        <p:nvSpPr>
          <p:cNvPr id="44" name="Shape 44"/>
          <p:cNvSpPr txBox="1"/>
          <p:nvPr>
            <p:ph idx="12" type="sldNum"/>
          </p:nvPr>
        </p:nvSpPr>
        <p:spPr>
          <a:xfrm>
            <a:off x="8490250" y="4681009"/>
            <a:ext cx="548699"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45" name="Shape 45"/>
        <p:cNvGrpSpPr/>
        <p:nvPr/>
      </p:nvGrpSpPr>
      <p:grpSpPr>
        <a:xfrm>
          <a:off x="0" y="0"/>
          <a:ext cx="0" cy="0"/>
          <a:chOff x="0" y="0"/>
          <a:chExt cx="0" cy="0"/>
        </a:xfrm>
      </p:grpSpPr>
      <p:sp>
        <p:nvSpPr>
          <p:cNvPr id="46" name="Shape 46"/>
          <p:cNvSpPr txBox="1"/>
          <p:nvPr>
            <p:ph idx="1" type="body"/>
          </p:nvPr>
        </p:nvSpPr>
        <p:spPr>
          <a:xfrm>
            <a:off x="311700" y="4230575"/>
            <a:ext cx="5998800" cy="605100"/>
          </a:xfrm>
          <a:prstGeom prst="rect">
            <a:avLst/>
          </a:prstGeom>
        </p:spPr>
        <p:txBody>
          <a:bodyPr anchorCtr="0" anchor="ctr" bIns="91425" lIns="91425" rIns="91425" tIns="91425"/>
          <a:lstStyle>
            <a:lvl1pPr rtl="0">
              <a:lnSpc>
                <a:spcPct val="100000"/>
              </a:lnSpc>
              <a:spcBef>
                <a:spcPts val="0"/>
              </a:spcBef>
              <a:spcAft>
                <a:spcPts val="0"/>
              </a:spcAft>
              <a:buClr>
                <a:schemeClr val="dk1"/>
              </a:buClr>
              <a:buSzPct val="100000"/>
              <a:buFont typeface="Oswald"/>
              <a:buNone/>
              <a:defRPr sz="2100">
                <a:solidFill>
                  <a:schemeClr val="dk1"/>
                </a:solidFill>
                <a:latin typeface="Oswald"/>
                <a:ea typeface="Oswald"/>
                <a:cs typeface="Oswald"/>
                <a:sym typeface="Oswald"/>
              </a:defRPr>
            </a:lvl1pPr>
          </a:lstStyle>
          <a:p/>
        </p:txBody>
      </p:sp>
      <p:sp>
        <p:nvSpPr>
          <p:cNvPr id="47" name="Shape 47"/>
          <p:cNvSpPr txBox="1"/>
          <p:nvPr>
            <p:ph idx="12" type="sldNum"/>
          </p:nvPr>
        </p:nvSpPr>
        <p:spPr>
          <a:xfrm>
            <a:off x="8490250" y="4681009"/>
            <a:ext cx="548699"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 name="Shape 4"/>
        <p:cNvGrpSpPr/>
        <p:nvPr/>
      </p:nvGrpSpPr>
      <p:grpSpPr>
        <a:xfrm>
          <a:off x="0" y="0"/>
          <a:ext cx="0" cy="0"/>
          <a:chOff x="0" y="0"/>
          <a:chExt cx="0" cy="0"/>
        </a:xfrm>
      </p:grpSpPr>
      <p:sp>
        <p:nvSpPr>
          <p:cNvPr id="5" name="Shape 5"/>
          <p:cNvSpPr txBox="1"/>
          <p:nvPr>
            <p:ph type="title"/>
          </p:nvPr>
        </p:nvSpPr>
        <p:spPr>
          <a:xfrm>
            <a:off x="311700" y="445025"/>
            <a:ext cx="8520599" cy="572699"/>
          </a:xfrm>
          <a:prstGeom prst="rect">
            <a:avLst/>
          </a:prstGeom>
          <a:noFill/>
          <a:ln>
            <a:noFill/>
          </a:ln>
        </p:spPr>
        <p:txBody>
          <a:bodyPr anchorCtr="0" anchor="t" bIns="91425" lIns="91425" rIns="91425" tIns="91425"/>
          <a:lstStyle>
            <a:lvl1pPr rtl="0">
              <a:spcBef>
                <a:spcPts val="0"/>
              </a:spcBef>
              <a:buClr>
                <a:schemeClr val="dk1"/>
              </a:buClr>
              <a:buSzPct val="100000"/>
              <a:buFont typeface="Oswald"/>
              <a:buNone/>
              <a:defRPr sz="3000">
                <a:solidFill>
                  <a:schemeClr val="dk1"/>
                </a:solidFill>
                <a:latin typeface="Oswald"/>
                <a:ea typeface="Oswald"/>
                <a:cs typeface="Oswald"/>
                <a:sym typeface="Oswald"/>
              </a:defRPr>
            </a:lvl1pPr>
            <a:lvl2pPr rtl="0">
              <a:spcBef>
                <a:spcPts val="0"/>
              </a:spcBef>
              <a:buClr>
                <a:schemeClr val="dk1"/>
              </a:buClr>
              <a:buSzPct val="100000"/>
              <a:buFont typeface="Oswald"/>
              <a:buNone/>
              <a:defRPr sz="3000">
                <a:solidFill>
                  <a:schemeClr val="dk1"/>
                </a:solidFill>
                <a:latin typeface="Oswald"/>
                <a:ea typeface="Oswald"/>
                <a:cs typeface="Oswald"/>
                <a:sym typeface="Oswald"/>
              </a:defRPr>
            </a:lvl2pPr>
            <a:lvl3pPr rtl="0">
              <a:spcBef>
                <a:spcPts val="0"/>
              </a:spcBef>
              <a:buClr>
                <a:schemeClr val="dk1"/>
              </a:buClr>
              <a:buSzPct val="100000"/>
              <a:buFont typeface="Oswald"/>
              <a:buNone/>
              <a:defRPr sz="3000">
                <a:solidFill>
                  <a:schemeClr val="dk1"/>
                </a:solidFill>
                <a:latin typeface="Oswald"/>
                <a:ea typeface="Oswald"/>
                <a:cs typeface="Oswald"/>
                <a:sym typeface="Oswald"/>
              </a:defRPr>
            </a:lvl3pPr>
            <a:lvl4pPr rtl="0">
              <a:spcBef>
                <a:spcPts val="0"/>
              </a:spcBef>
              <a:buClr>
                <a:schemeClr val="dk1"/>
              </a:buClr>
              <a:buSzPct val="100000"/>
              <a:buFont typeface="Oswald"/>
              <a:buNone/>
              <a:defRPr sz="3000">
                <a:solidFill>
                  <a:schemeClr val="dk1"/>
                </a:solidFill>
                <a:latin typeface="Oswald"/>
                <a:ea typeface="Oswald"/>
                <a:cs typeface="Oswald"/>
                <a:sym typeface="Oswald"/>
              </a:defRPr>
            </a:lvl4pPr>
            <a:lvl5pPr rtl="0">
              <a:spcBef>
                <a:spcPts val="0"/>
              </a:spcBef>
              <a:buClr>
                <a:schemeClr val="dk1"/>
              </a:buClr>
              <a:buSzPct val="100000"/>
              <a:buFont typeface="Oswald"/>
              <a:buNone/>
              <a:defRPr sz="3000">
                <a:solidFill>
                  <a:schemeClr val="dk1"/>
                </a:solidFill>
                <a:latin typeface="Oswald"/>
                <a:ea typeface="Oswald"/>
                <a:cs typeface="Oswald"/>
                <a:sym typeface="Oswald"/>
              </a:defRPr>
            </a:lvl5pPr>
            <a:lvl6pPr rtl="0">
              <a:spcBef>
                <a:spcPts val="0"/>
              </a:spcBef>
              <a:buClr>
                <a:schemeClr val="dk1"/>
              </a:buClr>
              <a:buSzPct val="100000"/>
              <a:buFont typeface="Oswald"/>
              <a:buNone/>
              <a:defRPr sz="3000">
                <a:solidFill>
                  <a:schemeClr val="dk1"/>
                </a:solidFill>
                <a:latin typeface="Oswald"/>
                <a:ea typeface="Oswald"/>
                <a:cs typeface="Oswald"/>
                <a:sym typeface="Oswald"/>
              </a:defRPr>
            </a:lvl6pPr>
            <a:lvl7pPr rtl="0">
              <a:spcBef>
                <a:spcPts val="0"/>
              </a:spcBef>
              <a:buClr>
                <a:schemeClr val="dk1"/>
              </a:buClr>
              <a:buSzPct val="100000"/>
              <a:buFont typeface="Oswald"/>
              <a:buNone/>
              <a:defRPr sz="3000">
                <a:solidFill>
                  <a:schemeClr val="dk1"/>
                </a:solidFill>
                <a:latin typeface="Oswald"/>
                <a:ea typeface="Oswald"/>
                <a:cs typeface="Oswald"/>
                <a:sym typeface="Oswald"/>
              </a:defRPr>
            </a:lvl7pPr>
            <a:lvl8pPr rtl="0">
              <a:spcBef>
                <a:spcPts val="0"/>
              </a:spcBef>
              <a:buClr>
                <a:schemeClr val="dk1"/>
              </a:buClr>
              <a:buSzPct val="100000"/>
              <a:buFont typeface="Oswald"/>
              <a:buNone/>
              <a:defRPr sz="3000">
                <a:solidFill>
                  <a:schemeClr val="dk1"/>
                </a:solidFill>
                <a:latin typeface="Oswald"/>
                <a:ea typeface="Oswald"/>
                <a:cs typeface="Oswald"/>
                <a:sym typeface="Oswald"/>
              </a:defRPr>
            </a:lvl8pPr>
            <a:lvl9pPr rtl="0">
              <a:spcBef>
                <a:spcPts val="0"/>
              </a:spcBef>
              <a:buClr>
                <a:schemeClr val="dk1"/>
              </a:buClr>
              <a:buSzPct val="100000"/>
              <a:buFont typeface="Oswald"/>
              <a:buNone/>
              <a:defRPr sz="3000">
                <a:solidFill>
                  <a:schemeClr val="dk1"/>
                </a:solidFill>
                <a:latin typeface="Oswald"/>
                <a:ea typeface="Oswald"/>
                <a:cs typeface="Oswald"/>
                <a:sym typeface="Oswald"/>
              </a:defRPr>
            </a:lvl9pPr>
          </a:lstStyle>
          <a:p/>
        </p:txBody>
      </p:sp>
      <p:sp>
        <p:nvSpPr>
          <p:cNvPr id="6" name="Shape 6"/>
          <p:cNvSpPr txBox="1"/>
          <p:nvPr>
            <p:ph idx="1" type="body"/>
          </p:nvPr>
        </p:nvSpPr>
        <p:spPr>
          <a:xfrm>
            <a:off x="311700" y="1152475"/>
            <a:ext cx="8520599" cy="3416400"/>
          </a:xfrm>
          <a:prstGeom prst="rect">
            <a:avLst/>
          </a:prstGeom>
          <a:noFill/>
          <a:ln>
            <a:noFill/>
          </a:ln>
        </p:spPr>
        <p:txBody>
          <a:bodyPr anchorCtr="0" anchor="t" bIns="91425" lIns="91425" rIns="91425" tIns="91425"/>
          <a:lstStyle>
            <a:lvl1pPr rtl="0">
              <a:lnSpc>
                <a:spcPct val="115000"/>
              </a:lnSpc>
              <a:spcBef>
                <a:spcPts val="0"/>
              </a:spcBef>
              <a:spcAft>
                <a:spcPts val="1600"/>
              </a:spcAft>
              <a:buClr>
                <a:schemeClr val="accent3"/>
              </a:buClr>
              <a:buSzPct val="100000"/>
              <a:buFont typeface="Average"/>
              <a:defRPr sz="1800">
                <a:solidFill>
                  <a:schemeClr val="accent3"/>
                </a:solidFill>
                <a:latin typeface="Average"/>
                <a:ea typeface="Average"/>
                <a:cs typeface="Average"/>
                <a:sym typeface="Average"/>
              </a:defRPr>
            </a:lvl1pPr>
            <a:lvl2pPr rtl="0">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2pPr>
            <a:lvl3pPr rtl="0">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3pPr>
            <a:lvl4pPr rtl="0">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4pPr>
            <a:lvl5pPr rtl="0">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5pPr>
            <a:lvl6pPr rtl="0">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6pPr>
            <a:lvl7pPr rtl="0">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7pPr>
            <a:lvl8pPr rtl="0">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8pPr>
            <a:lvl9pPr rtl="0">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9pPr>
          </a:lstStyle>
          <a:p/>
        </p:txBody>
      </p:sp>
      <p:sp>
        <p:nvSpPr>
          <p:cNvPr id="7" name="Shape 7"/>
          <p:cNvSpPr txBox="1"/>
          <p:nvPr>
            <p:ph idx="12" type="sldNum"/>
          </p:nvPr>
        </p:nvSpPr>
        <p:spPr>
          <a:xfrm>
            <a:off x="8490250" y="4681009"/>
            <a:ext cx="548699" cy="393600"/>
          </a:xfrm>
          <a:prstGeom prst="rect">
            <a:avLst/>
          </a:prstGeom>
          <a:noFill/>
          <a:ln>
            <a:noFill/>
          </a:ln>
        </p:spPr>
        <p:txBody>
          <a:bodyPr anchorCtr="0" anchor="ctr" bIns="91425" lIns="91425" rIns="91425" tIns="91425">
            <a:noAutofit/>
          </a:bodyPr>
          <a:lstStyle/>
          <a:p>
            <a:pPr lvl="0" rtl="0" algn="r">
              <a:spcBef>
                <a:spcPts val="0"/>
              </a:spcBef>
              <a:buNone/>
            </a:pPr>
            <a:fld id="{00000000-1234-1234-1234-123412341234}" type="slidenum">
              <a:rPr lang="en" sz="1000">
                <a:solidFill>
                  <a:schemeClr val="accent3"/>
                </a:solidFill>
                <a:latin typeface="Average"/>
                <a:ea typeface="Average"/>
                <a:cs typeface="Average"/>
                <a:sym typeface="Average"/>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p:titleStyle>
    <p:body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bodyStyle>
    <p:other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0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image" Target="../media/image04.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05.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00.png"/><Relationship Id="rId4" Type="http://schemas.openxmlformats.org/officeDocument/2006/relationships/image" Target="../media/image0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0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 Id="rId3" Type="http://schemas.openxmlformats.org/officeDocument/2006/relationships/image" Target="../media/image0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06.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0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image" Target="../media/image0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blipFill>
          <a:blip r:embed="rId3">
            <a:alphaModFix/>
          </a:blip>
          <a:stretch>
            <a:fillRect/>
          </a:stretch>
        </a:blipFill>
      </p:bgPr>
    </p:bg>
    <p:spTree>
      <p:nvGrpSpPr>
        <p:cNvPr id="54" name="Shape 54"/>
        <p:cNvGrpSpPr/>
        <p:nvPr/>
      </p:nvGrpSpPr>
      <p:grpSpPr>
        <a:xfrm>
          <a:off x="0" y="0"/>
          <a:ext cx="0" cy="0"/>
          <a:chOff x="0" y="0"/>
          <a:chExt cx="0" cy="0"/>
        </a:xfrm>
      </p:grpSpPr>
      <p:sp>
        <p:nvSpPr>
          <p:cNvPr id="55" name="Shape 55"/>
          <p:cNvSpPr txBox="1"/>
          <p:nvPr>
            <p:ph type="ctrTitle"/>
          </p:nvPr>
        </p:nvSpPr>
        <p:spPr>
          <a:xfrm>
            <a:off x="671257" y="990800"/>
            <a:ext cx="7801500" cy="1730099"/>
          </a:xfrm>
          <a:prstGeom prst="rect">
            <a:avLst/>
          </a:prstGeom>
        </p:spPr>
        <p:txBody>
          <a:bodyPr anchorCtr="0" anchor="b" bIns="91425" lIns="91425" rIns="91425" tIns="91425">
            <a:noAutofit/>
          </a:bodyPr>
          <a:lstStyle/>
          <a:p>
            <a:pPr>
              <a:spcBef>
                <a:spcPts val="0"/>
              </a:spcBef>
              <a:buNone/>
            </a:pPr>
            <a:r>
              <a:rPr lang="en"/>
              <a:t>CHAOS THEORY</a:t>
            </a:r>
          </a:p>
        </p:txBody>
      </p:sp>
      <p:sp>
        <p:nvSpPr>
          <p:cNvPr id="56" name="Shape 56"/>
          <p:cNvSpPr txBox="1"/>
          <p:nvPr>
            <p:ph idx="1" type="subTitle"/>
          </p:nvPr>
        </p:nvSpPr>
        <p:spPr>
          <a:xfrm>
            <a:off x="671250" y="3174874"/>
            <a:ext cx="7801500" cy="1344900"/>
          </a:xfrm>
          <a:prstGeom prst="rect">
            <a:avLst/>
          </a:prstGeom>
        </p:spPr>
        <p:txBody>
          <a:bodyPr anchorCtr="0" anchor="t" bIns="91425" lIns="91425" rIns="91425" tIns="91425">
            <a:noAutofit/>
          </a:bodyPr>
          <a:lstStyle/>
          <a:p>
            <a:pPr lvl="0" rtl="0">
              <a:spcBef>
                <a:spcPts val="0"/>
              </a:spcBef>
              <a:buNone/>
            </a:pPr>
            <a:r>
              <a:rPr lang="en">
                <a:solidFill>
                  <a:srgbClr val="F9F9F9"/>
                </a:solidFill>
                <a:latin typeface="Calibri"/>
                <a:ea typeface="Calibri"/>
                <a:cs typeface="Calibri"/>
                <a:sym typeface="Calibri"/>
              </a:rPr>
              <a:t>Gloria Mayorga-Garcia</a:t>
            </a:r>
          </a:p>
          <a:p>
            <a:pPr rtl="0">
              <a:spcBef>
                <a:spcPts val="0"/>
              </a:spcBef>
              <a:buNone/>
            </a:pPr>
            <a:r>
              <a:rPr lang="en">
                <a:solidFill>
                  <a:srgbClr val="F9F9F9"/>
                </a:solidFill>
                <a:latin typeface="Calibri"/>
                <a:ea typeface="Calibri"/>
                <a:cs typeface="Calibri"/>
                <a:sym typeface="Calibri"/>
              </a:rPr>
              <a:t>Erin Kim</a:t>
            </a:r>
          </a:p>
          <a:p>
            <a:pPr>
              <a:spcBef>
                <a:spcPts val="0"/>
              </a:spcBef>
              <a:buNone/>
            </a:pPr>
            <a:r>
              <a:rPr lang="en">
                <a:solidFill>
                  <a:srgbClr val="F9F9F9"/>
                </a:solidFill>
                <a:latin typeface="Calibri"/>
                <a:ea typeface="Calibri"/>
                <a:cs typeface="Calibri"/>
                <a:sym typeface="Calibri"/>
              </a:rPr>
              <a:t>Noorsher Ahmed</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2C2C2C"/>
        </a:solidFill>
      </p:bgPr>
    </p:bg>
    <p:spTree>
      <p:nvGrpSpPr>
        <p:cNvPr id="116" name="Shape 116"/>
        <p:cNvGrpSpPr/>
        <p:nvPr/>
      </p:nvGrpSpPr>
      <p:grpSpPr>
        <a:xfrm>
          <a:off x="0" y="0"/>
          <a:ext cx="0" cy="0"/>
          <a:chOff x="0" y="0"/>
          <a:chExt cx="0" cy="0"/>
        </a:xfrm>
      </p:grpSpPr>
      <p:sp>
        <p:nvSpPr>
          <p:cNvPr id="117" name="Shape 117">
            <a:hlinkClick/>
          </p:cNvPr>
          <p:cNvSpPr/>
          <p:nvPr/>
        </p:nvSpPr>
        <p:spPr>
          <a:xfrm>
            <a:off x="1806487" y="497612"/>
            <a:ext cx="5531025" cy="4148274"/>
          </a:xfrm>
          <a:prstGeom prst="rect">
            <a:avLst/>
          </a:prstGeom>
          <a:blipFill>
            <a:blip r:embed="rId3">
              <a:alphaModFix/>
            </a:blip>
            <a:stretch>
              <a:fillRect/>
            </a:stretch>
          </a:blipFill>
          <a:ln>
            <a:noFill/>
          </a:ln>
        </p:spPr>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2C2C2C"/>
        </a:solidFill>
      </p:bgPr>
    </p:bg>
    <p:spTree>
      <p:nvGrpSpPr>
        <p:cNvPr id="121" name="Shape 121"/>
        <p:cNvGrpSpPr/>
        <p:nvPr/>
      </p:nvGrpSpPr>
      <p:grpSpPr>
        <a:xfrm>
          <a:off x="0" y="0"/>
          <a:ext cx="0" cy="0"/>
          <a:chOff x="0" y="0"/>
          <a:chExt cx="0" cy="0"/>
        </a:xfrm>
      </p:grpSpPr>
      <p:sp>
        <p:nvSpPr>
          <p:cNvPr id="122" name="Shape 122"/>
          <p:cNvSpPr txBox="1"/>
          <p:nvPr>
            <p:ph type="title"/>
          </p:nvPr>
        </p:nvSpPr>
        <p:spPr>
          <a:xfrm>
            <a:off x="311700" y="445025"/>
            <a:ext cx="8520599" cy="572699"/>
          </a:xfrm>
          <a:prstGeom prst="rect">
            <a:avLst/>
          </a:prstGeom>
        </p:spPr>
        <p:txBody>
          <a:bodyPr anchorCtr="0" anchor="t" bIns="91425" lIns="91425" rIns="91425" tIns="91425">
            <a:noAutofit/>
          </a:bodyPr>
          <a:lstStyle/>
          <a:p>
            <a:pPr>
              <a:spcBef>
                <a:spcPts val="0"/>
              </a:spcBef>
              <a:buNone/>
            </a:pPr>
            <a:r>
              <a:rPr lang="en"/>
              <a:t>Control of Chaos</a:t>
            </a:r>
          </a:p>
        </p:txBody>
      </p:sp>
      <p:sp>
        <p:nvSpPr>
          <p:cNvPr id="123" name="Shape 123"/>
          <p:cNvSpPr txBox="1"/>
          <p:nvPr>
            <p:ph idx="2" type="title"/>
          </p:nvPr>
        </p:nvSpPr>
        <p:spPr>
          <a:xfrm>
            <a:off x="464100" y="1196150"/>
            <a:ext cx="8520599" cy="3071099"/>
          </a:xfrm>
          <a:prstGeom prst="rect">
            <a:avLst/>
          </a:prstGeom>
        </p:spPr>
        <p:txBody>
          <a:bodyPr anchorCtr="0" anchor="t" bIns="91425" lIns="91425" rIns="91425" tIns="91425">
            <a:noAutofit/>
          </a:bodyPr>
          <a:lstStyle/>
          <a:p>
            <a:pPr indent="-342900" lvl="0" marL="457200" rtl="0">
              <a:spcBef>
                <a:spcPts val="0"/>
              </a:spcBef>
              <a:spcAft>
                <a:spcPts val="1000"/>
              </a:spcAft>
              <a:buSzPct val="100000"/>
              <a:buFont typeface="Times New Roman"/>
              <a:buChar char="-"/>
            </a:pPr>
            <a:r>
              <a:rPr lang="en" sz="1800">
                <a:latin typeface="Times New Roman"/>
                <a:ea typeface="Times New Roman"/>
                <a:cs typeface="Times New Roman"/>
                <a:sym typeface="Times New Roman"/>
              </a:rPr>
              <a:t>A chaotic system can be seen as shadowing some periodic behavior at a given time, and erratically jumping from one periodic orbit to another. </a:t>
            </a:r>
          </a:p>
          <a:p>
            <a:pPr indent="-342900" lvl="0" marL="457200" rtl="0">
              <a:spcBef>
                <a:spcPts val="0"/>
              </a:spcBef>
              <a:spcAft>
                <a:spcPts val="1000"/>
              </a:spcAft>
              <a:buSzPct val="100000"/>
              <a:buFont typeface="Times New Roman"/>
              <a:buChar char="-"/>
            </a:pPr>
            <a:r>
              <a:rPr lang="en" sz="1800">
                <a:latin typeface="Times New Roman"/>
                <a:ea typeface="Times New Roman"/>
                <a:cs typeface="Times New Roman"/>
                <a:sym typeface="Times New Roman"/>
              </a:rPr>
              <a:t>To control chaos, one can apply small perturbations as the trajectory approaches a desired periodic orbit to stabilize the orbit.</a:t>
            </a:r>
          </a:p>
          <a:p>
            <a:pPr indent="-342900" lvl="0" marL="457200" rtl="0">
              <a:spcBef>
                <a:spcPts val="0"/>
              </a:spcBef>
              <a:spcAft>
                <a:spcPts val="1000"/>
              </a:spcAft>
              <a:buSzPct val="100000"/>
              <a:buFont typeface="Times New Roman"/>
              <a:buChar char="-"/>
            </a:pPr>
            <a:r>
              <a:rPr lang="en" sz="1800">
                <a:latin typeface="Times New Roman"/>
                <a:ea typeface="Times New Roman"/>
                <a:cs typeface="Times New Roman"/>
                <a:sym typeface="Times New Roman"/>
              </a:rPr>
              <a:t>Since small perturbations can cause large responses with time, one can direct the trajectory to wherever we want in the attractor.</a:t>
            </a:r>
          </a:p>
          <a:p>
            <a:pPr indent="-342900" lvl="0" marL="457200" rtl="0">
              <a:spcBef>
                <a:spcPts val="0"/>
              </a:spcBef>
              <a:spcAft>
                <a:spcPts val="1000"/>
              </a:spcAft>
              <a:buSzPct val="100000"/>
              <a:buFont typeface="Times New Roman"/>
              <a:buChar char="-"/>
            </a:pPr>
            <a:r>
              <a:rPr lang="en" sz="1800">
                <a:latin typeface="Times New Roman"/>
                <a:ea typeface="Times New Roman"/>
                <a:cs typeface="Times New Roman"/>
                <a:sym typeface="Times New Roman"/>
              </a:rPr>
              <a:t>One can produce an infinite number of desired dynamical behaviors (periodic or nonperiodic) using the same chaotic system if tiny perturbations are chosen properly. </a:t>
            </a: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7" name="Shape 127"/>
        <p:cNvGrpSpPr/>
        <p:nvPr/>
      </p:nvGrpSpPr>
      <p:grpSpPr>
        <a:xfrm>
          <a:off x="0" y="0"/>
          <a:ext cx="0" cy="0"/>
          <a:chOff x="0" y="0"/>
          <a:chExt cx="0" cy="0"/>
        </a:xfrm>
      </p:grpSpPr>
      <p:sp>
        <p:nvSpPr>
          <p:cNvPr id="128" name="Shape 128"/>
          <p:cNvSpPr txBox="1"/>
          <p:nvPr>
            <p:ph type="title"/>
          </p:nvPr>
        </p:nvSpPr>
        <p:spPr>
          <a:xfrm>
            <a:off x="311700" y="445025"/>
            <a:ext cx="8520599" cy="572699"/>
          </a:xfrm>
          <a:prstGeom prst="rect">
            <a:avLst/>
          </a:prstGeom>
        </p:spPr>
        <p:txBody>
          <a:bodyPr anchorCtr="0" anchor="t" bIns="91425" lIns="91425" rIns="91425" tIns="91425">
            <a:noAutofit/>
          </a:bodyPr>
          <a:lstStyle/>
          <a:p>
            <a:pPr rtl="0">
              <a:spcBef>
                <a:spcPts val="0"/>
              </a:spcBef>
              <a:buNone/>
            </a:pPr>
            <a:r>
              <a:rPr lang="en"/>
              <a:t>Robotics: An application of chaos theory</a:t>
            </a:r>
          </a:p>
          <a:p>
            <a:pPr>
              <a:spcBef>
                <a:spcPts val="0"/>
              </a:spcBef>
              <a:buNone/>
            </a:pPr>
            <a:r>
              <a:t/>
            </a:r>
            <a:endParaRPr/>
          </a:p>
        </p:txBody>
      </p:sp>
      <p:sp>
        <p:nvSpPr>
          <p:cNvPr id="129" name="Shape 129"/>
          <p:cNvSpPr txBox="1"/>
          <p:nvPr>
            <p:ph idx="1" type="body"/>
          </p:nvPr>
        </p:nvSpPr>
        <p:spPr>
          <a:xfrm>
            <a:off x="311700" y="1152475"/>
            <a:ext cx="8520599" cy="3416400"/>
          </a:xfrm>
          <a:prstGeom prst="rect">
            <a:avLst/>
          </a:prstGeom>
        </p:spPr>
        <p:txBody>
          <a:bodyPr anchorCtr="0" anchor="t" bIns="91425" lIns="91425" rIns="91425" tIns="91425">
            <a:noAutofit/>
          </a:bodyPr>
          <a:lstStyle/>
          <a:p>
            <a:pPr rtl="0">
              <a:spcBef>
                <a:spcPts val="0"/>
              </a:spcBef>
              <a:buNone/>
            </a:pPr>
            <a:r>
              <a:rPr lang="en"/>
              <a:t>It is very difficult to program robots for every possible robot-environment interaction (Example: robot leg getting stuck in a hole)</a:t>
            </a:r>
          </a:p>
          <a:p>
            <a:pPr indent="-228600" lvl="0" marL="457200" rtl="0">
              <a:spcBef>
                <a:spcPts val="0"/>
              </a:spcBef>
            </a:pPr>
            <a:r>
              <a:rPr lang="en"/>
              <a:t>On the other hand, a simple insect can approach a new and unique situation by generating new behaviors (such as changing its gait to get out of a hole) on its own</a:t>
            </a:r>
          </a:p>
          <a:p>
            <a:pPr indent="-228600" lvl="0" marL="457200">
              <a:spcBef>
                <a:spcPts val="0"/>
              </a:spcBef>
            </a:pPr>
            <a:r>
              <a:rPr lang="en"/>
              <a:t>(Not so) Recently a team in Germany figured out how to replicate this behavior in a robot</a:t>
            </a: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3" name="Shape 133"/>
        <p:cNvGrpSpPr/>
        <p:nvPr/>
      </p:nvGrpSpPr>
      <p:grpSpPr>
        <a:xfrm>
          <a:off x="0" y="0"/>
          <a:ext cx="0" cy="0"/>
          <a:chOff x="0" y="0"/>
          <a:chExt cx="0" cy="0"/>
        </a:xfrm>
      </p:grpSpPr>
      <p:sp>
        <p:nvSpPr>
          <p:cNvPr id="134" name="Shape 134"/>
          <p:cNvSpPr txBox="1"/>
          <p:nvPr>
            <p:ph type="title"/>
          </p:nvPr>
        </p:nvSpPr>
        <p:spPr>
          <a:xfrm>
            <a:off x="311700" y="445025"/>
            <a:ext cx="8520599" cy="572699"/>
          </a:xfrm>
          <a:prstGeom prst="rect">
            <a:avLst/>
          </a:prstGeom>
        </p:spPr>
        <p:txBody>
          <a:bodyPr anchorCtr="0" anchor="t" bIns="91425" lIns="91425" rIns="91425" tIns="91425">
            <a:noAutofit/>
          </a:bodyPr>
          <a:lstStyle/>
          <a:p>
            <a:pPr>
              <a:spcBef>
                <a:spcPts val="0"/>
              </a:spcBef>
              <a:buNone/>
            </a:pPr>
            <a:r>
              <a:rPr lang="en"/>
              <a:t>AMOS-WD06 </a:t>
            </a:r>
          </a:p>
        </p:txBody>
      </p:sp>
      <p:sp>
        <p:nvSpPr>
          <p:cNvPr id="135" name="Shape 135"/>
          <p:cNvSpPr txBox="1"/>
          <p:nvPr>
            <p:ph idx="1" type="body"/>
          </p:nvPr>
        </p:nvSpPr>
        <p:spPr>
          <a:xfrm>
            <a:off x="311700" y="1228675"/>
            <a:ext cx="1339199" cy="3340199"/>
          </a:xfrm>
          <a:prstGeom prst="rect">
            <a:avLst/>
          </a:prstGeom>
        </p:spPr>
        <p:txBody>
          <a:bodyPr anchorCtr="0" anchor="t" bIns="91425" lIns="91425" rIns="91425" tIns="91425">
            <a:noAutofit/>
          </a:bodyPr>
          <a:lstStyle/>
          <a:p>
            <a:pPr rtl="0">
              <a:spcBef>
                <a:spcPts val="0"/>
              </a:spcBef>
              <a:buNone/>
            </a:pPr>
            <a:r>
              <a:rPr lang="en"/>
              <a:t>2:00-</a:t>
            </a:r>
          </a:p>
          <a:p>
            <a:pPr rtl="0">
              <a:spcBef>
                <a:spcPts val="0"/>
              </a:spcBef>
              <a:buNone/>
            </a:pPr>
            <a:r>
              <a:rPr lang="en"/>
              <a:t>2:30</a:t>
            </a:r>
          </a:p>
          <a:p>
            <a:pPr lvl="0" rtl="0">
              <a:spcBef>
                <a:spcPts val="0"/>
              </a:spcBef>
              <a:buNone/>
            </a:pPr>
            <a:r>
              <a:t/>
            </a:r>
            <a:endParaRPr/>
          </a:p>
        </p:txBody>
      </p:sp>
      <p:sp>
        <p:nvSpPr>
          <p:cNvPr id="136" name="Shape 136">
            <a:hlinkClick/>
          </p:cNvPr>
          <p:cNvSpPr/>
          <p:nvPr/>
        </p:nvSpPr>
        <p:spPr>
          <a:xfrm>
            <a:off x="1872237" y="1093850"/>
            <a:ext cx="5399533" cy="4049649"/>
          </a:xfrm>
          <a:prstGeom prst="rect">
            <a:avLst/>
          </a:prstGeom>
          <a:blipFill>
            <a:blip r:embed="rId3">
              <a:alphaModFix/>
            </a:blip>
            <a:stretch>
              <a:fillRect/>
            </a:stretch>
          </a:blipFill>
          <a:ln>
            <a:noFill/>
          </a:ln>
        </p:spPr>
      </p:sp>
      <p:sp>
        <p:nvSpPr>
          <p:cNvPr id="137" name="Shape 137"/>
          <p:cNvSpPr txBox="1"/>
          <p:nvPr/>
        </p:nvSpPr>
        <p:spPr>
          <a:xfrm>
            <a:off x="7359600" y="1228675"/>
            <a:ext cx="1472700" cy="3666900"/>
          </a:xfrm>
          <a:prstGeom prst="rect">
            <a:avLst/>
          </a:prstGeom>
          <a:noFill/>
          <a:ln>
            <a:noFill/>
          </a:ln>
        </p:spPr>
        <p:txBody>
          <a:bodyPr anchorCtr="0" anchor="t" bIns="91425" lIns="91425" rIns="91425" tIns="91425">
            <a:noAutofit/>
          </a:bodyPr>
          <a:lstStyle/>
          <a:p>
            <a:pPr>
              <a:spcBef>
                <a:spcPts val="0"/>
              </a:spcBef>
              <a:buNone/>
            </a:pPr>
            <a:r>
              <a:rPr lang="en">
                <a:solidFill>
                  <a:srgbClr val="FFFFFF"/>
                </a:solidFill>
              </a:rPr>
              <a:t>System Designed by Steingrube et. al. @ the Bernstein Center for Computational Neuroscience in Germany</a:t>
            </a:r>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1" name="Shape 141"/>
        <p:cNvGrpSpPr/>
        <p:nvPr/>
      </p:nvGrpSpPr>
      <p:grpSpPr>
        <a:xfrm>
          <a:off x="0" y="0"/>
          <a:ext cx="0" cy="0"/>
          <a:chOff x="0" y="0"/>
          <a:chExt cx="0" cy="0"/>
        </a:xfrm>
      </p:grpSpPr>
      <p:sp>
        <p:nvSpPr>
          <p:cNvPr id="142" name="Shape 142"/>
          <p:cNvSpPr txBox="1"/>
          <p:nvPr>
            <p:ph type="title"/>
          </p:nvPr>
        </p:nvSpPr>
        <p:spPr>
          <a:xfrm>
            <a:off x="311700" y="445025"/>
            <a:ext cx="8520599" cy="572699"/>
          </a:xfrm>
          <a:prstGeom prst="rect">
            <a:avLst/>
          </a:prstGeom>
        </p:spPr>
        <p:txBody>
          <a:bodyPr anchorCtr="0" anchor="t" bIns="91425" lIns="91425" rIns="91425" tIns="91425">
            <a:noAutofit/>
          </a:bodyPr>
          <a:lstStyle/>
          <a:p>
            <a:pPr>
              <a:spcBef>
                <a:spcPts val="0"/>
              </a:spcBef>
              <a:buNone/>
            </a:pPr>
            <a:r>
              <a:rPr lang="en"/>
              <a:t>AMOS-WD06</a:t>
            </a:r>
          </a:p>
        </p:txBody>
      </p:sp>
      <p:sp>
        <p:nvSpPr>
          <p:cNvPr id="143" name="Shape 143"/>
          <p:cNvSpPr txBox="1"/>
          <p:nvPr>
            <p:ph idx="1" type="body"/>
          </p:nvPr>
        </p:nvSpPr>
        <p:spPr>
          <a:xfrm>
            <a:off x="311700" y="1228675"/>
            <a:ext cx="8520599" cy="3340199"/>
          </a:xfrm>
          <a:prstGeom prst="rect">
            <a:avLst/>
          </a:prstGeom>
        </p:spPr>
        <p:txBody>
          <a:bodyPr anchorCtr="0" anchor="t" bIns="91425" lIns="91425" rIns="91425" tIns="91425">
            <a:noAutofit/>
          </a:bodyPr>
          <a:lstStyle/>
          <a:p>
            <a:pPr rtl="0">
              <a:spcBef>
                <a:spcPts val="0"/>
              </a:spcBef>
              <a:buNone/>
            </a:pPr>
            <a:r>
              <a:rPr lang="en"/>
              <a:t>At least it’s better than pathetically walking forever while stuck</a:t>
            </a:r>
          </a:p>
          <a:p>
            <a:pPr indent="-228600" lvl="0" marL="457200" rtl="0">
              <a:spcBef>
                <a:spcPts val="0"/>
              </a:spcBef>
            </a:pPr>
            <a:r>
              <a:rPr lang="en"/>
              <a:t>AMOS-WD06 (the robot) has a two-neuron module that serves as a central pattern generator (CPG) that can generate different gaits (walking patterns) in an adaptive way while coordinating walking and orienting</a:t>
            </a:r>
          </a:p>
          <a:p>
            <a:pPr indent="-228600" lvl="0" marL="457200" rtl="0">
              <a:spcBef>
                <a:spcPts val="0"/>
              </a:spcBef>
            </a:pPr>
            <a:r>
              <a:rPr lang="en"/>
              <a:t>Input from 13 sensors determine the parameters that affect the dynamics of the chaotic system modeled in the CPG</a:t>
            </a:r>
          </a:p>
          <a:p>
            <a:pPr indent="-228600" lvl="0" marL="457200">
              <a:spcBef>
                <a:spcPts val="0"/>
              </a:spcBef>
            </a:pPr>
            <a:r>
              <a:rPr lang="en"/>
              <a:t>CPG output coordinates 18 different motors that make AMOS-WD06 walk</a:t>
            </a:r>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7" name="Shape 147"/>
        <p:cNvGrpSpPr/>
        <p:nvPr/>
      </p:nvGrpSpPr>
      <p:grpSpPr>
        <a:xfrm>
          <a:off x="0" y="0"/>
          <a:ext cx="0" cy="0"/>
          <a:chOff x="0" y="0"/>
          <a:chExt cx="0" cy="0"/>
        </a:xfrm>
      </p:grpSpPr>
      <p:sp>
        <p:nvSpPr>
          <p:cNvPr id="148" name="Shape 148"/>
          <p:cNvSpPr txBox="1"/>
          <p:nvPr>
            <p:ph type="title"/>
          </p:nvPr>
        </p:nvSpPr>
        <p:spPr>
          <a:xfrm>
            <a:off x="311700" y="445025"/>
            <a:ext cx="8520599" cy="572699"/>
          </a:xfrm>
          <a:prstGeom prst="rect">
            <a:avLst/>
          </a:prstGeom>
        </p:spPr>
        <p:txBody>
          <a:bodyPr anchorCtr="0" anchor="t" bIns="91425" lIns="91425" rIns="91425" tIns="91425">
            <a:noAutofit/>
          </a:bodyPr>
          <a:lstStyle/>
          <a:p>
            <a:pPr>
              <a:spcBef>
                <a:spcPts val="0"/>
              </a:spcBef>
              <a:buNone/>
            </a:pPr>
            <a:r>
              <a:rPr lang="en"/>
              <a:t>Chaos control in the CPG </a:t>
            </a:r>
          </a:p>
        </p:txBody>
      </p:sp>
      <p:sp>
        <p:nvSpPr>
          <p:cNvPr id="149" name="Shape 149"/>
          <p:cNvSpPr txBox="1"/>
          <p:nvPr>
            <p:ph idx="1" type="body"/>
          </p:nvPr>
        </p:nvSpPr>
        <p:spPr>
          <a:xfrm>
            <a:off x="311700" y="1152475"/>
            <a:ext cx="8520599" cy="3416400"/>
          </a:xfrm>
          <a:prstGeom prst="rect">
            <a:avLst/>
          </a:prstGeom>
        </p:spPr>
        <p:txBody>
          <a:bodyPr anchorCtr="0" anchor="t" bIns="91425" lIns="91425" rIns="91425" tIns="91425">
            <a:noAutofit/>
          </a:bodyPr>
          <a:lstStyle/>
          <a:p>
            <a:pPr rtl="0">
              <a:spcBef>
                <a:spcPts val="0"/>
              </a:spcBef>
              <a:buNone/>
            </a:pPr>
            <a:r>
              <a:rPr lang="en"/>
              <a:t>The output states of the CPG      			 , are such that the circuit satisfies:</a:t>
            </a:r>
          </a:p>
          <a:p>
            <a:pPr rtl="0">
              <a:spcBef>
                <a:spcPts val="0"/>
              </a:spcBef>
              <a:buNone/>
            </a:pPr>
            <a:r>
              <a:t/>
            </a:r>
            <a:endParaRPr/>
          </a:p>
          <a:p>
            <a:pPr rtl="0">
              <a:spcBef>
                <a:spcPts val="0"/>
              </a:spcBef>
              <a:buNone/>
            </a:pPr>
            <a:r>
              <a:t/>
            </a:r>
            <a:endParaRPr/>
          </a:p>
          <a:p>
            <a:pPr indent="-228600" lvl="0" marL="457200" rtl="0">
              <a:lnSpc>
                <a:spcPct val="200000"/>
              </a:lnSpc>
              <a:spcBef>
                <a:spcPts val="0"/>
              </a:spcBef>
              <a:spcAft>
                <a:spcPts val="0"/>
              </a:spcAft>
            </a:pPr>
            <a:r>
              <a:rPr lang="en"/>
              <a:t>σ(x) is a sigmoid activation function</a:t>
            </a:r>
          </a:p>
          <a:p>
            <a:pPr indent="-228600" lvl="0" marL="457200" rtl="0">
              <a:lnSpc>
                <a:spcPct val="200000"/>
              </a:lnSpc>
              <a:spcBef>
                <a:spcPts val="0"/>
              </a:spcBef>
              <a:spcAft>
                <a:spcPts val="0"/>
              </a:spcAft>
            </a:pPr>
            <a:r>
              <a:rPr lang="en"/>
              <a:t>θ</a:t>
            </a:r>
            <a:r>
              <a:rPr baseline="-25000" lang="en"/>
              <a:t>i</a:t>
            </a:r>
            <a:r>
              <a:rPr lang="en"/>
              <a:t> and w</a:t>
            </a:r>
            <a:r>
              <a:rPr baseline="-25000" lang="en"/>
              <a:t>ij</a:t>
            </a:r>
            <a:r>
              <a:rPr lang="en"/>
              <a:t> are different parameters related to neural network functionality</a:t>
            </a:r>
          </a:p>
          <a:p>
            <a:pPr indent="-228600" lvl="0" marL="457200" rtl="0">
              <a:lnSpc>
                <a:spcPct val="200000"/>
              </a:lnSpc>
              <a:spcBef>
                <a:spcPts val="0"/>
              </a:spcBef>
              <a:spcAft>
                <a:spcPts val="0"/>
              </a:spcAft>
            </a:pPr>
            <a:r>
              <a:rPr lang="en"/>
              <a:t>c</a:t>
            </a:r>
            <a:r>
              <a:rPr baseline="-25000" lang="en"/>
              <a:t>i</a:t>
            </a:r>
            <a:r>
              <a:rPr baseline="30000" lang="en"/>
              <a:t>(p) </a:t>
            </a:r>
            <a:r>
              <a:rPr lang="en"/>
              <a:t>are control signals that depend on </a:t>
            </a:r>
            <a:r>
              <a:rPr i="1" lang="en"/>
              <a:t>p</a:t>
            </a:r>
            <a:r>
              <a:rPr lang="en"/>
              <a:t>, the period of the orbit of the chaotic system to be controlled (the output)</a:t>
            </a:r>
          </a:p>
        </p:txBody>
      </p:sp>
      <p:pic>
        <p:nvPicPr>
          <p:cNvPr id="150" name="Shape 150"/>
          <p:cNvPicPr preferRelativeResize="0"/>
          <p:nvPr/>
        </p:nvPicPr>
        <p:blipFill>
          <a:blip r:embed="rId3">
            <a:alphaModFix/>
          </a:blip>
          <a:stretch>
            <a:fillRect/>
          </a:stretch>
        </p:blipFill>
        <p:spPr>
          <a:xfrm>
            <a:off x="3345800" y="1253637"/>
            <a:ext cx="1200150" cy="314325"/>
          </a:xfrm>
          <a:prstGeom prst="rect">
            <a:avLst/>
          </a:prstGeom>
          <a:noFill/>
          <a:ln>
            <a:noFill/>
          </a:ln>
        </p:spPr>
      </p:pic>
      <p:pic>
        <p:nvPicPr>
          <p:cNvPr id="151" name="Shape 151"/>
          <p:cNvPicPr preferRelativeResize="0"/>
          <p:nvPr/>
        </p:nvPicPr>
        <p:blipFill>
          <a:blip r:embed="rId4">
            <a:alphaModFix/>
          </a:blip>
          <a:stretch>
            <a:fillRect/>
          </a:stretch>
        </p:blipFill>
        <p:spPr>
          <a:xfrm>
            <a:off x="2114550" y="1741225"/>
            <a:ext cx="4914900" cy="800100"/>
          </a:xfrm>
          <a:prstGeom prst="rect">
            <a:avLst/>
          </a:prstGeom>
          <a:noFill/>
          <a:ln>
            <a:noFill/>
          </a:ln>
        </p:spPr>
      </p:pic>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5" name="Shape 155"/>
        <p:cNvGrpSpPr/>
        <p:nvPr/>
      </p:nvGrpSpPr>
      <p:grpSpPr>
        <a:xfrm>
          <a:off x="0" y="0"/>
          <a:ext cx="0" cy="0"/>
          <a:chOff x="0" y="0"/>
          <a:chExt cx="0" cy="0"/>
        </a:xfrm>
      </p:grpSpPr>
      <p:sp>
        <p:nvSpPr>
          <p:cNvPr id="156" name="Shape 156"/>
          <p:cNvSpPr txBox="1"/>
          <p:nvPr>
            <p:ph type="title"/>
          </p:nvPr>
        </p:nvSpPr>
        <p:spPr>
          <a:xfrm>
            <a:off x="311700" y="445025"/>
            <a:ext cx="8520599" cy="572699"/>
          </a:xfrm>
          <a:prstGeom prst="rect">
            <a:avLst/>
          </a:prstGeom>
        </p:spPr>
        <p:txBody>
          <a:bodyPr anchorCtr="0" anchor="t" bIns="91425" lIns="91425" rIns="91425" tIns="91425">
            <a:noAutofit/>
          </a:bodyPr>
          <a:lstStyle/>
          <a:p>
            <a:pPr lvl="0" rtl="0">
              <a:spcBef>
                <a:spcPts val="0"/>
              </a:spcBef>
              <a:buNone/>
            </a:pPr>
            <a:r>
              <a:rPr lang="en"/>
              <a:t>Chaos control in the CPG </a:t>
            </a:r>
          </a:p>
        </p:txBody>
      </p:sp>
      <p:sp>
        <p:nvSpPr>
          <p:cNvPr id="157" name="Shape 157"/>
          <p:cNvSpPr txBox="1"/>
          <p:nvPr>
            <p:ph idx="1" type="body"/>
          </p:nvPr>
        </p:nvSpPr>
        <p:spPr>
          <a:xfrm>
            <a:off x="311700" y="1152475"/>
            <a:ext cx="8520599" cy="3416400"/>
          </a:xfrm>
          <a:prstGeom prst="rect">
            <a:avLst/>
          </a:prstGeom>
        </p:spPr>
        <p:txBody>
          <a:bodyPr anchorCtr="0" anchor="t" bIns="91425" lIns="91425" rIns="91425" tIns="91425">
            <a:noAutofit/>
          </a:bodyPr>
          <a:lstStyle/>
          <a:p>
            <a:pPr indent="-228600" lvl="0" marL="457200" rtl="0">
              <a:lnSpc>
                <a:spcPct val="200000"/>
              </a:lnSpc>
              <a:spcBef>
                <a:spcPts val="0"/>
              </a:spcBef>
              <a:spcAft>
                <a:spcPts val="0"/>
              </a:spcAft>
            </a:pPr>
            <a:r>
              <a:rPr lang="en"/>
              <a:t>The period </a:t>
            </a:r>
            <a:r>
              <a:rPr i="1" lang="en"/>
              <a:t>p</a:t>
            </a:r>
            <a:r>
              <a:rPr lang="en"/>
              <a:t> is uniquely determined by sensory inputs based on different situations (rough terrain, downward slope, light, etc.)</a:t>
            </a:r>
          </a:p>
          <a:p>
            <a:pPr indent="-228600" lvl="0" marL="457200" rtl="0">
              <a:lnSpc>
                <a:spcPct val="200000"/>
              </a:lnSpc>
              <a:spcBef>
                <a:spcPts val="0"/>
              </a:spcBef>
              <a:spcAft>
                <a:spcPts val="0"/>
              </a:spcAft>
            </a:pPr>
            <a:r>
              <a:rPr lang="en"/>
              <a:t>When c</a:t>
            </a:r>
            <a:r>
              <a:rPr baseline="-25000" lang="en"/>
              <a:t>i</a:t>
            </a:r>
            <a:r>
              <a:rPr baseline="30000" lang="en"/>
              <a:t>(p)</a:t>
            </a:r>
            <a:r>
              <a:rPr lang="en"/>
              <a:t>=0, the CPG exhibits chaotic dynamics, allowing the robot to undertake new gaits</a:t>
            </a:r>
          </a:p>
        </p:txBody>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1" name="Shape 161"/>
        <p:cNvGrpSpPr/>
        <p:nvPr/>
      </p:nvGrpSpPr>
      <p:grpSpPr>
        <a:xfrm>
          <a:off x="0" y="0"/>
          <a:ext cx="0" cy="0"/>
          <a:chOff x="0" y="0"/>
          <a:chExt cx="0" cy="0"/>
        </a:xfrm>
      </p:grpSpPr>
      <p:sp>
        <p:nvSpPr>
          <p:cNvPr id="162" name="Shape 162"/>
          <p:cNvSpPr txBox="1"/>
          <p:nvPr>
            <p:ph type="title"/>
          </p:nvPr>
        </p:nvSpPr>
        <p:spPr>
          <a:xfrm>
            <a:off x="311700" y="445025"/>
            <a:ext cx="8520599" cy="572699"/>
          </a:xfrm>
          <a:prstGeom prst="rect">
            <a:avLst/>
          </a:prstGeom>
        </p:spPr>
        <p:txBody>
          <a:bodyPr anchorCtr="0" anchor="t" bIns="91425" lIns="91425" rIns="91425" tIns="91425">
            <a:noAutofit/>
          </a:bodyPr>
          <a:lstStyle/>
          <a:p>
            <a:pPr lvl="0" rtl="0">
              <a:spcBef>
                <a:spcPts val="0"/>
              </a:spcBef>
              <a:buNone/>
            </a:pPr>
            <a:r>
              <a:rPr lang="en"/>
              <a:t>Chaos control in the CPG </a:t>
            </a:r>
          </a:p>
        </p:txBody>
      </p:sp>
      <p:sp>
        <p:nvSpPr>
          <p:cNvPr id="163" name="Shape 163"/>
          <p:cNvSpPr txBox="1"/>
          <p:nvPr>
            <p:ph idx="1" type="body"/>
          </p:nvPr>
        </p:nvSpPr>
        <p:spPr>
          <a:xfrm>
            <a:off x="311700" y="1152475"/>
            <a:ext cx="8520599" cy="3416400"/>
          </a:xfrm>
          <a:prstGeom prst="rect">
            <a:avLst/>
          </a:prstGeom>
        </p:spPr>
        <p:txBody>
          <a:bodyPr anchorCtr="0" anchor="t" bIns="91425" lIns="91425" rIns="91425" tIns="91425">
            <a:noAutofit/>
          </a:bodyPr>
          <a:lstStyle/>
          <a:p>
            <a:pPr indent="-228600" lvl="0" marL="457200" rtl="0">
              <a:lnSpc>
                <a:spcPct val="200000"/>
              </a:lnSpc>
              <a:spcBef>
                <a:spcPts val="0"/>
              </a:spcBef>
              <a:spcAft>
                <a:spcPts val="0"/>
              </a:spcAft>
            </a:pPr>
            <a:r>
              <a:rPr lang="en"/>
              <a:t>Basically:</a:t>
            </a:r>
          </a:p>
          <a:p>
            <a:pPr indent="-228600" lvl="1" marL="914400" rtl="0">
              <a:lnSpc>
                <a:spcPct val="200000"/>
              </a:lnSpc>
              <a:spcBef>
                <a:spcPts val="0"/>
              </a:spcBef>
              <a:spcAft>
                <a:spcPts val="0"/>
              </a:spcAft>
            </a:pPr>
            <a:r>
              <a:rPr lang="en"/>
              <a:t>Without any control of </a:t>
            </a:r>
            <a:r>
              <a:rPr i="1" lang="en"/>
              <a:t>p</a:t>
            </a:r>
            <a:r>
              <a:rPr lang="en"/>
              <a:t>, the CPG signal is chaotic producing new original gaits</a:t>
            </a:r>
          </a:p>
          <a:p>
            <a:pPr indent="-228600" lvl="2" marL="1371600" rtl="0">
              <a:lnSpc>
                <a:spcPct val="200000"/>
              </a:lnSpc>
              <a:spcBef>
                <a:spcPts val="0"/>
              </a:spcBef>
              <a:spcAft>
                <a:spcPts val="0"/>
              </a:spcAft>
            </a:pPr>
            <a:r>
              <a:rPr lang="en"/>
              <a:t>Because the chaotic attractors in the system contain an almost infinite number of unstable periodic orbits, it is possible for the robot to “discover” an almost infinite amount of gaits</a:t>
            </a:r>
          </a:p>
          <a:p>
            <a:pPr indent="-228600" lvl="2" marL="1371600" rtl="0">
              <a:lnSpc>
                <a:spcPct val="200000"/>
              </a:lnSpc>
              <a:spcBef>
                <a:spcPts val="0"/>
              </a:spcBef>
              <a:spcAft>
                <a:spcPts val="0"/>
              </a:spcAft>
            </a:pPr>
            <a:r>
              <a:rPr lang="en"/>
              <a:t>This is what enables the function of the CPG</a:t>
            </a:r>
          </a:p>
          <a:p>
            <a:pPr indent="-228600" lvl="1" marL="914400" rtl="0">
              <a:lnSpc>
                <a:spcPct val="200000"/>
              </a:lnSpc>
              <a:spcBef>
                <a:spcPts val="0"/>
              </a:spcBef>
              <a:spcAft>
                <a:spcPts val="0"/>
              </a:spcAft>
            </a:pPr>
            <a:r>
              <a:rPr lang="en"/>
              <a:t>With control of </a:t>
            </a:r>
            <a:r>
              <a:rPr i="1" lang="en"/>
              <a:t>p</a:t>
            </a:r>
            <a:r>
              <a:rPr lang="en"/>
              <a:t>, the CPG dynamics switch to one of many preset outputs</a:t>
            </a:r>
          </a:p>
          <a:p>
            <a:pPr indent="-228600" lvl="0" marL="457200" rtl="0">
              <a:lnSpc>
                <a:spcPct val="200000"/>
              </a:lnSpc>
              <a:spcBef>
                <a:spcPts val="0"/>
              </a:spcBef>
              <a:spcAft>
                <a:spcPts val="0"/>
              </a:spcAft>
            </a:pPr>
            <a:r>
              <a:rPr lang="en"/>
              <a:t>Combining the CPG with a standard postprocessing unit enables the robot to conduct sensor-driven control of a very large repertoire of behaviors</a:t>
            </a:r>
          </a:p>
        </p:txBody>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7" name="Shape 167"/>
        <p:cNvGrpSpPr/>
        <p:nvPr/>
      </p:nvGrpSpPr>
      <p:grpSpPr>
        <a:xfrm>
          <a:off x="0" y="0"/>
          <a:ext cx="0" cy="0"/>
          <a:chOff x="0" y="0"/>
          <a:chExt cx="0" cy="0"/>
        </a:xfrm>
      </p:grpSpPr>
      <p:sp>
        <p:nvSpPr>
          <p:cNvPr id="168" name="Shape 168"/>
          <p:cNvSpPr txBox="1"/>
          <p:nvPr>
            <p:ph type="title"/>
          </p:nvPr>
        </p:nvSpPr>
        <p:spPr>
          <a:xfrm>
            <a:off x="311700" y="445025"/>
            <a:ext cx="8520599" cy="572699"/>
          </a:xfrm>
          <a:prstGeom prst="rect">
            <a:avLst/>
          </a:prstGeom>
        </p:spPr>
        <p:txBody>
          <a:bodyPr anchorCtr="0" anchor="t" bIns="91425" lIns="91425" rIns="91425" tIns="91425">
            <a:noAutofit/>
          </a:bodyPr>
          <a:lstStyle/>
          <a:p>
            <a:pPr>
              <a:spcBef>
                <a:spcPts val="0"/>
              </a:spcBef>
              <a:buNone/>
            </a:pPr>
            <a:r>
              <a:t/>
            </a:r>
            <a:endParaRPr/>
          </a:p>
        </p:txBody>
      </p:sp>
      <p:sp>
        <p:nvSpPr>
          <p:cNvPr id="169" name="Shape 169"/>
          <p:cNvSpPr txBox="1"/>
          <p:nvPr>
            <p:ph idx="1" type="body"/>
          </p:nvPr>
        </p:nvSpPr>
        <p:spPr>
          <a:xfrm>
            <a:off x="311700" y="1152475"/>
            <a:ext cx="8520599" cy="3416400"/>
          </a:xfrm>
          <a:prstGeom prst="rect">
            <a:avLst/>
          </a:prstGeom>
        </p:spPr>
        <p:txBody>
          <a:bodyPr anchorCtr="0" anchor="t" bIns="91425" lIns="91425" rIns="91425" tIns="91425">
            <a:noAutofit/>
          </a:bodyPr>
          <a:lstStyle/>
          <a:p>
            <a:pPr>
              <a:spcBef>
                <a:spcPts val="0"/>
              </a:spcBef>
              <a:buNone/>
            </a:pPr>
            <a:r>
              <a:t/>
            </a:r>
            <a:endParaRPr/>
          </a:p>
        </p:txBody>
      </p:sp>
      <p:pic>
        <p:nvPicPr>
          <p:cNvPr id="170" name="Shape 170"/>
          <p:cNvPicPr preferRelativeResize="0"/>
          <p:nvPr/>
        </p:nvPicPr>
        <p:blipFill>
          <a:blip r:embed="rId3">
            <a:alphaModFix/>
          </a:blip>
          <a:stretch>
            <a:fillRect/>
          </a:stretch>
        </p:blipFill>
        <p:spPr>
          <a:xfrm rot="5400000">
            <a:off x="2846912" y="-2216526"/>
            <a:ext cx="3450174" cy="9187674"/>
          </a:xfrm>
          <a:prstGeom prst="rect">
            <a:avLst/>
          </a:prstGeom>
          <a:noFill/>
          <a:ln>
            <a:noFill/>
          </a:ln>
        </p:spPr>
      </p:pic>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4" name="Shape 174"/>
        <p:cNvGrpSpPr/>
        <p:nvPr/>
      </p:nvGrpSpPr>
      <p:grpSpPr>
        <a:xfrm>
          <a:off x="0" y="0"/>
          <a:ext cx="0" cy="0"/>
          <a:chOff x="0" y="0"/>
          <a:chExt cx="0" cy="0"/>
        </a:xfrm>
      </p:grpSpPr>
      <p:sp>
        <p:nvSpPr>
          <p:cNvPr id="175" name="Shape 175"/>
          <p:cNvSpPr txBox="1"/>
          <p:nvPr>
            <p:ph type="title"/>
          </p:nvPr>
        </p:nvSpPr>
        <p:spPr>
          <a:xfrm>
            <a:off x="311700" y="445025"/>
            <a:ext cx="8520599" cy="572699"/>
          </a:xfrm>
          <a:prstGeom prst="rect">
            <a:avLst/>
          </a:prstGeom>
        </p:spPr>
        <p:txBody>
          <a:bodyPr anchorCtr="0" anchor="t" bIns="91425" lIns="91425" rIns="91425" tIns="91425">
            <a:noAutofit/>
          </a:bodyPr>
          <a:lstStyle/>
          <a:p>
            <a:pPr lvl="0" rtl="0">
              <a:spcBef>
                <a:spcPts val="0"/>
              </a:spcBef>
              <a:buNone/>
            </a:pPr>
            <a:r>
              <a:rPr lang="en"/>
              <a:t>Chaos control in the CPG </a:t>
            </a:r>
          </a:p>
        </p:txBody>
      </p:sp>
      <p:sp>
        <p:nvSpPr>
          <p:cNvPr id="176" name="Shape 176"/>
          <p:cNvSpPr txBox="1"/>
          <p:nvPr>
            <p:ph idx="1" type="body"/>
          </p:nvPr>
        </p:nvSpPr>
        <p:spPr>
          <a:xfrm>
            <a:off x="311700" y="1152475"/>
            <a:ext cx="8588399" cy="3416400"/>
          </a:xfrm>
          <a:prstGeom prst="rect">
            <a:avLst/>
          </a:prstGeom>
        </p:spPr>
        <p:txBody>
          <a:bodyPr anchorCtr="0" anchor="t" bIns="91425" lIns="91425" rIns="91425" tIns="91425">
            <a:noAutofit/>
          </a:bodyPr>
          <a:lstStyle/>
          <a:p>
            <a:pPr indent="-228600" lvl="0" marL="457200" rtl="0">
              <a:lnSpc>
                <a:spcPct val="200000"/>
              </a:lnSpc>
              <a:spcBef>
                <a:spcPts val="0"/>
              </a:spcBef>
              <a:spcAft>
                <a:spcPts val="0"/>
              </a:spcAft>
            </a:pPr>
            <a:r>
              <a:rPr lang="en"/>
              <a:t>The chaos control in the CPG physically manifests in the robot’s ability to self-untrap</a:t>
            </a:r>
          </a:p>
          <a:p>
            <a:pPr indent="-228600" lvl="0" marL="457200" rtl="0">
              <a:lnSpc>
                <a:spcPct val="200000"/>
              </a:lnSpc>
              <a:spcBef>
                <a:spcPts val="0"/>
              </a:spcBef>
              <a:spcAft>
                <a:spcPts val="0"/>
              </a:spcAft>
            </a:pPr>
            <a:r>
              <a:rPr lang="en"/>
              <a:t>Steingrube et. al. also gave their robot the ability to remember useful gaits it “discovers”</a:t>
            </a:r>
          </a:p>
          <a:p>
            <a:pPr indent="-228600" lvl="0" marL="457200" rtl="0">
              <a:lnSpc>
                <a:spcPct val="200000"/>
              </a:lnSpc>
              <a:spcBef>
                <a:spcPts val="0"/>
              </a:spcBef>
              <a:spcAft>
                <a:spcPts val="0"/>
              </a:spcAft>
            </a:pPr>
            <a:r>
              <a:rPr lang="en"/>
              <a:t>This allows for quicker response times when stuck in repeated difficult situations over time</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2C2C2C"/>
        </a:solidFill>
      </p:bgPr>
    </p:bg>
    <p:spTree>
      <p:nvGrpSpPr>
        <p:cNvPr id="60" name="Shape 60"/>
        <p:cNvGrpSpPr/>
        <p:nvPr/>
      </p:nvGrpSpPr>
      <p:grpSpPr>
        <a:xfrm>
          <a:off x="0" y="0"/>
          <a:ext cx="0" cy="0"/>
          <a:chOff x="0" y="0"/>
          <a:chExt cx="0" cy="0"/>
        </a:xfrm>
      </p:grpSpPr>
      <p:sp>
        <p:nvSpPr>
          <p:cNvPr id="61" name="Shape 61"/>
          <p:cNvSpPr txBox="1"/>
          <p:nvPr>
            <p:ph type="title"/>
          </p:nvPr>
        </p:nvSpPr>
        <p:spPr>
          <a:xfrm>
            <a:off x="311700" y="445025"/>
            <a:ext cx="8520599" cy="572699"/>
          </a:xfrm>
          <a:prstGeom prst="rect">
            <a:avLst/>
          </a:prstGeom>
        </p:spPr>
        <p:txBody>
          <a:bodyPr anchorCtr="0" anchor="t" bIns="91425" lIns="91425" rIns="91425" tIns="91425">
            <a:noAutofit/>
          </a:bodyPr>
          <a:lstStyle/>
          <a:p>
            <a:pPr>
              <a:spcBef>
                <a:spcPts val="0"/>
              </a:spcBef>
              <a:buNone/>
            </a:pPr>
            <a:r>
              <a:rPr lang="en"/>
              <a:t>So, what is Chaos Theory?</a:t>
            </a:r>
          </a:p>
        </p:txBody>
      </p:sp>
      <p:pic>
        <p:nvPicPr>
          <p:cNvPr id="62" name="Shape 62"/>
          <p:cNvPicPr preferRelativeResize="0"/>
          <p:nvPr/>
        </p:nvPicPr>
        <p:blipFill>
          <a:blip r:embed="rId3">
            <a:alphaModFix amt="38000"/>
          </a:blip>
          <a:stretch>
            <a:fillRect/>
          </a:stretch>
        </p:blipFill>
        <p:spPr>
          <a:xfrm>
            <a:off x="4583075" y="1160175"/>
            <a:ext cx="5403600" cy="4548849"/>
          </a:xfrm>
          <a:prstGeom prst="rect">
            <a:avLst/>
          </a:prstGeom>
          <a:noFill/>
          <a:ln>
            <a:noFill/>
          </a:ln>
        </p:spPr>
      </p:pic>
      <p:sp>
        <p:nvSpPr>
          <p:cNvPr id="63" name="Shape 63"/>
          <p:cNvSpPr txBox="1"/>
          <p:nvPr/>
        </p:nvSpPr>
        <p:spPr>
          <a:xfrm>
            <a:off x="261275" y="1127200"/>
            <a:ext cx="8245199" cy="675299"/>
          </a:xfrm>
          <a:prstGeom prst="rect">
            <a:avLst/>
          </a:prstGeom>
          <a:noFill/>
          <a:ln>
            <a:noFill/>
          </a:ln>
        </p:spPr>
        <p:txBody>
          <a:bodyPr anchorCtr="0" anchor="t" bIns="91425" lIns="91425" rIns="91425" tIns="91425">
            <a:noAutofit/>
          </a:bodyPr>
          <a:lstStyle/>
          <a:p>
            <a:pPr>
              <a:spcBef>
                <a:spcPts val="0"/>
              </a:spcBef>
              <a:buNone/>
            </a:pPr>
            <a:r>
              <a:rPr lang="en" sz="2000">
                <a:solidFill>
                  <a:srgbClr val="FFFFFF"/>
                </a:solidFill>
                <a:latin typeface="Average"/>
                <a:ea typeface="Average"/>
                <a:cs typeface="Average"/>
                <a:sym typeface="Average"/>
              </a:rPr>
              <a:t>Chaos Theory is the field of mathematics that studies complex systems and their behaviors.</a:t>
            </a:r>
          </a:p>
        </p:txBody>
      </p:sp>
      <p:sp>
        <p:nvSpPr>
          <p:cNvPr id="64" name="Shape 64"/>
          <p:cNvSpPr txBox="1"/>
          <p:nvPr/>
        </p:nvSpPr>
        <p:spPr>
          <a:xfrm>
            <a:off x="1044125" y="2099300"/>
            <a:ext cx="3703799" cy="2670600"/>
          </a:xfrm>
          <a:prstGeom prst="rect">
            <a:avLst/>
          </a:prstGeom>
          <a:noFill/>
          <a:ln>
            <a:noFill/>
          </a:ln>
        </p:spPr>
        <p:txBody>
          <a:bodyPr anchorCtr="0" anchor="t" bIns="91425" lIns="91425" rIns="91425" tIns="91425">
            <a:noAutofit/>
          </a:bodyPr>
          <a:lstStyle/>
          <a:p>
            <a:pPr indent="-342900" lvl="0" marL="457200" rtl="0">
              <a:lnSpc>
                <a:spcPct val="150000"/>
              </a:lnSpc>
              <a:spcBef>
                <a:spcPts val="0"/>
              </a:spcBef>
              <a:buClr>
                <a:srgbClr val="FFFFFF"/>
              </a:buClr>
              <a:buSzPct val="100000"/>
              <a:buFont typeface="Average"/>
              <a:buChar char="●"/>
            </a:pPr>
            <a:r>
              <a:rPr lang="en" sz="1800">
                <a:solidFill>
                  <a:srgbClr val="FFFFFF"/>
                </a:solidFill>
                <a:latin typeface="Average"/>
                <a:ea typeface="Average"/>
                <a:cs typeface="Average"/>
                <a:sym typeface="Average"/>
              </a:rPr>
              <a:t>Initial Conditions</a:t>
            </a:r>
          </a:p>
          <a:p>
            <a:pPr indent="-342900" lvl="0" marL="457200" rtl="0">
              <a:lnSpc>
                <a:spcPct val="150000"/>
              </a:lnSpc>
              <a:spcBef>
                <a:spcPts val="0"/>
              </a:spcBef>
              <a:buClr>
                <a:srgbClr val="FFFFFF"/>
              </a:buClr>
              <a:buSzPct val="100000"/>
              <a:buFont typeface="Average"/>
              <a:buChar char="●"/>
            </a:pPr>
            <a:r>
              <a:rPr lang="en" sz="1800">
                <a:solidFill>
                  <a:srgbClr val="FFFFFF"/>
                </a:solidFill>
                <a:latin typeface="Average"/>
                <a:ea typeface="Average"/>
                <a:cs typeface="Average"/>
                <a:sym typeface="Average"/>
              </a:rPr>
              <a:t>Apparent disorder</a:t>
            </a:r>
          </a:p>
          <a:p>
            <a:pPr indent="-342900" lvl="0" marL="457200">
              <a:lnSpc>
                <a:spcPct val="150000"/>
              </a:lnSpc>
              <a:spcBef>
                <a:spcPts val="0"/>
              </a:spcBef>
              <a:buClr>
                <a:srgbClr val="FFFFFF"/>
              </a:buClr>
              <a:buSzPct val="100000"/>
              <a:buFont typeface="Average"/>
              <a:buChar char="●"/>
            </a:pPr>
            <a:r>
              <a:rPr lang="en" sz="1800">
                <a:solidFill>
                  <a:srgbClr val="FFFFFF"/>
                </a:solidFill>
                <a:latin typeface="Average"/>
                <a:ea typeface="Average"/>
                <a:cs typeface="Average"/>
                <a:sym typeface="Average"/>
              </a:rPr>
              <a:t>Underlying order</a:t>
            </a:r>
          </a:p>
        </p:txBody>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0" name="Shape 180"/>
        <p:cNvGrpSpPr/>
        <p:nvPr/>
      </p:nvGrpSpPr>
      <p:grpSpPr>
        <a:xfrm>
          <a:off x="0" y="0"/>
          <a:ext cx="0" cy="0"/>
          <a:chOff x="0" y="0"/>
          <a:chExt cx="0" cy="0"/>
        </a:xfrm>
      </p:grpSpPr>
      <p:sp>
        <p:nvSpPr>
          <p:cNvPr id="181" name="Shape 181"/>
          <p:cNvSpPr txBox="1"/>
          <p:nvPr>
            <p:ph type="title"/>
          </p:nvPr>
        </p:nvSpPr>
        <p:spPr>
          <a:xfrm>
            <a:off x="311700" y="445025"/>
            <a:ext cx="8520599" cy="572699"/>
          </a:xfrm>
          <a:prstGeom prst="rect">
            <a:avLst/>
          </a:prstGeom>
        </p:spPr>
        <p:txBody>
          <a:bodyPr anchorCtr="0" anchor="t" bIns="91425" lIns="91425" rIns="91425" tIns="91425">
            <a:noAutofit/>
          </a:bodyPr>
          <a:lstStyle/>
          <a:p>
            <a:pPr lvl="0" rtl="0">
              <a:spcBef>
                <a:spcPts val="0"/>
              </a:spcBef>
              <a:buNone/>
            </a:pPr>
            <a:r>
              <a:rPr lang="en"/>
              <a:t>Mind = Blown</a:t>
            </a:r>
          </a:p>
        </p:txBody>
      </p:sp>
      <p:sp>
        <p:nvSpPr>
          <p:cNvPr id="182" name="Shape 182"/>
          <p:cNvSpPr txBox="1"/>
          <p:nvPr>
            <p:ph idx="1" type="body"/>
          </p:nvPr>
        </p:nvSpPr>
        <p:spPr>
          <a:xfrm>
            <a:off x="311700" y="1152475"/>
            <a:ext cx="4962000" cy="3416400"/>
          </a:xfrm>
          <a:prstGeom prst="rect">
            <a:avLst/>
          </a:prstGeom>
        </p:spPr>
        <p:txBody>
          <a:bodyPr anchorCtr="0" anchor="t" bIns="91425" lIns="91425" rIns="91425" tIns="91425">
            <a:noAutofit/>
          </a:bodyPr>
          <a:lstStyle/>
          <a:p>
            <a:pPr lvl="0" rtl="0">
              <a:lnSpc>
                <a:spcPct val="200000"/>
              </a:lnSpc>
              <a:spcBef>
                <a:spcPts val="0"/>
              </a:spcBef>
              <a:spcAft>
                <a:spcPts val="0"/>
              </a:spcAft>
              <a:buNone/>
            </a:pPr>
            <a:r>
              <a:rPr lang="en" sz="2400"/>
              <a:t>AMOS-WD06 uses a chaotic system and chaos control as the driving force for its ARTIFICIAL INTELLIGENCE!</a:t>
            </a:r>
          </a:p>
        </p:txBody>
      </p:sp>
      <p:pic>
        <p:nvPicPr>
          <p:cNvPr id="183" name="Shape 183"/>
          <p:cNvPicPr preferRelativeResize="0"/>
          <p:nvPr/>
        </p:nvPicPr>
        <p:blipFill>
          <a:blip r:embed="rId3">
            <a:alphaModFix/>
          </a:blip>
          <a:stretch>
            <a:fillRect/>
          </a:stretch>
        </p:blipFill>
        <p:spPr>
          <a:xfrm>
            <a:off x="5377198" y="0"/>
            <a:ext cx="3868201" cy="5143499"/>
          </a:xfrm>
          <a:prstGeom prst="rect">
            <a:avLst/>
          </a:prstGeom>
          <a:noFill/>
          <a:ln>
            <a:noFill/>
          </a:ln>
        </p:spPr>
      </p:pic>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2C2C2C"/>
        </a:solidFill>
      </p:bgPr>
    </p:bg>
    <p:spTree>
      <p:nvGrpSpPr>
        <p:cNvPr id="187" name="Shape 187"/>
        <p:cNvGrpSpPr/>
        <p:nvPr/>
      </p:nvGrpSpPr>
      <p:grpSpPr>
        <a:xfrm>
          <a:off x="0" y="0"/>
          <a:ext cx="0" cy="0"/>
          <a:chOff x="0" y="0"/>
          <a:chExt cx="0" cy="0"/>
        </a:xfrm>
      </p:grpSpPr>
      <p:sp>
        <p:nvSpPr>
          <p:cNvPr id="188" name="Shape 188"/>
          <p:cNvSpPr txBox="1"/>
          <p:nvPr>
            <p:ph type="title"/>
          </p:nvPr>
        </p:nvSpPr>
        <p:spPr>
          <a:xfrm>
            <a:off x="311700" y="445025"/>
            <a:ext cx="8520599" cy="572699"/>
          </a:xfrm>
          <a:prstGeom prst="rect">
            <a:avLst/>
          </a:prstGeom>
        </p:spPr>
        <p:txBody>
          <a:bodyPr anchorCtr="0" anchor="t" bIns="91425" lIns="91425" rIns="91425" tIns="91425">
            <a:noAutofit/>
          </a:bodyPr>
          <a:lstStyle/>
          <a:p>
            <a:pPr>
              <a:spcBef>
                <a:spcPts val="0"/>
              </a:spcBef>
              <a:buNone/>
            </a:pPr>
            <a:r>
              <a:rPr lang="en"/>
              <a:t>Conclusion</a:t>
            </a:r>
          </a:p>
        </p:txBody>
      </p:sp>
      <p:sp>
        <p:nvSpPr>
          <p:cNvPr id="189" name="Shape 189"/>
          <p:cNvSpPr txBox="1"/>
          <p:nvPr>
            <p:ph idx="1" type="body"/>
          </p:nvPr>
        </p:nvSpPr>
        <p:spPr>
          <a:xfrm>
            <a:off x="311700" y="1152475"/>
            <a:ext cx="8520599" cy="3416400"/>
          </a:xfrm>
          <a:prstGeom prst="rect">
            <a:avLst/>
          </a:prstGeom>
        </p:spPr>
        <p:txBody>
          <a:bodyPr anchorCtr="0" anchor="t" bIns="91425" lIns="91425" rIns="91425" tIns="91425">
            <a:noAutofit/>
          </a:bodyPr>
          <a:lstStyle/>
          <a:p>
            <a:pPr rtl="0">
              <a:spcBef>
                <a:spcPts val="0"/>
              </a:spcBef>
              <a:buNone/>
            </a:pPr>
            <a:r>
              <a:rPr lang="en"/>
              <a:t>Chaos Theory is a mathematical tool that can help shed light on some of the most complex and difficult problems.</a:t>
            </a:r>
          </a:p>
          <a:p>
            <a:pPr indent="-228600" lvl="0" marL="457200" rtl="0">
              <a:spcBef>
                <a:spcPts val="0"/>
              </a:spcBef>
            </a:pPr>
            <a:r>
              <a:rPr lang="en"/>
              <a:t>It can be used to model systems that are determinstic in nature but HIGHLY sensitive to initial conditions</a:t>
            </a:r>
          </a:p>
          <a:p>
            <a:pPr indent="-228600" lvl="0" marL="457200">
              <a:spcBef>
                <a:spcPts val="0"/>
              </a:spcBef>
            </a:pPr>
            <a:r>
              <a:rPr lang="en"/>
              <a:t>Limitation of using chaos theory is not our lack of knowledge of all variables...it is the inaccuracy of our measurements of these variables</a:t>
            </a:r>
          </a:p>
        </p:txBody>
      </p:sp>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2C2C2C"/>
        </a:solidFill>
      </p:bgPr>
    </p:bg>
    <p:spTree>
      <p:nvGrpSpPr>
        <p:cNvPr id="193" name="Shape 193"/>
        <p:cNvGrpSpPr/>
        <p:nvPr/>
      </p:nvGrpSpPr>
      <p:grpSpPr>
        <a:xfrm>
          <a:off x="0" y="0"/>
          <a:ext cx="0" cy="0"/>
          <a:chOff x="0" y="0"/>
          <a:chExt cx="0" cy="0"/>
        </a:xfrm>
      </p:grpSpPr>
      <p:sp>
        <p:nvSpPr>
          <p:cNvPr id="194" name="Shape 194"/>
          <p:cNvSpPr txBox="1"/>
          <p:nvPr>
            <p:ph type="title"/>
          </p:nvPr>
        </p:nvSpPr>
        <p:spPr>
          <a:xfrm>
            <a:off x="311700" y="445025"/>
            <a:ext cx="8520599" cy="572699"/>
          </a:xfrm>
          <a:prstGeom prst="rect">
            <a:avLst/>
          </a:prstGeom>
        </p:spPr>
        <p:txBody>
          <a:bodyPr anchorCtr="0" anchor="t" bIns="91425" lIns="91425" rIns="91425" tIns="91425">
            <a:noAutofit/>
          </a:bodyPr>
          <a:lstStyle/>
          <a:p>
            <a:pPr lvl="0" rtl="0">
              <a:spcBef>
                <a:spcPts val="0"/>
              </a:spcBef>
              <a:buNone/>
            </a:pPr>
            <a:r>
              <a:rPr lang="en"/>
              <a:t>Conclusion</a:t>
            </a:r>
          </a:p>
        </p:txBody>
      </p:sp>
      <p:sp>
        <p:nvSpPr>
          <p:cNvPr id="195" name="Shape 195"/>
          <p:cNvSpPr txBox="1"/>
          <p:nvPr>
            <p:ph idx="1" type="body"/>
          </p:nvPr>
        </p:nvSpPr>
        <p:spPr>
          <a:xfrm>
            <a:off x="311700" y="1152475"/>
            <a:ext cx="8520599" cy="3416400"/>
          </a:xfrm>
          <a:prstGeom prst="rect">
            <a:avLst/>
          </a:prstGeom>
        </p:spPr>
        <p:txBody>
          <a:bodyPr anchorCtr="0" anchor="t" bIns="91425" lIns="91425" rIns="91425" tIns="91425">
            <a:noAutofit/>
          </a:bodyPr>
          <a:lstStyle/>
          <a:p>
            <a:pPr lvl="0" rtl="0">
              <a:spcBef>
                <a:spcPts val="0"/>
              </a:spcBef>
              <a:buNone/>
            </a:pPr>
            <a:r>
              <a:rPr lang="en"/>
              <a:t>Fortunately, we have more mathematical tools to extract useful information from chaos theory:</a:t>
            </a:r>
          </a:p>
          <a:p>
            <a:pPr indent="-228600" lvl="0" marL="457200" rtl="0">
              <a:spcBef>
                <a:spcPts val="0"/>
              </a:spcBef>
            </a:pPr>
            <a:r>
              <a:rPr lang="en"/>
              <a:t>Most chaotic systems of interest take place on a strange attractor</a:t>
            </a:r>
          </a:p>
          <a:p>
            <a:pPr indent="-228600" lvl="1" marL="914400" rtl="0">
              <a:spcBef>
                <a:spcPts val="0"/>
              </a:spcBef>
            </a:pPr>
            <a:r>
              <a:rPr lang="en"/>
              <a:t>A large set of initial conditions will lead to orbits that converge to a chaotic region</a:t>
            </a:r>
          </a:p>
          <a:p>
            <a:pPr indent="-228600" lvl="1" marL="914400" rtl="0">
              <a:spcBef>
                <a:spcPts val="0"/>
              </a:spcBef>
            </a:pPr>
            <a:r>
              <a:rPr lang="en"/>
              <a:t>Gives chaotic systems a resemblance of some periodic behavior at a given time</a:t>
            </a:r>
          </a:p>
          <a:p>
            <a:pPr indent="-228600" lvl="0" marL="457200" rtl="0">
              <a:spcBef>
                <a:spcPts val="0"/>
              </a:spcBef>
            </a:pPr>
            <a:r>
              <a:rPr lang="en"/>
              <a:t>Chaos control can take advantage of strange attractors for useful applications</a:t>
            </a:r>
          </a:p>
          <a:p>
            <a:pPr indent="-228600" lvl="1" marL="914400" rtl="0">
              <a:spcBef>
                <a:spcPts val="0"/>
              </a:spcBef>
            </a:pPr>
            <a:r>
              <a:rPr lang="en"/>
              <a:t>Chaos control occurs when small perturbations are applied to the system to stabilize an orbit around a strange attractor</a:t>
            </a:r>
          </a:p>
        </p:txBody>
      </p:sp>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2C2C2C"/>
        </a:solidFill>
      </p:bgPr>
    </p:bg>
    <p:spTree>
      <p:nvGrpSpPr>
        <p:cNvPr id="199" name="Shape 199"/>
        <p:cNvGrpSpPr/>
        <p:nvPr/>
      </p:nvGrpSpPr>
      <p:grpSpPr>
        <a:xfrm>
          <a:off x="0" y="0"/>
          <a:ext cx="0" cy="0"/>
          <a:chOff x="0" y="0"/>
          <a:chExt cx="0" cy="0"/>
        </a:xfrm>
      </p:grpSpPr>
      <p:sp>
        <p:nvSpPr>
          <p:cNvPr id="200" name="Shape 200"/>
          <p:cNvSpPr txBox="1"/>
          <p:nvPr>
            <p:ph type="title"/>
          </p:nvPr>
        </p:nvSpPr>
        <p:spPr>
          <a:xfrm>
            <a:off x="311700" y="445025"/>
            <a:ext cx="8520599" cy="572699"/>
          </a:xfrm>
          <a:prstGeom prst="rect">
            <a:avLst/>
          </a:prstGeom>
        </p:spPr>
        <p:txBody>
          <a:bodyPr anchorCtr="0" anchor="t" bIns="91425" lIns="91425" rIns="91425" tIns="91425">
            <a:noAutofit/>
          </a:bodyPr>
          <a:lstStyle/>
          <a:p>
            <a:pPr lvl="0" rtl="0">
              <a:spcBef>
                <a:spcPts val="0"/>
              </a:spcBef>
              <a:buNone/>
            </a:pPr>
            <a:r>
              <a:rPr lang="en"/>
              <a:t>Conclusion</a:t>
            </a:r>
          </a:p>
        </p:txBody>
      </p:sp>
      <p:sp>
        <p:nvSpPr>
          <p:cNvPr id="201" name="Shape 201"/>
          <p:cNvSpPr txBox="1"/>
          <p:nvPr>
            <p:ph idx="1" type="body"/>
          </p:nvPr>
        </p:nvSpPr>
        <p:spPr>
          <a:xfrm>
            <a:off x="311700" y="1152475"/>
            <a:ext cx="8520599" cy="3416400"/>
          </a:xfrm>
          <a:prstGeom prst="rect">
            <a:avLst/>
          </a:prstGeom>
        </p:spPr>
        <p:txBody>
          <a:bodyPr anchorCtr="0" anchor="t" bIns="91425" lIns="91425" rIns="91425" tIns="91425">
            <a:noAutofit/>
          </a:bodyPr>
          <a:lstStyle/>
          <a:p>
            <a:pPr indent="0" marL="0" rtl="0">
              <a:spcBef>
                <a:spcPts val="0"/>
              </a:spcBef>
              <a:buNone/>
            </a:pPr>
            <a:r>
              <a:rPr lang="en"/>
              <a:t>Chaos theory can be used for some of the following interesting applications and more!</a:t>
            </a:r>
          </a:p>
          <a:p>
            <a:pPr indent="-228600" lvl="0" marL="457200" rtl="0">
              <a:spcBef>
                <a:spcPts val="0"/>
              </a:spcBef>
            </a:pPr>
            <a:r>
              <a:rPr lang="en"/>
              <a:t>Prediction of stock market crashes</a:t>
            </a:r>
          </a:p>
          <a:p>
            <a:pPr indent="-228600" lvl="0" marL="457200" rtl="0">
              <a:spcBef>
                <a:spcPts val="0"/>
              </a:spcBef>
            </a:pPr>
            <a:r>
              <a:rPr lang="en"/>
              <a:t>Prediction of “dragon-king events” in climate science</a:t>
            </a:r>
          </a:p>
          <a:p>
            <a:pPr indent="-228600" lvl="0" marL="457200" rtl="0">
              <a:spcBef>
                <a:spcPts val="0"/>
              </a:spcBef>
            </a:pPr>
            <a:r>
              <a:rPr lang="en"/>
              <a:t>Prediction of heart attacks and epileptic seizures</a:t>
            </a:r>
          </a:p>
          <a:p>
            <a:pPr indent="-228600" lvl="0" marL="457200" rtl="0">
              <a:spcBef>
                <a:spcPts val="0"/>
              </a:spcBef>
            </a:pPr>
            <a:r>
              <a:rPr lang="en"/>
              <a:t>Predicting the next strain of the flu before the current one mutates</a:t>
            </a:r>
          </a:p>
          <a:p>
            <a:pPr indent="-228600" lvl="0" marL="457200" rtl="0">
              <a:spcBef>
                <a:spcPts val="0"/>
              </a:spcBef>
            </a:pPr>
            <a:r>
              <a:rPr lang="en"/>
              <a:t>Modeling fisheries with more accuracy</a:t>
            </a:r>
          </a:p>
          <a:p>
            <a:pPr indent="-228600" lvl="0" marL="457200" rtl="0">
              <a:spcBef>
                <a:spcPts val="0"/>
              </a:spcBef>
            </a:pPr>
            <a:r>
              <a:rPr lang="en"/>
              <a:t>Modeling the brain</a:t>
            </a:r>
          </a:p>
          <a:p>
            <a:pPr indent="-228600" lvl="0" marL="457200" rtl="0">
              <a:spcBef>
                <a:spcPts val="0"/>
              </a:spcBef>
            </a:pPr>
            <a:r>
              <a:rPr lang="en"/>
              <a:t>Artificial Intelligence</a:t>
            </a:r>
          </a:p>
          <a:p>
            <a:pPr indent="-228600" lvl="0" marL="457200" rtl="0">
              <a:spcBef>
                <a:spcPts val="0"/>
              </a:spcBef>
            </a:pPr>
            <a:r>
              <a:rPr lang="en"/>
              <a:t>Modeling sociological interactions in urban environments</a:t>
            </a:r>
          </a:p>
          <a:p>
            <a:pPr indent="-228600" lvl="0" marL="457200" rtl="0">
              <a:spcBef>
                <a:spcPts val="0"/>
              </a:spcBef>
            </a:pPr>
            <a:r>
              <a:rPr lang="en"/>
              <a:t>SimCity (the video game)</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2C2C2C"/>
        </a:solidFill>
      </p:bgPr>
    </p:bg>
    <p:spTree>
      <p:nvGrpSpPr>
        <p:cNvPr id="68" name="Shape 68"/>
        <p:cNvGrpSpPr/>
        <p:nvPr/>
      </p:nvGrpSpPr>
      <p:grpSpPr>
        <a:xfrm>
          <a:off x="0" y="0"/>
          <a:ext cx="0" cy="0"/>
          <a:chOff x="0" y="0"/>
          <a:chExt cx="0" cy="0"/>
        </a:xfrm>
      </p:grpSpPr>
      <p:sp>
        <p:nvSpPr>
          <p:cNvPr id="69" name="Shape 69"/>
          <p:cNvSpPr txBox="1"/>
          <p:nvPr>
            <p:ph type="title"/>
          </p:nvPr>
        </p:nvSpPr>
        <p:spPr>
          <a:xfrm>
            <a:off x="311700" y="445025"/>
            <a:ext cx="8520599" cy="572699"/>
          </a:xfrm>
          <a:prstGeom prst="rect">
            <a:avLst/>
          </a:prstGeom>
        </p:spPr>
        <p:txBody>
          <a:bodyPr anchorCtr="0" anchor="t" bIns="91425" lIns="91425" rIns="91425" tIns="91425">
            <a:noAutofit/>
          </a:bodyPr>
          <a:lstStyle/>
          <a:p>
            <a:pPr>
              <a:spcBef>
                <a:spcPts val="0"/>
              </a:spcBef>
              <a:buNone/>
            </a:pPr>
            <a:r>
              <a:rPr lang="en"/>
              <a:t>Robert Devaney’s Definition of Chaos</a:t>
            </a:r>
          </a:p>
        </p:txBody>
      </p:sp>
      <p:sp>
        <p:nvSpPr>
          <p:cNvPr id="70" name="Shape 70"/>
          <p:cNvSpPr txBox="1"/>
          <p:nvPr>
            <p:ph idx="1" type="body"/>
          </p:nvPr>
        </p:nvSpPr>
        <p:spPr>
          <a:xfrm>
            <a:off x="311700" y="1152475"/>
            <a:ext cx="8520599" cy="3416400"/>
          </a:xfrm>
          <a:prstGeom prst="rect">
            <a:avLst/>
          </a:prstGeom>
        </p:spPr>
        <p:txBody>
          <a:bodyPr anchorCtr="0" anchor="t" bIns="91425" lIns="91425" rIns="91425" tIns="91425">
            <a:noAutofit/>
          </a:bodyPr>
          <a:lstStyle/>
          <a:p>
            <a:pPr indent="0" marL="0" rtl="0">
              <a:lnSpc>
                <a:spcPct val="100000"/>
              </a:lnSpc>
              <a:spcBef>
                <a:spcPts val="0"/>
              </a:spcBef>
              <a:spcAft>
                <a:spcPts val="0"/>
              </a:spcAft>
              <a:buNone/>
            </a:pPr>
            <a:r>
              <a:rPr lang="en">
                <a:solidFill>
                  <a:srgbClr val="FFFFFF"/>
                </a:solidFill>
                <a:latin typeface="Times New Roman"/>
                <a:ea typeface="Times New Roman"/>
                <a:cs typeface="Times New Roman"/>
                <a:sym typeface="Times New Roman"/>
              </a:rPr>
              <a:t>A map </a:t>
            </a:r>
            <a:r>
              <a:rPr i="1" lang="en">
                <a:solidFill>
                  <a:srgbClr val="FFFFFF"/>
                </a:solidFill>
                <a:latin typeface="Times New Roman"/>
                <a:ea typeface="Times New Roman"/>
                <a:cs typeface="Times New Roman"/>
                <a:sym typeface="Times New Roman"/>
              </a:rPr>
              <a:t>f</a:t>
            </a:r>
            <a:r>
              <a:rPr lang="en">
                <a:solidFill>
                  <a:srgbClr val="FFFFFF"/>
                </a:solidFill>
                <a:latin typeface="Times New Roman"/>
                <a:ea typeface="Times New Roman"/>
                <a:cs typeface="Times New Roman"/>
                <a:sym typeface="Times New Roman"/>
              </a:rPr>
              <a:t>, with an interval </a:t>
            </a:r>
            <a:r>
              <a:rPr i="1" lang="en">
                <a:solidFill>
                  <a:srgbClr val="FFFFFF"/>
                </a:solidFill>
                <a:latin typeface="Times New Roman"/>
                <a:ea typeface="Times New Roman"/>
                <a:cs typeface="Times New Roman"/>
                <a:sym typeface="Times New Roman"/>
              </a:rPr>
              <a:t>I = </a:t>
            </a:r>
            <a:r>
              <a:rPr lang="en">
                <a:solidFill>
                  <a:srgbClr val="FFFFFF"/>
                </a:solidFill>
                <a:latin typeface="Times New Roman"/>
                <a:ea typeface="Times New Roman"/>
                <a:cs typeface="Times New Roman"/>
                <a:sym typeface="Times New Roman"/>
              </a:rPr>
              <a:t>[</a:t>
            </a:r>
            <a:r>
              <a:rPr i="1" lang="en">
                <a:solidFill>
                  <a:srgbClr val="FFFFFF"/>
                </a:solidFill>
                <a:latin typeface="Times New Roman"/>
                <a:ea typeface="Times New Roman"/>
                <a:cs typeface="Times New Roman"/>
                <a:sym typeface="Times New Roman"/>
              </a:rPr>
              <a:t>α, β</a:t>
            </a:r>
            <a:r>
              <a:rPr lang="en">
                <a:solidFill>
                  <a:srgbClr val="FFFFFF"/>
                </a:solidFill>
                <a:latin typeface="Times New Roman"/>
                <a:ea typeface="Times New Roman"/>
                <a:cs typeface="Times New Roman"/>
                <a:sym typeface="Times New Roman"/>
              </a:rPr>
              <a:t>], is chaotic if: </a:t>
            </a:r>
          </a:p>
          <a:p>
            <a:pPr indent="457200" rtl="0">
              <a:lnSpc>
                <a:spcPct val="100000"/>
              </a:lnSpc>
              <a:spcBef>
                <a:spcPts val="0"/>
              </a:spcBef>
              <a:spcAft>
                <a:spcPts val="0"/>
              </a:spcAft>
              <a:buNone/>
            </a:pPr>
            <a:r>
              <a:t/>
            </a:r>
            <a:endParaRPr>
              <a:solidFill>
                <a:srgbClr val="FFFFFF"/>
              </a:solidFill>
              <a:latin typeface="Times New Roman"/>
              <a:ea typeface="Times New Roman"/>
              <a:cs typeface="Times New Roman"/>
              <a:sym typeface="Times New Roman"/>
            </a:endParaRPr>
          </a:p>
          <a:p>
            <a:pPr indent="457200" rtl="0">
              <a:lnSpc>
                <a:spcPct val="100000"/>
              </a:lnSpc>
              <a:spcBef>
                <a:spcPts val="0"/>
              </a:spcBef>
              <a:spcAft>
                <a:spcPts val="0"/>
              </a:spcAft>
              <a:buNone/>
            </a:pPr>
            <a:r>
              <a:rPr lang="en">
                <a:solidFill>
                  <a:srgbClr val="FFFFFF"/>
                </a:solidFill>
                <a:latin typeface="Times New Roman"/>
                <a:ea typeface="Times New Roman"/>
                <a:cs typeface="Times New Roman"/>
                <a:sym typeface="Times New Roman"/>
              </a:rPr>
              <a:t>(1) </a:t>
            </a:r>
            <a:r>
              <a:rPr lang="en" u="sng">
                <a:solidFill>
                  <a:schemeClr val="accent5"/>
                </a:solidFill>
                <a:latin typeface="Times New Roman"/>
                <a:ea typeface="Times New Roman"/>
                <a:cs typeface="Times New Roman"/>
                <a:sym typeface="Times New Roman"/>
              </a:rPr>
              <a:t>Periodic points of </a:t>
            </a:r>
            <a:r>
              <a:rPr i="1" lang="en" u="sng">
                <a:solidFill>
                  <a:schemeClr val="accent5"/>
                </a:solidFill>
                <a:latin typeface="Times New Roman"/>
                <a:ea typeface="Times New Roman"/>
                <a:cs typeface="Times New Roman"/>
                <a:sym typeface="Times New Roman"/>
              </a:rPr>
              <a:t>f </a:t>
            </a:r>
            <a:r>
              <a:rPr lang="en" u="sng">
                <a:solidFill>
                  <a:schemeClr val="accent5"/>
                </a:solidFill>
                <a:latin typeface="Times New Roman"/>
                <a:ea typeface="Times New Roman"/>
                <a:cs typeface="Times New Roman"/>
                <a:sym typeface="Times New Roman"/>
              </a:rPr>
              <a:t>are dense in </a:t>
            </a:r>
            <a:r>
              <a:rPr i="1" lang="en" u="sng">
                <a:solidFill>
                  <a:schemeClr val="accent5"/>
                </a:solidFill>
                <a:latin typeface="Times New Roman"/>
                <a:ea typeface="Times New Roman"/>
                <a:cs typeface="Times New Roman"/>
                <a:sym typeface="Times New Roman"/>
              </a:rPr>
              <a:t>I</a:t>
            </a:r>
            <a:r>
              <a:rPr lang="en">
                <a:solidFill>
                  <a:srgbClr val="FFFFFF"/>
                </a:solidFill>
                <a:latin typeface="Times New Roman"/>
                <a:ea typeface="Times New Roman"/>
                <a:cs typeface="Times New Roman"/>
                <a:sym typeface="Times New Roman"/>
              </a:rPr>
              <a:t>; a subset </a:t>
            </a:r>
            <a:r>
              <a:rPr i="1" lang="en">
                <a:solidFill>
                  <a:srgbClr val="FFFFFF"/>
                </a:solidFill>
                <a:latin typeface="Times New Roman"/>
                <a:ea typeface="Times New Roman"/>
                <a:cs typeface="Times New Roman"/>
                <a:sym typeface="Times New Roman"/>
              </a:rPr>
              <a:t>U</a:t>
            </a:r>
            <a:r>
              <a:rPr lang="en">
                <a:solidFill>
                  <a:srgbClr val="FFFFFF"/>
                </a:solidFill>
                <a:latin typeface="Times New Roman"/>
                <a:ea typeface="Times New Roman"/>
                <a:cs typeface="Times New Roman"/>
                <a:sym typeface="Times New Roman"/>
              </a:rPr>
              <a:t> is dense in </a:t>
            </a:r>
            <a:r>
              <a:rPr i="1" lang="en">
                <a:solidFill>
                  <a:srgbClr val="FFFFFF"/>
                </a:solidFill>
                <a:latin typeface="Times New Roman"/>
                <a:ea typeface="Times New Roman"/>
                <a:cs typeface="Times New Roman"/>
                <a:sym typeface="Times New Roman"/>
              </a:rPr>
              <a:t>I </a:t>
            </a:r>
            <a:r>
              <a:rPr lang="en">
                <a:solidFill>
                  <a:srgbClr val="FFFFFF"/>
                </a:solidFill>
                <a:latin typeface="Times New Roman"/>
                <a:ea typeface="Times New Roman"/>
                <a:cs typeface="Times New Roman"/>
                <a:sym typeface="Times New Roman"/>
              </a:rPr>
              <a:t>if there are any points in </a:t>
            </a:r>
            <a:r>
              <a:rPr i="1" lang="en">
                <a:solidFill>
                  <a:srgbClr val="FFFFFF"/>
                </a:solidFill>
                <a:latin typeface="Times New Roman"/>
                <a:ea typeface="Times New Roman"/>
                <a:cs typeface="Times New Roman"/>
                <a:sym typeface="Times New Roman"/>
              </a:rPr>
              <a:t>U </a:t>
            </a:r>
            <a:r>
              <a:rPr lang="en">
                <a:solidFill>
                  <a:srgbClr val="FFFFFF"/>
                </a:solidFill>
                <a:latin typeface="Times New Roman"/>
                <a:ea typeface="Times New Roman"/>
                <a:cs typeface="Times New Roman"/>
                <a:sym typeface="Times New Roman"/>
              </a:rPr>
              <a:t>arbitrarily close to any point in the larger set </a:t>
            </a:r>
            <a:r>
              <a:rPr i="1" lang="en">
                <a:solidFill>
                  <a:srgbClr val="FFFFFF"/>
                </a:solidFill>
                <a:latin typeface="Times New Roman"/>
                <a:ea typeface="Times New Roman"/>
                <a:cs typeface="Times New Roman"/>
                <a:sym typeface="Times New Roman"/>
              </a:rPr>
              <a:t>I;</a:t>
            </a:r>
          </a:p>
          <a:p>
            <a:pPr indent="457200" rtl="0">
              <a:lnSpc>
                <a:spcPct val="100000"/>
              </a:lnSpc>
              <a:spcBef>
                <a:spcPts val="0"/>
              </a:spcBef>
              <a:spcAft>
                <a:spcPts val="0"/>
              </a:spcAft>
              <a:buNone/>
            </a:pPr>
            <a:r>
              <a:t/>
            </a:r>
            <a:endParaRPr>
              <a:solidFill>
                <a:srgbClr val="FFFFFF"/>
              </a:solidFill>
              <a:latin typeface="Times New Roman"/>
              <a:ea typeface="Times New Roman"/>
              <a:cs typeface="Times New Roman"/>
              <a:sym typeface="Times New Roman"/>
            </a:endParaRPr>
          </a:p>
          <a:p>
            <a:pPr indent="457200" rtl="0">
              <a:lnSpc>
                <a:spcPct val="100000"/>
              </a:lnSpc>
              <a:spcBef>
                <a:spcPts val="0"/>
              </a:spcBef>
              <a:spcAft>
                <a:spcPts val="0"/>
              </a:spcAft>
              <a:buNone/>
            </a:pPr>
            <a:r>
              <a:rPr lang="en">
                <a:solidFill>
                  <a:srgbClr val="FFFFFF"/>
                </a:solidFill>
                <a:latin typeface="Times New Roman"/>
                <a:ea typeface="Times New Roman"/>
                <a:cs typeface="Times New Roman"/>
                <a:sym typeface="Times New Roman"/>
              </a:rPr>
              <a:t>(2) </a:t>
            </a:r>
            <a:r>
              <a:rPr i="1" lang="en" u="sng">
                <a:solidFill>
                  <a:schemeClr val="accent5"/>
                </a:solidFill>
                <a:latin typeface="Times New Roman"/>
                <a:ea typeface="Times New Roman"/>
                <a:cs typeface="Times New Roman"/>
                <a:sym typeface="Times New Roman"/>
              </a:rPr>
              <a:t>f </a:t>
            </a:r>
            <a:r>
              <a:rPr lang="en" u="sng">
                <a:solidFill>
                  <a:schemeClr val="accent5"/>
                </a:solidFill>
                <a:latin typeface="Times New Roman"/>
                <a:ea typeface="Times New Roman"/>
                <a:cs typeface="Times New Roman"/>
                <a:sym typeface="Times New Roman"/>
              </a:rPr>
              <a:t>is transitive on </a:t>
            </a:r>
            <a:r>
              <a:rPr i="1" lang="en" u="sng">
                <a:solidFill>
                  <a:schemeClr val="accent5"/>
                </a:solidFill>
                <a:latin typeface="Times New Roman"/>
                <a:ea typeface="Times New Roman"/>
                <a:cs typeface="Times New Roman"/>
                <a:sym typeface="Times New Roman"/>
              </a:rPr>
              <a:t>I</a:t>
            </a:r>
            <a:r>
              <a:rPr lang="en">
                <a:solidFill>
                  <a:srgbClr val="FFFFFF"/>
                </a:solidFill>
                <a:latin typeface="Times New Roman"/>
                <a:ea typeface="Times New Roman"/>
                <a:cs typeface="Times New Roman"/>
                <a:sym typeface="Times New Roman"/>
              </a:rPr>
              <a:t>; given any two subintervals </a:t>
            </a:r>
            <a:r>
              <a:rPr i="1" lang="en">
                <a:solidFill>
                  <a:srgbClr val="FFFFFF"/>
                </a:solidFill>
                <a:latin typeface="Times New Roman"/>
                <a:ea typeface="Times New Roman"/>
                <a:cs typeface="Times New Roman"/>
                <a:sym typeface="Times New Roman"/>
              </a:rPr>
              <a:t>U</a:t>
            </a:r>
            <a:r>
              <a:rPr baseline="-25000" i="1" lang="en">
                <a:solidFill>
                  <a:srgbClr val="FFFFFF"/>
                </a:solidFill>
                <a:latin typeface="Times New Roman"/>
                <a:ea typeface="Times New Roman"/>
                <a:cs typeface="Times New Roman"/>
                <a:sym typeface="Times New Roman"/>
              </a:rPr>
              <a:t>1</a:t>
            </a:r>
            <a:r>
              <a:rPr lang="en">
                <a:solidFill>
                  <a:srgbClr val="FFFFFF"/>
                </a:solidFill>
                <a:latin typeface="Times New Roman"/>
                <a:ea typeface="Times New Roman"/>
                <a:cs typeface="Times New Roman"/>
                <a:sym typeface="Times New Roman"/>
              </a:rPr>
              <a:t> and </a:t>
            </a:r>
            <a:r>
              <a:rPr i="1" lang="en">
                <a:solidFill>
                  <a:srgbClr val="FFFFFF"/>
                </a:solidFill>
                <a:latin typeface="Times New Roman"/>
                <a:ea typeface="Times New Roman"/>
                <a:cs typeface="Times New Roman"/>
                <a:sym typeface="Times New Roman"/>
              </a:rPr>
              <a:t>U</a:t>
            </a:r>
            <a:r>
              <a:rPr baseline="-25000" i="1" lang="en">
                <a:solidFill>
                  <a:srgbClr val="FFFFFF"/>
                </a:solidFill>
                <a:latin typeface="Times New Roman"/>
                <a:ea typeface="Times New Roman"/>
                <a:cs typeface="Times New Roman"/>
                <a:sym typeface="Times New Roman"/>
              </a:rPr>
              <a:t>2</a:t>
            </a:r>
            <a:r>
              <a:rPr lang="en">
                <a:solidFill>
                  <a:srgbClr val="FFFFFF"/>
                </a:solidFill>
                <a:latin typeface="Times New Roman"/>
                <a:ea typeface="Times New Roman"/>
                <a:cs typeface="Times New Roman"/>
                <a:sym typeface="Times New Roman"/>
              </a:rPr>
              <a:t> in </a:t>
            </a:r>
            <a:r>
              <a:rPr i="1" lang="en">
                <a:solidFill>
                  <a:srgbClr val="FFFFFF"/>
                </a:solidFill>
                <a:latin typeface="Times New Roman"/>
                <a:ea typeface="Times New Roman"/>
                <a:cs typeface="Times New Roman"/>
                <a:sym typeface="Times New Roman"/>
              </a:rPr>
              <a:t>I</a:t>
            </a:r>
            <a:r>
              <a:rPr lang="en">
                <a:solidFill>
                  <a:srgbClr val="FFFFFF"/>
                </a:solidFill>
                <a:latin typeface="Times New Roman"/>
                <a:ea typeface="Times New Roman"/>
                <a:cs typeface="Times New Roman"/>
                <a:sym typeface="Times New Roman"/>
              </a:rPr>
              <a:t>, there is a point </a:t>
            </a:r>
            <a:r>
              <a:rPr i="1" lang="en">
                <a:solidFill>
                  <a:srgbClr val="FFFFFF"/>
                </a:solidFill>
                <a:latin typeface="Times New Roman"/>
                <a:ea typeface="Times New Roman"/>
                <a:cs typeface="Times New Roman"/>
                <a:sym typeface="Times New Roman"/>
              </a:rPr>
              <a:t>x</a:t>
            </a:r>
            <a:r>
              <a:rPr baseline="-25000" i="1" lang="en">
                <a:solidFill>
                  <a:srgbClr val="FFFFFF"/>
                </a:solidFill>
                <a:latin typeface="Times New Roman"/>
                <a:ea typeface="Times New Roman"/>
                <a:cs typeface="Times New Roman"/>
                <a:sym typeface="Times New Roman"/>
              </a:rPr>
              <a:t>0</a:t>
            </a:r>
            <a:r>
              <a:rPr i="1" lang="en">
                <a:solidFill>
                  <a:srgbClr val="FFFFFF"/>
                </a:solidFill>
                <a:latin typeface="Times New Roman"/>
                <a:ea typeface="Times New Roman"/>
                <a:cs typeface="Times New Roman"/>
                <a:sym typeface="Times New Roman"/>
              </a:rPr>
              <a:t> ∈ U</a:t>
            </a:r>
            <a:r>
              <a:rPr baseline="-25000" i="1" lang="en">
                <a:solidFill>
                  <a:srgbClr val="FFFFFF"/>
                </a:solidFill>
                <a:latin typeface="Times New Roman"/>
                <a:ea typeface="Times New Roman"/>
                <a:cs typeface="Times New Roman"/>
                <a:sym typeface="Times New Roman"/>
              </a:rPr>
              <a:t>1</a:t>
            </a:r>
            <a:r>
              <a:rPr i="1" lang="en">
                <a:solidFill>
                  <a:srgbClr val="FFFFFF"/>
                </a:solidFill>
                <a:latin typeface="Times New Roman"/>
                <a:ea typeface="Times New Roman"/>
                <a:cs typeface="Times New Roman"/>
                <a:sym typeface="Times New Roman"/>
              </a:rPr>
              <a:t> </a:t>
            </a:r>
            <a:r>
              <a:rPr lang="en">
                <a:solidFill>
                  <a:srgbClr val="FFFFFF"/>
                </a:solidFill>
                <a:latin typeface="Times New Roman"/>
                <a:ea typeface="Times New Roman"/>
                <a:cs typeface="Times New Roman"/>
                <a:sym typeface="Times New Roman"/>
              </a:rPr>
              <a:t>and an </a:t>
            </a:r>
            <a:r>
              <a:rPr i="1" lang="en">
                <a:solidFill>
                  <a:srgbClr val="FFFFFF"/>
                </a:solidFill>
                <a:latin typeface="Times New Roman"/>
                <a:ea typeface="Times New Roman"/>
                <a:cs typeface="Times New Roman"/>
                <a:sym typeface="Times New Roman"/>
              </a:rPr>
              <a:t>n &gt; 0</a:t>
            </a:r>
            <a:r>
              <a:rPr lang="en">
                <a:solidFill>
                  <a:srgbClr val="FFFFFF"/>
                </a:solidFill>
                <a:latin typeface="Times New Roman"/>
                <a:ea typeface="Times New Roman"/>
                <a:cs typeface="Times New Roman"/>
                <a:sym typeface="Times New Roman"/>
              </a:rPr>
              <a:t> such that</a:t>
            </a:r>
            <a:r>
              <a:rPr i="1" lang="en">
                <a:solidFill>
                  <a:srgbClr val="FFFFFF"/>
                </a:solidFill>
                <a:latin typeface="Times New Roman"/>
                <a:ea typeface="Times New Roman"/>
                <a:cs typeface="Times New Roman"/>
                <a:sym typeface="Times New Roman"/>
              </a:rPr>
              <a:t> f </a:t>
            </a:r>
            <a:r>
              <a:rPr baseline="30000" i="1" lang="en">
                <a:solidFill>
                  <a:srgbClr val="FFFFFF"/>
                </a:solidFill>
                <a:latin typeface="Times New Roman"/>
                <a:ea typeface="Times New Roman"/>
                <a:cs typeface="Times New Roman"/>
                <a:sym typeface="Times New Roman"/>
              </a:rPr>
              <a:t>n</a:t>
            </a:r>
            <a:r>
              <a:rPr i="1" lang="en">
                <a:solidFill>
                  <a:srgbClr val="FFFFFF"/>
                </a:solidFill>
                <a:latin typeface="Times New Roman"/>
                <a:ea typeface="Times New Roman"/>
                <a:cs typeface="Times New Roman"/>
                <a:sym typeface="Times New Roman"/>
              </a:rPr>
              <a:t>(x</a:t>
            </a:r>
            <a:r>
              <a:rPr baseline="-25000" i="1" lang="en">
                <a:solidFill>
                  <a:srgbClr val="FFFFFF"/>
                </a:solidFill>
                <a:latin typeface="Times New Roman"/>
                <a:ea typeface="Times New Roman"/>
                <a:cs typeface="Times New Roman"/>
                <a:sym typeface="Times New Roman"/>
              </a:rPr>
              <a:t>0</a:t>
            </a:r>
            <a:r>
              <a:rPr i="1" lang="en">
                <a:solidFill>
                  <a:srgbClr val="FFFFFF"/>
                </a:solidFill>
                <a:latin typeface="Times New Roman"/>
                <a:ea typeface="Times New Roman"/>
                <a:cs typeface="Times New Roman"/>
                <a:sym typeface="Times New Roman"/>
              </a:rPr>
              <a:t>) ∈ U</a:t>
            </a:r>
            <a:r>
              <a:rPr baseline="-25000" i="1" lang="en">
                <a:solidFill>
                  <a:srgbClr val="FFFFFF"/>
                </a:solidFill>
                <a:latin typeface="Times New Roman"/>
                <a:ea typeface="Times New Roman"/>
                <a:cs typeface="Times New Roman"/>
                <a:sym typeface="Times New Roman"/>
              </a:rPr>
              <a:t>2</a:t>
            </a:r>
            <a:r>
              <a:rPr i="1" lang="en">
                <a:solidFill>
                  <a:srgbClr val="FFFFFF"/>
                </a:solidFill>
                <a:latin typeface="Times New Roman"/>
                <a:ea typeface="Times New Roman"/>
                <a:cs typeface="Times New Roman"/>
                <a:sym typeface="Times New Roman"/>
              </a:rPr>
              <a:t> , </a:t>
            </a:r>
            <a:r>
              <a:rPr lang="en">
                <a:solidFill>
                  <a:srgbClr val="FFFFFF"/>
                </a:solidFill>
                <a:latin typeface="Times New Roman"/>
                <a:ea typeface="Times New Roman"/>
                <a:cs typeface="Times New Roman"/>
                <a:sym typeface="Times New Roman"/>
              </a:rPr>
              <a:t>where </a:t>
            </a:r>
            <a:r>
              <a:rPr i="1" lang="en">
                <a:solidFill>
                  <a:srgbClr val="FFFFFF"/>
                </a:solidFill>
                <a:latin typeface="Times New Roman"/>
                <a:ea typeface="Times New Roman"/>
                <a:cs typeface="Times New Roman"/>
                <a:sym typeface="Times New Roman"/>
              </a:rPr>
              <a:t>n</a:t>
            </a:r>
            <a:r>
              <a:rPr lang="en">
                <a:solidFill>
                  <a:srgbClr val="FFFFFF"/>
                </a:solidFill>
                <a:latin typeface="Times New Roman"/>
                <a:ea typeface="Times New Roman"/>
                <a:cs typeface="Times New Roman"/>
                <a:sym typeface="Times New Roman"/>
              </a:rPr>
              <a:t> denotes the iterate of </a:t>
            </a:r>
            <a:r>
              <a:rPr i="1" lang="en">
                <a:solidFill>
                  <a:srgbClr val="FFFFFF"/>
                </a:solidFill>
                <a:latin typeface="Times New Roman"/>
                <a:ea typeface="Times New Roman"/>
                <a:cs typeface="Times New Roman"/>
                <a:sym typeface="Times New Roman"/>
              </a:rPr>
              <a:t>f</a:t>
            </a:r>
            <a:r>
              <a:rPr lang="en">
                <a:solidFill>
                  <a:srgbClr val="FFFFFF"/>
                </a:solidFill>
                <a:latin typeface="Times New Roman"/>
                <a:ea typeface="Times New Roman"/>
                <a:cs typeface="Times New Roman"/>
                <a:sym typeface="Times New Roman"/>
              </a:rPr>
              <a:t>;</a:t>
            </a:r>
          </a:p>
          <a:p>
            <a:pPr indent="457200" rtl="0">
              <a:lnSpc>
                <a:spcPct val="100000"/>
              </a:lnSpc>
              <a:spcBef>
                <a:spcPts val="0"/>
              </a:spcBef>
              <a:spcAft>
                <a:spcPts val="0"/>
              </a:spcAft>
              <a:buNone/>
            </a:pPr>
            <a:r>
              <a:t/>
            </a:r>
            <a:endParaRPr>
              <a:solidFill>
                <a:srgbClr val="FFFFFF"/>
              </a:solidFill>
              <a:latin typeface="Times New Roman"/>
              <a:ea typeface="Times New Roman"/>
              <a:cs typeface="Times New Roman"/>
              <a:sym typeface="Times New Roman"/>
            </a:endParaRPr>
          </a:p>
          <a:p>
            <a:pPr indent="457200" rtl="0">
              <a:lnSpc>
                <a:spcPct val="100000"/>
              </a:lnSpc>
              <a:spcBef>
                <a:spcPts val="0"/>
              </a:spcBef>
              <a:spcAft>
                <a:spcPts val="0"/>
              </a:spcAft>
              <a:buNone/>
            </a:pPr>
            <a:r>
              <a:rPr lang="en">
                <a:solidFill>
                  <a:srgbClr val="FFFFFF"/>
                </a:solidFill>
                <a:latin typeface="Times New Roman"/>
                <a:ea typeface="Times New Roman"/>
                <a:cs typeface="Times New Roman"/>
                <a:sym typeface="Times New Roman"/>
              </a:rPr>
              <a:t>(3)</a:t>
            </a:r>
            <a:r>
              <a:rPr lang="en">
                <a:solidFill>
                  <a:schemeClr val="accent5"/>
                </a:solidFill>
                <a:latin typeface="Times New Roman"/>
                <a:ea typeface="Times New Roman"/>
                <a:cs typeface="Times New Roman"/>
                <a:sym typeface="Times New Roman"/>
              </a:rPr>
              <a:t> </a:t>
            </a:r>
            <a:r>
              <a:rPr i="1" lang="en" u="sng">
                <a:solidFill>
                  <a:schemeClr val="accent5"/>
                </a:solidFill>
                <a:latin typeface="Times New Roman"/>
                <a:ea typeface="Times New Roman"/>
                <a:cs typeface="Times New Roman"/>
                <a:sym typeface="Times New Roman"/>
              </a:rPr>
              <a:t>f </a:t>
            </a:r>
            <a:r>
              <a:rPr lang="en" u="sng">
                <a:solidFill>
                  <a:schemeClr val="accent5"/>
                </a:solidFill>
                <a:latin typeface="Times New Roman"/>
                <a:ea typeface="Times New Roman"/>
                <a:cs typeface="Times New Roman"/>
                <a:sym typeface="Times New Roman"/>
              </a:rPr>
              <a:t>has sensitive dependence on initial conditions</a:t>
            </a:r>
            <a:r>
              <a:rPr lang="en">
                <a:solidFill>
                  <a:srgbClr val="FFFFFF"/>
                </a:solidFill>
                <a:latin typeface="Times New Roman"/>
                <a:ea typeface="Times New Roman"/>
                <a:cs typeface="Times New Roman"/>
                <a:sym typeface="Times New Roman"/>
              </a:rPr>
              <a:t>; there is a </a:t>
            </a:r>
            <a:r>
              <a:rPr i="1" lang="en">
                <a:solidFill>
                  <a:srgbClr val="FFFFFF"/>
                </a:solidFill>
                <a:latin typeface="Times New Roman"/>
                <a:ea typeface="Times New Roman"/>
                <a:cs typeface="Times New Roman"/>
                <a:sym typeface="Times New Roman"/>
              </a:rPr>
              <a:t>sensitivity constant β</a:t>
            </a:r>
            <a:r>
              <a:rPr lang="en">
                <a:solidFill>
                  <a:srgbClr val="FFFFFF"/>
                </a:solidFill>
                <a:latin typeface="Times New Roman"/>
                <a:ea typeface="Times New Roman"/>
                <a:cs typeface="Times New Roman"/>
                <a:sym typeface="Times New Roman"/>
              </a:rPr>
              <a:t> such that, for any </a:t>
            </a:r>
            <a:r>
              <a:rPr i="1" lang="en">
                <a:solidFill>
                  <a:srgbClr val="FFFFFF"/>
                </a:solidFill>
                <a:latin typeface="Times New Roman"/>
                <a:ea typeface="Times New Roman"/>
                <a:cs typeface="Times New Roman"/>
                <a:sym typeface="Times New Roman"/>
              </a:rPr>
              <a:t>x</a:t>
            </a:r>
            <a:r>
              <a:rPr baseline="-25000" i="1" lang="en">
                <a:solidFill>
                  <a:srgbClr val="FFFFFF"/>
                </a:solidFill>
                <a:latin typeface="Times New Roman"/>
                <a:ea typeface="Times New Roman"/>
                <a:cs typeface="Times New Roman"/>
                <a:sym typeface="Times New Roman"/>
              </a:rPr>
              <a:t>0</a:t>
            </a:r>
            <a:r>
              <a:rPr i="1" lang="en">
                <a:solidFill>
                  <a:srgbClr val="FFFFFF"/>
                </a:solidFill>
                <a:latin typeface="Times New Roman"/>
                <a:ea typeface="Times New Roman"/>
                <a:cs typeface="Times New Roman"/>
                <a:sym typeface="Times New Roman"/>
              </a:rPr>
              <a:t> ∈ I </a:t>
            </a:r>
            <a:r>
              <a:rPr lang="en">
                <a:solidFill>
                  <a:srgbClr val="FFFFFF"/>
                </a:solidFill>
                <a:latin typeface="Times New Roman"/>
                <a:ea typeface="Times New Roman"/>
                <a:cs typeface="Times New Roman"/>
                <a:sym typeface="Times New Roman"/>
              </a:rPr>
              <a:t>and any open interval </a:t>
            </a:r>
            <a:r>
              <a:rPr i="1" lang="en">
                <a:solidFill>
                  <a:srgbClr val="FFFFFF"/>
                </a:solidFill>
                <a:latin typeface="Times New Roman"/>
                <a:ea typeface="Times New Roman"/>
                <a:cs typeface="Times New Roman"/>
                <a:sym typeface="Times New Roman"/>
              </a:rPr>
              <a:t>U</a:t>
            </a:r>
            <a:r>
              <a:rPr lang="en">
                <a:solidFill>
                  <a:srgbClr val="FFFFFF"/>
                </a:solidFill>
                <a:latin typeface="Times New Roman"/>
                <a:ea typeface="Times New Roman"/>
                <a:cs typeface="Times New Roman"/>
                <a:sym typeface="Times New Roman"/>
              </a:rPr>
              <a:t> about </a:t>
            </a:r>
            <a:r>
              <a:rPr i="1" lang="en">
                <a:solidFill>
                  <a:srgbClr val="FFFFFF"/>
                </a:solidFill>
                <a:latin typeface="Times New Roman"/>
                <a:ea typeface="Times New Roman"/>
                <a:cs typeface="Times New Roman"/>
                <a:sym typeface="Times New Roman"/>
              </a:rPr>
              <a:t>x</a:t>
            </a:r>
            <a:r>
              <a:rPr baseline="-25000" i="1" lang="en">
                <a:solidFill>
                  <a:srgbClr val="FFFFFF"/>
                </a:solidFill>
                <a:latin typeface="Times New Roman"/>
                <a:ea typeface="Times New Roman"/>
                <a:cs typeface="Times New Roman"/>
                <a:sym typeface="Times New Roman"/>
              </a:rPr>
              <a:t>0</a:t>
            </a:r>
            <a:r>
              <a:rPr lang="en">
                <a:solidFill>
                  <a:srgbClr val="FFFFFF"/>
                </a:solidFill>
                <a:latin typeface="Times New Roman"/>
                <a:ea typeface="Times New Roman"/>
                <a:cs typeface="Times New Roman"/>
                <a:sym typeface="Times New Roman"/>
              </a:rPr>
              <a:t>, there is some seed </a:t>
            </a:r>
            <a:r>
              <a:rPr i="1" lang="en">
                <a:solidFill>
                  <a:srgbClr val="FFFFFF"/>
                </a:solidFill>
                <a:latin typeface="Times New Roman"/>
                <a:ea typeface="Times New Roman"/>
                <a:cs typeface="Times New Roman"/>
                <a:sym typeface="Times New Roman"/>
              </a:rPr>
              <a:t>y</a:t>
            </a:r>
            <a:r>
              <a:rPr baseline="-25000" i="1" lang="en">
                <a:solidFill>
                  <a:srgbClr val="FFFFFF"/>
                </a:solidFill>
                <a:latin typeface="Times New Roman"/>
                <a:ea typeface="Times New Roman"/>
                <a:cs typeface="Times New Roman"/>
                <a:sym typeface="Times New Roman"/>
              </a:rPr>
              <a:t>0</a:t>
            </a:r>
            <a:r>
              <a:rPr i="1" lang="en">
                <a:solidFill>
                  <a:srgbClr val="FFFFFF"/>
                </a:solidFill>
                <a:latin typeface="Times New Roman"/>
                <a:ea typeface="Times New Roman"/>
                <a:cs typeface="Times New Roman"/>
                <a:sym typeface="Times New Roman"/>
              </a:rPr>
              <a:t>, ∈ U</a:t>
            </a:r>
            <a:r>
              <a:rPr lang="en">
                <a:solidFill>
                  <a:srgbClr val="FFFFFF"/>
                </a:solidFill>
                <a:latin typeface="Times New Roman"/>
                <a:ea typeface="Times New Roman"/>
                <a:cs typeface="Times New Roman"/>
                <a:sym typeface="Times New Roman"/>
              </a:rPr>
              <a:t> and </a:t>
            </a:r>
            <a:r>
              <a:rPr i="1" lang="en">
                <a:solidFill>
                  <a:srgbClr val="FFFFFF"/>
                </a:solidFill>
                <a:latin typeface="Times New Roman"/>
                <a:ea typeface="Times New Roman"/>
                <a:cs typeface="Times New Roman"/>
                <a:sym typeface="Times New Roman"/>
              </a:rPr>
              <a:t>n</a:t>
            </a:r>
            <a:r>
              <a:rPr lang="en">
                <a:solidFill>
                  <a:srgbClr val="FFFFFF"/>
                </a:solidFill>
                <a:latin typeface="Times New Roman"/>
                <a:ea typeface="Times New Roman"/>
                <a:cs typeface="Times New Roman"/>
                <a:sym typeface="Times New Roman"/>
              </a:rPr>
              <a:t> &gt; 0 such that </a:t>
            </a:r>
            <a:r>
              <a:rPr i="1" lang="en">
                <a:solidFill>
                  <a:srgbClr val="FFFFFF"/>
                </a:solidFill>
                <a:latin typeface="Times New Roman"/>
                <a:ea typeface="Times New Roman"/>
                <a:cs typeface="Times New Roman"/>
                <a:sym typeface="Times New Roman"/>
              </a:rPr>
              <a:t>|f </a:t>
            </a:r>
            <a:r>
              <a:rPr baseline="30000" i="1" lang="en">
                <a:solidFill>
                  <a:srgbClr val="FFFFFF"/>
                </a:solidFill>
                <a:latin typeface="Times New Roman"/>
                <a:ea typeface="Times New Roman"/>
                <a:cs typeface="Times New Roman"/>
                <a:sym typeface="Times New Roman"/>
              </a:rPr>
              <a:t>n</a:t>
            </a:r>
            <a:r>
              <a:rPr i="1" lang="en">
                <a:solidFill>
                  <a:srgbClr val="FFFFFF"/>
                </a:solidFill>
                <a:latin typeface="Times New Roman"/>
                <a:ea typeface="Times New Roman"/>
                <a:cs typeface="Times New Roman"/>
                <a:sym typeface="Times New Roman"/>
              </a:rPr>
              <a:t>(x</a:t>
            </a:r>
            <a:r>
              <a:rPr baseline="-25000" i="1" lang="en">
                <a:solidFill>
                  <a:srgbClr val="FFFFFF"/>
                </a:solidFill>
                <a:latin typeface="Times New Roman"/>
                <a:ea typeface="Times New Roman"/>
                <a:cs typeface="Times New Roman"/>
                <a:sym typeface="Times New Roman"/>
              </a:rPr>
              <a:t>0</a:t>
            </a:r>
            <a:r>
              <a:rPr i="1" lang="en">
                <a:solidFill>
                  <a:srgbClr val="FFFFFF"/>
                </a:solidFill>
                <a:latin typeface="Times New Roman"/>
                <a:ea typeface="Times New Roman"/>
                <a:cs typeface="Times New Roman"/>
                <a:sym typeface="Times New Roman"/>
              </a:rPr>
              <a:t>) − f </a:t>
            </a:r>
            <a:r>
              <a:rPr baseline="30000" i="1" lang="en">
                <a:solidFill>
                  <a:srgbClr val="FFFFFF"/>
                </a:solidFill>
                <a:latin typeface="Times New Roman"/>
                <a:ea typeface="Times New Roman"/>
                <a:cs typeface="Times New Roman"/>
                <a:sym typeface="Times New Roman"/>
              </a:rPr>
              <a:t>n</a:t>
            </a:r>
            <a:r>
              <a:rPr i="1" lang="en">
                <a:solidFill>
                  <a:srgbClr val="FFFFFF"/>
                </a:solidFill>
                <a:latin typeface="Times New Roman"/>
                <a:ea typeface="Times New Roman"/>
                <a:cs typeface="Times New Roman"/>
                <a:sym typeface="Times New Roman"/>
              </a:rPr>
              <a:t>(y</a:t>
            </a:r>
            <a:r>
              <a:rPr baseline="-25000" i="1" lang="en">
                <a:solidFill>
                  <a:srgbClr val="FFFFFF"/>
                </a:solidFill>
                <a:latin typeface="Times New Roman"/>
                <a:ea typeface="Times New Roman"/>
                <a:cs typeface="Times New Roman"/>
                <a:sym typeface="Times New Roman"/>
              </a:rPr>
              <a:t>0</a:t>
            </a:r>
            <a:r>
              <a:rPr i="1" lang="en">
                <a:solidFill>
                  <a:srgbClr val="FFFFFF"/>
                </a:solidFill>
                <a:latin typeface="Times New Roman"/>
                <a:ea typeface="Times New Roman"/>
                <a:cs typeface="Times New Roman"/>
                <a:sym typeface="Times New Roman"/>
              </a:rPr>
              <a:t>)| &gt; β</a:t>
            </a:r>
            <a:r>
              <a:rPr lang="en">
                <a:solidFill>
                  <a:srgbClr val="FFFFFF"/>
                </a:solidFill>
                <a:latin typeface="Times New Roman"/>
                <a:ea typeface="Times New Roman"/>
                <a:cs typeface="Times New Roman"/>
                <a:sym typeface="Times New Roman"/>
              </a:rPr>
              <a:t>.</a:t>
            </a:r>
            <a:r>
              <a:rPr baseline="30000" lang="en">
                <a:solidFill>
                  <a:srgbClr val="FFFFFF"/>
                </a:solidFill>
                <a:latin typeface="Times New Roman"/>
                <a:ea typeface="Times New Roman"/>
                <a:cs typeface="Times New Roman"/>
                <a:sym typeface="Times New Roman"/>
              </a:rPr>
              <a:t>11</a:t>
            </a:r>
          </a:p>
          <a:p>
            <a:pPr lvl="0">
              <a:spcBef>
                <a:spcPts val="0"/>
              </a:spcBef>
              <a:buNone/>
            </a:pPr>
            <a:r>
              <a:t/>
            </a:r>
            <a:endParaRPr>
              <a:latin typeface="Times New Roman"/>
              <a:ea typeface="Times New Roman"/>
              <a:cs typeface="Times New Roman"/>
              <a:sym typeface="Times New Roman"/>
            </a:endParaRP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2C2C2C"/>
        </a:solidFill>
      </p:bgPr>
    </p:bg>
    <p:spTree>
      <p:nvGrpSpPr>
        <p:cNvPr id="74" name="Shape 74"/>
        <p:cNvGrpSpPr/>
        <p:nvPr/>
      </p:nvGrpSpPr>
      <p:grpSpPr>
        <a:xfrm>
          <a:off x="0" y="0"/>
          <a:ext cx="0" cy="0"/>
          <a:chOff x="0" y="0"/>
          <a:chExt cx="0" cy="0"/>
        </a:xfrm>
      </p:grpSpPr>
      <p:sp>
        <p:nvSpPr>
          <p:cNvPr id="75" name="Shape 75"/>
          <p:cNvSpPr txBox="1"/>
          <p:nvPr>
            <p:ph type="title"/>
          </p:nvPr>
        </p:nvSpPr>
        <p:spPr>
          <a:xfrm>
            <a:off x="311700" y="445025"/>
            <a:ext cx="8520599" cy="572699"/>
          </a:xfrm>
          <a:prstGeom prst="rect">
            <a:avLst/>
          </a:prstGeom>
        </p:spPr>
        <p:txBody>
          <a:bodyPr anchorCtr="0" anchor="t" bIns="91425" lIns="91425" rIns="91425" tIns="91425">
            <a:noAutofit/>
          </a:bodyPr>
          <a:lstStyle/>
          <a:p>
            <a:pPr>
              <a:spcBef>
                <a:spcPts val="0"/>
              </a:spcBef>
              <a:buNone/>
            </a:pPr>
            <a:r>
              <a:rPr lang="en"/>
              <a:t>Tent Map: An Example of a Chaotic System</a:t>
            </a:r>
          </a:p>
        </p:txBody>
      </p:sp>
      <p:sp>
        <p:nvSpPr>
          <p:cNvPr id="76" name="Shape 76"/>
          <p:cNvSpPr txBox="1"/>
          <p:nvPr>
            <p:ph idx="1" type="body"/>
          </p:nvPr>
        </p:nvSpPr>
        <p:spPr>
          <a:xfrm>
            <a:off x="311700" y="1127075"/>
            <a:ext cx="8520599" cy="3416400"/>
          </a:xfrm>
          <a:prstGeom prst="rect">
            <a:avLst/>
          </a:prstGeom>
        </p:spPr>
        <p:txBody>
          <a:bodyPr anchorCtr="0" anchor="t" bIns="91425" lIns="91425" rIns="91425" tIns="91425">
            <a:noAutofit/>
          </a:bodyPr>
          <a:lstStyle/>
          <a:p>
            <a:pPr rtl="0">
              <a:lnSpc>
                <a:spcPct val="100000"/>
              </a:lnSpc>
              <a:spcBef>
                <a:spcPts val="0"/>
              </a:spcBef>
              <a:spcAft>
                <a:spcPts val="0"/>
              </a:spcAft>
              <a:buNone/>
            </a:pPr>
            <a:r>
              <a:rPr i="1" lang="en">
                <a:solidFill>
                  <a:schemeClr val="accent4"/>
                </a:solidFill>
                <a:latin typeface="Times New Roman"/>
                <a:ea typeface="Times New Roman"/>
                <a:cs typeface="Times New Roman"/>
                <a:sym typeface="Times New Roman"/>
              </a:rPr>
              <a:t>T(x)  = 	2x 		if 0 ≤ x &lt; ½ </a:t>
            </a:r>
          </a:p>
          <a:p>
            <a:pPr indent="0" marL="914400" rtl="0">
              <a:lnSpc>
                <a:spcPct val="100000"/>
              </a:lnSpc>
              <a:spcBef>
                <a:spcPts val="0"/>
              </a:spcBef>
              <a:spcAft>
                <a:spcPts val="0"/>
              </a:spcAft>
              <a:buNone/>
            </a:pPr>
            <a:r>
              <a:rPr i="1" lang="en">
                <a:solidFill>
                  <a:schemeClr val="accent4"/>
                </a:solidFill>
                <a:latin typeface="Times New Roman"/>
                <a:ea typeface="Times New Roman"/>
                <a:cs typeface="Times New Roman"/>
                <a:sym typeface="Times New Roman"/>
              </a:rPr>
              <a:t>2(1-x) 	if ½ ≤ x ≤ 1</a:t>
            </a:r>
          </a:p>
          <a:p>
            <a:pPr rtl="0">
              <a:spcBef>
                <a:spcPts val="0"/>
              </a:spcBef>
              <a:buNone/>
            </a:pPr>
            <a:r>
              <a:t/>
            </a:r>
            <a:endParaRPr>
              <a:latin typeface="Times New Roman"/>
              <a:ea typeface="Times New Roman"/>
              <a:cs typeface="Times New Roman"/>
              <a:sym typeface="Times New Roman"/>
            </a:endParaRPr>
          </a:p>
          <a:p>
            <a:pPr rtl="0">
              <a:spcBef>
                <a:spcPts val="0"/>
              </a:spcBef>
              <a:buNone/>
            </a:pPr>
            <a:r>
              <a:rPr lang="en">
                <a:latin typeface="Times New Roman"/>
                <a:ea typeface="Times New Roman"/>
                <a:cs typeface="Times New Roman"/>
                <a:sym typeface="Times New Roman"/>
              </a:rPr>
              <a:t>								  </a:t>
            </a:r>
            <a:r>
              <a:rPr lang="en" sz="1200">
                <a:latin typeface="Times New Roman"/>
                <a:ea typeface="Times New Roman"/>
                <a:cs typeface="Times New Roman"/>
                <a:sym typeface="Times New Roman"/>
              </a:rPr>
              <a:t>The graph of the tent map </a:t>
            </a:r>
            <a:r>
              <a:rPr i="1" lang="en" sz="1200">
                <a:latin typeface="Times New Roman"/>
                <a:ea typeface="Times New Roman"/>
                <a:cs typeface="Times New Roman"/>
                <a:sym typeface="Times New Roman"/>
              </a:rPr>
              <a:t>T</a:t>
            </a:r>
            <a:r>
              <a:rPr lang="en" sz="1200">
                <a:latin typeface="Times New Roman"/>
                <a:ea typeface="Times New Roman"/>
                <a:cs typeface="Times New Roman"/>
                <a:sym typeface="Times New Roman"/>
              </a:rPr>
              <a:t> and its higher iterates </a:t>
            </a:r>
            <a:r>
              <a:rPr i="1" lang="en" sz="1200">
                <a:latin typeface="Times New Roman"/>
                <a:ea typeface="Times New Roman"/>
                <a:cs typeface="Times New Roman"/>
                <a:sym typeface="Times New Roman"/>
              </a:rPr>
              <a:t>T </a:t>
            </a:r>
            <a:r>
              <a:rPr baseline="30000" i="1" lang="en" sz="1200">
                <a:latin typeface="Times New Roman"/>
                <a:ea typeface="Times New Roman"/>
                <a:cs typeface="Times New Roman"/>
                <a:sym typeface="Times New Roman"/>
              </a:rPr>
              <a:t>2</a:t>
            </a:r>
            <a:r>
              <a:rPr i="1" lang="en" sz="1200">
                <a:latin typeface="Times New Roman"/>
                <a:ea typeface="Times New Roman"/>
                <a:cs typeface="Times New Roman"/>
                <a:sym typeface="Times New Roman"/>
              </a:rPr>
              <a:t> </a:t>
            </a:r>
            <a:r>
              <a:rPr lang="en" sz="1200">
                <a:latin typeface="Times New Roman"/>
                <a:ea typeface="Times New Roman"/>
                <a:cs typeface="Times New Roman"/>
                <a:sym typeface="Times New Roman"/>
              </a:rPr>
              <a:t>and </a:t>
            </a:r>
            <a:r>
              <a:rPr i="1" lang="en" sz="1200">
                <a:latin typeface="Times New Roman"/>
                <a:ea typeface="Times New Roman"/>
                <a:cs typeface="Times New Roman"/>
                <a:sym typeface="Times New Roman"/>
              </a:rPr>
              <a:t>T </a:t>
            </a:r>
            <a:r>
              <a:rPr baseline="30000" i="1" lang="en" sz="1200">
                <a:latin typeface="Times New Roman"/>
                <a:ea typeface="Times New Roman"/>
                <a:cs typeface="Times New Roman"/>
                <a:sym typeface="Times New Roman"/>
              </a:rPr>
              <a:t>3</a:t>
            </a:r>
            <a:r>
              <a:rPr i="1" lang="en" sz="1200">
                <a:latin typeface="Times New Roman"/>
                <a:ea typeface="Times New Roman"/>
                <a:cs typeface="Times New Roman"/>
                <a:sym typeface="Times New Roman"/>
              </a:rPr>
              <a:t> on </a:t>
            </a:r>
            <a:r>
              <a:rPr lang="en" sz="1200">
                <a:latin typeface="Times New Roman"/>
                <a:ea typeface="Times New Roman"/>
                <a:cs typeface="Times New Roman"/>
                <a:sym typeface="Times New Roman"/>
              </a:rPr>
              <a:t>[0,1].</a:t>
            </a:r>
          </a:p>
          <a:p>
            <a:pPr indent="-228600" lvl="0" marL="457200" rtl="0">
              <a:lnSpc>
                <a:spcPct val="100000"/>
              </a:lnSpc>
              <a:spcBef>
                <a:spcPts val="0"/>
              </a:spcBef>
              <a:spcAft>
                <a:spcPts val="0"/>
              </a:spcAft>
              <a:buFont typeface="Times New Roman"/>
              <a:buAutoNum type="arabicParenR"/>
            </a:pPr>
            <a:r>
              <a:rPr lang="en">
                <a:latin typeface="Times New Roman"/>
                <a:ea typeface="Times New Roman"/>
                <a:cs typeface="Times New Roman"/>
                <a:sym typeface="Times New Roman"/>
              </a:rPr>
              <a:t>Periodic points of </a:t>
            </a:r>
            <a:r>
              <a:rPr i="1" lang="en">
                <a:latin typeface="Times New Roman"/>
                <a:ea typeface="Times New Roman"/>
                <a:cs typeface="Times New Roman"/>
                <a:sym typeface="Times New Roman"/>
              </a:rPr>
              <a:t>T </a:t>
            </a:r>
            <a:r>
              <a:rPr lang="en">
                <a:latin typeface="Times New Roman"/>
                <a:ea typeface="Times New Roman"/>
                <a:cs typeface="Times New Roman"/>
                <a:sym typeface="Times New Roman"/>
              </a:rPr>
              <a:t>are dense on [0,1]. </a:t>
            </a:r>
          </a:p>
          <a:p>
            <a:pPr indent="-228600" lvl="0" marL="457200" rtl="0">
              <a:lnSpc>
                <a:spcPct val="100000"/>
              </a:lnSpc>
              <a:spcBef>
                <a:spcPts val="0"/>
              </a:spcBef>
              <a:spcAft>
                <a:spcPts val="0"/>
              </a:spcAft>
              <a:buFont typeface="Times New Roman"/>
              <a:buAutoNum type="arabicParenR"/>
            </a:pPr>
            <a:r>
              <a:rPr i="1" lang="en">
                <a:latin typeface="Times New Roman"/>
                <a:ea typeface="Times New Roman"/>
                <a:cs typeface="Times New Roman"/>
                <a:sym typeface="Times New Roman"/>
              </a:rPr>
              <a:t>T</a:t>
            </a:r>
            <a:r>
              <a:rPr lang="en">
                <a:latin typeface="Times New Roman"/>
                <a:ea typeface="Times New Roman"/>
                <a:cs typeface="Times New Roman"/>
                <a:sym typeface="Times New Roman"/>
              </a:rPr>
              <a:t> is transitive on [0,1]. </a:t>
            </a:r>
          </a:p>
          <a:p>
            <a:pPr indent="0" lvl="0" marL="0" rtl="0">
              <a:lnSpc>
                <a:spcPct val="100000"/>
              </a:lnSpc>
              <a:spcBef>
                <a:spcPts val="0"/>
              </a:spcBef>
              <a:spcAft>
                <a:spcPts val="0"/>
              </a:spcAft>
              <a:buNone/>
            </a:pPr>
            <a:r>
              <a:rPr i="1" lang="en" u="sng">
                <a:solidFill>
                  <a:schemeClr val="accent5"/>
                </a:solidFill>
                <a:latin typeface="Times New Roman"/>
                <a:ea typeface="Times New Roman"/>
                <a:cs typeface="Times New Roman"/>
                <a:sym typeface="Times New Roman"/>
              </a:rPr>
              <a:t>Theorem</a:t>
            </a:r>
            <a:r>
              <a:rPr i="1" lang="en">
                <a:solidFill>
                  <a:schemeClr val="accent5"/>
                </a:solidFill>
                <a:latin typeface="Times New Roman"/>
                <a:ea typeface="Times New Roman"/>
                <a:cs typeface="Times New Roman"/>
                <a:sym typeface="Times New Roman"/>
              </a:rPr>
              <a:t>: If f: X → X is transitive and has dense periodic points then f has sensitive dependence on initial conditions</a:t>
            </a:r>
          </a:p>
          <a:p>
            <a:pPr lvl="0" rtl="0">
              <a:lnSpc>
                <a:spcPct val="100000"/>
              </a:lnSpc>
              <a:spcBef>
                <a:spcPts val="0"/>
              </a:spcBef>
              <a:spcAft>
                <a:spcPts val="0"/>
              </a:spcAft>
              <a:buNone/>
            </a:pPr>
            <a:r>
              <a:rPr lang="en">
                <a:latin typeface="Times New Roman"/>
                <a:ea typeface="Times New Roman"/>
                <a:cs typeface="Times New Roman"/>
                <a:sym typeface="Times New Roman"/>
              </a:rPr>
              <a:t>=&gt; </a:t>
            </a:r>
            <a:r>
              <a:rPr i="1" lang="en">
                <a:latin typeface="Times New Roman"/>
                <a:ea typeface="Times New Roman"/>
                <a:cs typeface="Times New Roman"/>
                <a:sym typeface="Times New Roman"/>
              </a:rPr>
              <a:t>T </a:t>
            </a:r>
            <a:r>
              <a:rPr lang="en">
                <a:latin typeface="Times New Roman"/>
                <a:ea typeface="Times New Roman"/>
                <a:cs typeface="Times New Roman"/>
                <a:sym typeface="Times New Roman"/>
              </a:rPr>
              <a:t>has sensitive dependence on initial conditions. </a:t>
            </a:r>
          </a:p>
          <a:p>
            <a:pPr lvl="0" rtl="0">
              <a:spcBef>
                <a:spcPts val="0"/>
              </a:spcBef>
              <a:buNone/>
            </a:pPr>
            <a:r>
              <a:t/>
            </a:r>
            <a:endParaRPr/>
          </a:p>
          <a:p>
            <a:pPr>
              <a:spcBef>
                <a:spcPts val="0"/>
              </a:spcBef>
              <a:buNone/>
            </a:pPr>
            <a:r>
              <a:t/>
            </a:r>
            <a:endParaRPr/>
          </a:p>
        </p:txBody>
      </p:sp>
      <p:pic>
        <p:nvPicPr>
          <p:cNvPr id="77" name="Shape 77"/>
          <p:cNvPicPr preferRelativeResize="0"/>
          <p:nvPr/>
        </p:nvPicPr>
        <p:blipFill>
          <a:blip r:embed="rId3">
            <a:alphaModFix/>
          </a:blip>
          <a:stretch>
            <a:fillRect/>
          </a:stretch>
        </p:blipFill>
        <p:spPr>
          <a:xfrm>
            <a:off x="4267350" y="1127075"/>
            <a:ext cx="4255075" cy="1203749"/>
          </a:xfrm>
          <a:prstGeom prst="rect">
            <a:avLst/>
          </a:prstGeom>
          <a:noFill/>
          <a:ln>
            <a:noFill/>
          </a:ln>
        </p:spPr>
      </p:pic>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2C2C2C"/>
        </a:solidFill>
      </p:bgPr>
    </p:bg>
    <p:spTree>
      <p:nvGrpSpPr>
        <p:cNvPr id="81" name="Shape 81"/>
        <p:cNvGrpSpPr/>
        <p:nvPr/>
      </p:nvGrpSpPr>
      <p:grpSpPr>
        <a:xfrm>
          <a:off x="0" y="0"/>
          <a:ext cx="0" cy="0"/>
          <a:chOff x="0" y="0"/>
          <a:chExt cx="0" cy="0"/>
        </a:xfrm>
      </p:grpSpPr>
      <p:sp>
        <p:nvSpPr>
          <p:cNvPr id="82" name="Shape 82"/>
          <p:cNvSpPr txBox="1"/>
          <p:nvPr>
            <p:ph type="title"/>
          </p:nvPr>
        </p:nvSpPr>
        <p:spPr>
          <a:xfrm>
            <a:off x="311700" y="445025"/>
            <a:ext cx="8520599" cy="572699"/>
          </a:xfrm>
          <a:prstGeom prst="rect">
            <a:avLst/>
          </a:prstGeom>
        </p:spPr>
        <p:txBody>
          <a:bodyPr anchorCtr="0" anchor="t" bIns="91425" lIns="91425" rIns="91425" tIns="91425">
            <a:noAutofit/>
          </a:bodyPr>
          <a:lstStyle/>
          <a:p>
            <a:pPr>
              <a:spcBef>
                <a:spcPts val="0"/>
              </a:spcBef>
              <a:buNone/>
            </a:pPr>
            <a:r>
              <a:rPr lang="en"/>
              <a:t>Sensitive Dependence on Initial Conditions</a:t>
            </a:r>
          </a:p>
        </p:txBody>
      </p:sp>
      <p:sp>
        <p:nvSpPr>
          <p:cNvPr id="83" name="Shape 83"/>
          <p:cNvSpPr txBox="1"/>
          <p:nvPr>
            <p:ph idx="1" type="body"/>
          </p:nvPr>
        </p:nvSpPr>
        <p:spPr>
          <a:xfrm>
            <a:off x="311700" y="1152475"/>
            <a:ext cx="8520599" cy="3703799"/>
          </a:xfrm>
          <a:prstGeom prst="rect">
            <a:avLst/>
          </a:prstGeom>
        </p:spPr>
        <p:txBody>
          <a:bodyPr anchorCtr="0" anchor="t" bIns="91425" lIns="91425" rIns="91425" tIns="91425">
            <a:noAutofit/>
          </a:bodyPr>
          <a:lstStyle/>
          <a:p>
            <a:pPr rtl="0">
              <a:spcBef>
                <a:spcPts val="0"/>
              </a:spcBef>
              <a:buNone/>
            </a:pPr>
            <a:r>
              <a:t/>
            </a:r>
            <a:endParaRPr/>
          </a:p>
          <a:p>
            <a:pPr rtl="0">
              <a:spcBef>
                <a:spcPts val="0"/>
              </a:spcBef>
              <a:buNone/>
            </a:pPr>
            <a:r>
              <a:t/>
            </a:r>
            <a:endParaRPr/>
          </a:p>
          <a:p>
            <a:pPr rtl="0">
              <a:spcBef>
                <a:spcPts val="0"/>
              </a:spcBef>
              <a:buNone/>
            </a:pPr>
            <a:r>
              <a:t/>
            </a:r>
            <a:endParaRPr/>
          </a:p>
          <a:p>
            <a:pPr rtl="0">
              <a:spcBef>
                <a:spcPts val="0"/>
              </a:spcBef>
              <a:buNone/>
            </a:pPr>
            <a:r>
              <a:t/>
            </a:r>
            <a:endParaRPr/>
          </a:p>
          <a:p>
            <a:pPr rtl="0">
              <a:spcBef>
                <a:spcPts val="0"/>
              </a:spcBef>
              <a:buNone/>
            </a:pPr>
            <a:r>
              <a:t/>
            </a:r>
            <a:endParaRPr/>
          </a:p>
          <a:p>
            <a:pPr rtl="0">
              <a:spcBef>
                <a:spcPts val="0"/>
              </a:spcBef>
              <a:buNone/>
            </a:pPr>
            <a:r>
              <a:t/>
            </a:r>
            <a:endParaRPr/>
          </a:p>
          <a:p>
            <a:pPr rtl="0" algn="ctr">
              <a:spcBef>
                <a:spcPts val="0"/>
              </a:spcBef>
              <a:buNone/>
            </a:pPr>
            <a:r>
              <a:rPr lang="en">
                <a:solidFill>
                  <a:schemeClr val="accent5"/>
                </a:solidFill>
              </a:rPr>
              <a:t>The orbits are very close initially, but bear little resemblance after iteration 16.</a:t>
            </a:r>
          </a:p>
          <a:p>
            <a:pPr>
              <a:spcBef>
                <a:spcPts val="0"/>
              </a:spcBef>
              <a:buNone/>
            </a:pPr>
            <a:r>
              <a:t/>
            </a:r>
            <a:endParaRPr/>
          </a:p>
        </p:txBody>
      </p:sp>
      <p:pic>
        <p:nvPicPr>
          <p:cNvPr id="84" name="Shape 84"/>
          <p:cNvPicPr preferRelativeResize="0"/>
          <p:nvPr/>
        </p:nvPicPr>
        <p:blipFill rotWithShape="1">
          <a:blip r:embed="rId3">
            <a:alphaModFix/>
          </a:blip>
          <a:srcRect b="-7273" l="0" r="-7273" t="0"/>
          <a:stretch/>
        </p:blipFill>
        <p:spPr>
          <a:xfrm>
            <a:off x="2433637" y="1250950"/>
            <a:ext cx="4276725" cy="3219450"/>
          </a:xfrm>
          <a:prstGeom prst="rect">
            <a:avLst/>
          </a:prstGeom>
          <a:noFill/>
          <a:ln>
            <a:noFill/>
          </a:ln>
        </p:spPr>
      </p:pic>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000000"/>
        </a:solidFill>
      </p:bgPr>
    </p:bg>
    <p:spTree>
      <p:nvGrpSpPr>
        <p:cNvPr id="88" name="Shape 88"/>
        <p:cNvGrpSpPr/>
        <p:nvPr/>
      </p:nvGrpSpPr>
      <p:grpSpPr>
        <a:xfrm>
          <a:off x="0" y="0"/>
          <a:ext cx="0" cy="0"/>
          <a:chOff x="0" y="0"/>
          <a:chExt cx="0" cy="0"/>
        </a:xfrm>
      </p:grpSpPr>
      <p:sp>
        <p:nvSpPr>
          <p:cNvPr id="89" name="Shape 89"/>
          <p:cNvSpPr txBox="1"/>
          <p:nvPr>
            <p:ph type="title"/>
          </p:nvPr>
        </p:nvSpPr>
        <p:spPr>
          <a:xfrm>
            <a:off x="311700" y="445025"/>
            <a:ext cx="8520599" cy="572699"/>
          </a:xfrm>
          <a:prstGeom prst="rect">
            <a:avLst/>
          </a:prstGeom>
        </p:spPr>
        <p:txBody>
          <a:bodyPr anchorCtr="0" anchor="t" bIns="91425" lIns="91425" rIns="91425" tIns="91425">
            <a:noAutofit/>
          </a:bodyPr>
          <a:lstStyle/>
          <a:p>
            <a:pPr>
              <a:spcBef>
                <a:spcPts val="0"/>
              </a:spcBef>
              <a:buNone/>
            </a:pPr>
            <a:r>
              <a:rPr lang="en"/>
              <a:t>The Butterfly Effect</a:t>
            </a:r>
          </a:p>
        </p:txBody>
      </p:sp>
      <p:sp>
        <p:nvSpPr>
          <p:cNvPr id="90" name="Shape 90"/>
          <p:cNvSpPr txBox="1"/>
          <p:nvPr>
            <p:ph idx="1" type="body"/>
          </p:nvPr>
        </p:nvSpPr>
        <p:spPr>
          <a:xfrm>
            <a:off x="311700" y="1152475"/>
            <a:ext cx="8520599" cy="3570000"/>
          </a:xfrm>
          <a:prstGeom prst="rect">
            <a:avLst/>
          </a:prstGeom>
        </p:spPr>
        <p:txBody>
          <a:bodyPr anchorCtr="0" anchor="t" bIns="91425" lIns="91425" rIns="91425" tIns="91425">
            <a:noAutofit/>
          </a:bodyPr>
          <a:lstStyle/>
          <a:p>
            <a:pPr indent="-228600" lvl="0" marL="457200" rtl="0">
              <a:spcBef>
                <a:spcPts val="1000"/>
              </a:spcBef>
              <a:spcAft>
                <a:spcPts val="1000"/>
              </a:spcAft>
              <a:buClr>
                <a:schemeClr val="accent6"/>
              </a:buClr>
              <a:buChar char="-"/>
            </a:pPr>
            <a:r>
              <a:rPr b="1" lang="en">
                <a:solidFill>
                  <a:schemeClr val="accent6"/>
                </a:solidFill>
              </a:rPr>
              <a:t>Edward N. Lorenz’s Paper: </a:t>
            </a:r>
            <a:r>
              <a:rPr b="1" lang="en">
                <a:solidFill>
                  <a:schemeClr val="accent5"/>
                </a:solidFill>
              </a:rPr>
              <a:t>“Predictability: Does the Flap of a Butterfly’s Wings in Brazil Set Off a Tornado in Texas?”</a:t>
            </a:r>
          </a:p>
          <a:p>
            <a:pPr indent="-228600" lvl="0" marL="457200" rtl="0">
              <a:spcBef>
                <a:spcPts val="1000"/>
              </a:spcBef>
              <a:spcAft>
                <a:spcPts val="1000"/>
              </a:spcAft>
              <a:buClr>
                <a:schemeClr val="accent6"/>
              </a:buClr>
              <a:buChar char="-"/>
            </a:pPr>
            <a:r>
              <a:rPr b="1" lang="en">
                <a:solidFill>
                  <a:schemeClr val="accent6"/>
                </a:solidFill>
              </a:rPr>
              <a:t>Asked whether the influence of a single butterfly will generally, after sufficient time, evolve into two situations differing by as much as the presence of a tornado.</a:t>
            </a:r>
          </a:p>
          <a:p>
            <a:pPr indent="-228600" lvl="0" marL="457200" rtl="0">
              <a:spcBef>
                <a:spcPts val="1000"/>
              </a:spcBef>
              <a:spcAft>
                <a:spcPts val="1000"/>
              </a:spcAft>
              <a:buClr>
                <a:schemeClr val="accent6"/>
              </a:buClr>
              <a:buChar char="-"/>
            </a:pPr>
            <a:r>
              <a:rPr b="1" lang="en">
                <a:solidFill>
                  <a:schemeClr val="accent6"/>
                </a:solidFill>
              </a:rPr>
              <a:t>Weather = chaotic system; flap of butterfly’s wings = small change in IC.</a:t>
            </a:r>
          </a:p>
          <a:p>
            <a:pPr indent="-228600" lvl="0" marL="457200" rtl="0">
              <a:spcBef>
                <a:spcPts val="1000"/>
              </a:spcBef>
              <a:spcAft>
                <a:spcPts val="1000"/>
              </a:spcAft>
              <a:buClr>
                <a:schemeClr val="accent6"/>
              </a:buClr>
              <a:buChar char="-"/>
            </a:pPr>
            <a:r>
              <a:rPr b="1" lang="en">
                <a:solidFill>
                  <a:schemeClr val="accent6"/>
                </a:solidFill>
              </a:rPr>
              <a:t>Small errors grow rapidly with time, which makes long-term weather forecasts difficult.</a:t>
            </a:r>
          </a:p>
          <a:p>
            <a:pPr indent="-228600" lvl="0" marL="457200" rtl="0">
              <a:spcBef>
                <a:spcPts val="1000"/>
              </a:spcBef>
              <a:spcAft>
                <a:spcPts val="1000"/>
              </a:spcAft>
              <a:buClr>
                <a:schemeClr val="accent6"/>
              </a:buClr>
              <a:buChar char="-"/>
            </a:pPr>
            <a:r>
              <a:rPr b="1" lang="en">
                <a:solidFill>
                  <a:schemeClr val="accent6"/>
                </a:solidFill>
              </a:rPr>
              <a:t>Conclusion: Errors in weather forecasting are not due to the structure of weather patterns but our failure to perfectly know all variables that affect it.</a:t>
            </a:r>
          </a:p>
        </p:txBody>
      </p:sp>
      <p:pic>
        <p:nvPicPr>
          <p:cNvPr id="91" name="Shape 91"/>
          <p:cNvPicPr preferRelativeResize="0"/>
          <p:nvPr/>
        </p:nvPicPr>
        <p:blipFill>
          <a:blip r:embed="rId3">
            <a:alphaModFix amt="29000"/>
          </a:blip>
          <a:stretch>
            <a:fillRect/>
          </a:stretch>
        </p:blipFill>
        <p:spPr>
          <a:xfrm>
            <a:off x="0" y="-12"/>
            <a:ext cx="9143999" cy="5720074"/>
          </a:xfrm>
          <a:prstGeom prst="rect">
            <a:avLst/>
          </a:prstGeom>
          <a:noFill/>
          <a:ln>
            <a:noFill/>
          </a:ln>
        </p:spPr>
      </p:pic>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2C2C2C"/>
        </a:solidFill>
      </p:bgPr>
    </p:bg>
    <p:spTree>
      <p:nvGrpSpPr>
        <p:cNvPr id="95" name="Shape 95"/>
        <p:cNvGrpSpPr/>
        <p:nvPr/>
      </p:nvGrpSpPr>
      <p:grpSpPr>
        <a:xfrm>
          <a:off x="0" y="0"/>
          <a:ext cx="0" cy="0"/>
          <a:chOff x="0" y="0"/>
          <a:chExt cx="0" cy="0"/>
        </a:xfrm>
      </p:grpSpPr>
      <p:sp>
        <p:nvSpPr>
          <p:cNvPr id="96" name="Shape 96"/>
          <p:cNvSpPr txBox="1"/>
          <p:nvPr>
            <p:ph type="title"/>
          </p:nvPr>
        </p:nvSpPr>
        <p:spPr>
          <a:xfrm>
            <a:off x="311700" y="445025"/>
            <a:ext cx="8520599" cy="572699"/>
          </a:xfrm>
          <a:prstGeom prst="rect">
            <a:avLst/>
          </a:prstGeom>
        </p:spPr>
        <p:txBody>
          <a:bodyPr anchorCtr="0" anchor="t" bIns="91425" lIns="91425" rIns="91425" tIns="91425">
            <a:noAutofit/>
          </a:bodyPr>
          <a:lstStyle/>
          <a:p>
            <a:pPr>
              <a:spcBef>
                <a:spcPts val="0"/>
              </a:spcBef>
              <a:buNone/>
            </a:pPr>
            <a:r>
              <a:rPr lang="en"/>
              <a:t>Edward N. Lorenz</a:t>
            </a:r>
          </a:p>
        </p:txBody>
      </p:sp>
      <p:pic>
        <p:nvPicPr>
          <p:cNvPr id="97" name="Shape 97"/>
          <p:cNvPicPr preferRelativeResize="0"/>
          <p:nvPr/>
        </p:nvPicPr>
        <p:blipFill>
          <a:blip r:embed="rId3">
            <a:alphaModFix/>
          </a:blip>
          <a:stretch>
            <a:fillRect/>
          </a:stretch>
        </p:blipFill>
        <p:spPr>
          <a:xfrm>
            <a:off x="6419175" y="802125"/>
            <a:ext cx="2413125" cy="3539250"/>
          </a:xfrm>
          <a:prstGeom prst="rect">
            <a:avLst/>
          </a:prstGeom>
          <a:noFill/>
          <a:ln>
            <a:noFill/>
          </a:ln>
        </p:spPr>
      </p:pic>
      <p:sp>
        <p:nvSpPr>
          <p:cNvPr id="98" name="Shape 98"/>
          <p:cNvSpPr txBox="1"/>
          <p:nvPr/>
        </p:nvSpPr>
        <p:spPr>
          <a:xfrm>
            <a:off x="311700" y="1356075"/>
            <a:ext cx="5206799" cy="2985300"/>
          </a:xfrm>
          <a:prstGeom prst="rect">
            <a:avLst/>
          </a:prstGeom>
          <a:noFill/>
          <a:ln>
            <a:noFill/>
          </a:ln>
        </p:spPr>
        <p:txBody>
          <a:bodyPr anchorCtr="0" anchor="t" bIns="91425" lIns="91425" rIns="91425" tIns="91425">
            <a:noAutofit/>
          </a:bodyPr>
          <a:lstStyle/>
          <a:p>
            <a:pPr lvl="0" rtl="0">
              <a:lnSpc>
                <a:spcPct val="200000"/>
              </a:lnSpc>
              <a:spcBef>
                <a:spcPts val="0"/>
              </a:spcBef>
              <a:buNone/>
            </a:pPr>
            <a:r>
              <a:rPr lang="en">
                <a:solidFill>
                  <a:srgbClr val="FFFFFF"/>
                </a:solidFill>
                <a:latin typeface="Times New Roman"/>
                <a:ea typeface="Times New Roman"/>
                <a:cs typeface="Times New Roman"/>
                <a:sym typeface="Times New Roman"/>
              </a:rPr>
              <a:t>In 1960, the meteorologist Edward N. Lorenz accidentally discovered the presence of chaos in his model of the weather. Lorenz has a system of twelve equations that related several factors such as wind speed, temperature and pressure. One day, he decided to repeat a set of his calculations but he started at the midpoint. Lorenz let the system run and upon his return, he was greeted by completely different results.</a:t>
            </a: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2C2C2C"/>
        </a:solidFill>
      </p:bgPr>
    </p:bg>
    <p:spTree>
      <p:nvGrpSpPr>
        <p:cNvPr id="102" name="Shape 102"/>
        <p:cNvGrpSpPr/>
        <p:nvPr/>
      </p:nvGrpSpPr>
      <p:grpSpPr>
        <a:xfrm>
          <a:off x="0" y="0"/>
          <a:ext cx="0" cy="0"/>
          <a:chOff x="0" y="0"/>
          <a:chExt cx="0" cy="0"/>
        </a:xfrm>
      </p:grpSpPr>
      <p:sp>
        <p:nvSpPr>
          <p:cNvPr id="103" name="Shape 103"/>
          <p:cNvSpPr txBox="1"/>
          <p:nvPr>
            <p:ph type="title"/>
          </p:nvPr>
        </p:nvSpPr>
        <p:spPr>
          <a:xfrm>
            <a:off x="311700" y="445025"/>
            <a:ext cx="8520599" cy="572699"/>
          </a:xfrm>
          <a:prstGeom prst="rect">
            <a:avLst/>
          </a:prstGeom>
        </p:spPr>
        <p:txBody>
          <a:bodyPr anchorCtr="0" anchor="t" bIns="91425" lIns="91425" rIns="91425" tIns="91425">
            <a:noAutofit/>
          </a:bodyPr>
          <a:lstStyle/>
          <a:p>
            <a:pPr>
              <a:spcBef>
                <a:spcPts val="0"/>
              </a:spcBef>
              <a:buNone/>
            </a:pPr>
            <a:r>
              <a:rPr lang="en"/>
              <a:t>Lorenz System</a:t>
            </a:r>
          </a:p>
        </p:txBody>
      </p:sp>
      <p:sp>
        <p:nvSpPr>
          <p:cNvPr id="104" name="Shape 104"/>
          <p:cNvSpPr txBox="1"/>
          <p:nvPr/>
        </p:nvSpPr>
        <p:spPr>
          <a:xfrm>
            <a:off x="311700" y="1711800"/>
            <a:ext cx="2472899" cy="1719900"/>
          </a:xfrm>
          <a:prstGeom prst="rect">
            <a:avLst/>
          </a:prstGeom>
          <a:noFill/>
          <a:ln>
            <a:noFill/>
          </a:ln>
        </p:spPr>
        <p:txBody>
          <a:bodyPr anchorCtr="0" anchor="t" bIns="91425" lIns="91425" rIns="91425" tIns="91425">
            <a:noAutofit/>
          </a:bodyPr>
          <a:lstStyle/>
          <a:p>
            <a:pPr indent="457200" rtl="0">
              <a:lnSpc>
                <a:spcPct val="150000"/>
              </a:lnSpc>
              <a:spcBef>
                <a:spcPts val="0"/>
              </a:spcBef>
              <a:buNone/>
            </a:pPr>
            <a:r>
              <a:rPr lang="en" sz="2400">
                <a:solidFill>
                  <a:srgbClr val="FFFFFF"/>
                </a:solidFill>
              </a:rPr>
              <a:t>x' = </a:t>
            </a:r>
            <a:r>
              <a:rPr i="1" lang="en" sz="2400">
                <a:solidFill>
                  <a:srgbClr val="FFFFFF"/>
                </a:solidFill>
                <a:latin typeface="Times New Roman"/>
                <a:ea typeface="Times New Roman"/>
                <a:cs typeface="Times New Roman"/>
                <a:sym typeface="Times New Roman"/>
              </a:rPr>
              <a:t>σ(y-x</a:t>
            </a:r>
            <a:r>
              <a:rPr lang="en" sz="2400">
                <a:solidFill>
                  <a:srgbClr val="FFFFFF"/>
                </a:solidFill>
                <a:latin typeface="Times New Roman"/>
                <a:ea typeface="Times New Roman"/>
                <a:cs typeface="Times New Roman"/>
                <a:sym typeface="Times New Roman"/>
              </a:rPr>
              <a:t>)</a:t>
            </a:r>
          </a:p>
          <a:p>
            <a:pPr indent="457200" rtl="0">
              <a:lnSpc>
                <a:spcPct val="150000"/>
              </a:lnSpc>
              <a:spcBef>
                <a:spcPts val="0"/>
              </a:spcBef>
              <a:buNone/>
            </a:pPr>
            <a:r>
              <a:rPr lang="en" sz="2400">
                <a:solidFill>
                  <a:srgbClr val="FFFFFF"/>
                </a:solidFill>
                <a:latin typeface="Times New Roman"/>
                <a:ea typeface="Times New Roman"/>
                <a:cs typeface="Times New Roman"/>
                <a:sym typeface="Times New Roman"/>
              </a:rPr>
              <a:t>y' = rx-y-xz</a:t>
            </a:r>
          </a:p>
          <a:p>
            <a:pPr indent="457200" rtl="0">
              <a:lnSpc>
                <a:spcPct val="150000"/>
              </a:lnSpc>
              <a:spcBef>
                <a:spcPts val="0"/>
              </a:spcBef>
              <a:buNone/>
            </a:pPr>
            <a:r>
              <a:rPr lang="en" sz="2400">
                <a:solidFill>
                  <a:srgbClr val="FFFFFF"/>
                </a:solidFill>
                <a:latin typeface="Times New Roman"/>
                <a:ea typeface="Times New Roman"/>
                <a:cs typeface="Times New Roman"/>
                <a:sym typeface="Times New Roman"/>
              </a:rPr>
              <a:t>z' = xy-bz</a:t>
            </a:r>
          </a:p>
        </p:txBody>
      </p:sp>
      <p:sp>
        <p:nvSpPr>
          <p:cNvPr id="105" name="Shape 105"/>
          <p:cNvSpPr txBox="1"/>
          <p:nvPr/>
        </p:nvSpPr>
        <p:spPr>
          <a:xfrm>
            <a:off x="4005250" y="1221300"/>
            <a:ext cx="4739700" cy="1862999"/>
          </a:xfrm>
          <a:prstGeom prst="rect">
            <a:avLst/>
          </a:prstGeom>
          <a:noFill/>
          <a:ln>
            <a:noFill/>
          </a:ln>
        </p:spPr>
        <p:txBody>
          <a:bodyPr anchorCtr="0" anchor="t" bIns="91425" lIns="91425" rIns="91425" tIns="91425">
            <a:noAutofit/>
          </a:bodyPr>
          <a:lstStyle/>
          <a:p>
            <a:pPr rtl="0">
              <a:lnSpc>
                <a:spcPct val="150000"/>
              </a:lnSpc>
              <a:spcBef>
                <a:spcPts val="0"/>
              </a:spcBef>
              <a:buNone/>
            </a:pPr>
            <a:r>
              <a:rPr lang="en" sz="1800">
                <a:solidFill>
                  <a:srgbClr val="FFFFFF"/>
                </a:solidFill>
              </a:rPr>
              <a:t>Two Variables:</a:t>
            </a:r>
          </a:p>
          <a:p>
            <a:pPr indent="-342900" lvl="0" marL="457200" rtl="0">
              <a:lnSpc>
                <a:spcPct val="150000"/>
              </a:lnSpc>
              <a:spcBef>
                <a:spcPts val="0"/>
              </a:spcBef>
              <a:buClr>
                <a:srgbClr val="FFFFFF"/>
              </a:buClr>
              <a:buSzPct val="100000"/>
              <a:buChar char="●"/>
            </a:pPr>
            <a:r>
              <a:rPr lang="en" sz="1800">
                <a:solidFill>
                  <a:srgbClr val="FFFFFF"/>
                </a:solidFill>
              </a:rPr>
              <a:t>The rate of convective “overturning”</a:t>
            </a:r>
          </a:p>
          <a:p>
            <a:pPr indent="-342900" lvl="0" marL="457200">
              <a:lnSpc>
                <a:spcPct val="150000"/>
              </a:lnSpc>
              <a:spcBef>
                <a:spcPts val="0"/>
              </a:spcBef>
              <a:buClr>
                <a:srgbClr val="FFFFFF"/>
              </a:buClr>
              <a:buSzPct val="100000"/>
              <a:buChar char="●"/>
            </a:pPr>
            <a:r>
              <a:rPr lang="en" sz="1800">
                <a:solidFill>
                  <a:srgbClr val="FFFFFF"/>
                </a:solidFill>
              </a:rPr>
              <a:t>Temperature variation in both horizontal and vertical directions</a:t>
            </a: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2C2C2C"/>
        </a:solidFill>
      </p:bgPr>
    </p:bg>
    <p:spTree>
      <p:nvGrpSpPr>
        <p:cNvPr id="109" name="Shape 109"/>
        <p:cNvGrpSpPr/>
        <p:nvPr/>
      </p:nvGrpSpPr>
      <p:grpSpPr>
        <a:xfrm>
          <a:off x="0" y="0"/>
          <a:ext cx="0" cy="0"/>
          <a:chOff x="0" y="0"/>
          <a:chExt cx="0" cy="0"/>
        </a:xfrm>
      </p:grpSpPr>
      <p:sp>
        <p:nvSpPr>
          <p:cNvPr id="110" name="Shape 110"/>
          <p:cNvSpPr txBox="1"/>
          <p:nvPr>
            <p:ph type="title"/>
          </p:nvPr>
        </p:nvSpPr>
        <p:spPr>
          <a:xfrm>
            <a:off x="311700" y="445025"/>
            <a:ext cx="8520599" cy="572699"/>
          </a:xfrm>
          <a:prstGeom prst="rect">
            <a:avLst/>
          </a:prstGeom>
        </p:spPr>
        <p:txBody>
          <a:bodyPr anchorCtr="0" anchor="t" bIns="91425" lIns="91425" rIns="91425" tIns="91425">
            <a:noAutofit/>
          </a:bodyPr>
          <a:lstStyle/>
          <a:p>
            <a:pPr>
              <a:spcBef>
                <a:spcPts val="0"/>
              </a:spcBef>
              <a:buNone/>
            </a:pPr>
            <a:r>
              <a:rPr lang="en"/>
              <a:t>Lorenz Strange Attractor</a:t>
            </a:r>
          </a:p>
        </p:txBody>
      </p:sp>
      <p:pic>
        <p:nvPicPr>
          <p:cNvPr id="111" name="Shape 111"/>
          <p:cNvPicPr preferRelativeResize="0"/>
          <p:nvPr/>
        </p:nvPicPr>
        <p:blipFill>
          <a:blip r:embed="rId3">
            <a:alphaModFix/>
          </a:blip>
          <a:stretch>
            <a:fillRect/>
          </a:stretch>
        </p:blipFill>
        <p:spPr>
          <a:xfrm>
            <a:off x="2454748" y="1377800"/>
            <a:ext cx="4234525" cy="2387900"/>
          </a:xfrm>
          <a:prstGeom prst="rect">
            <a:avLst/>
          </a:prstGeom>
          <a:noFill/>
          <a:ln>
            <a:noFill/>
          </a:ln>
        </p:spPr>
      </p:pic>
      <p:sp>
        <p:nvSpPr>
          <p:cNvPr id="112" name="Shape 112"/>
          <p:cNvSpPr txBox="1"/>
          <p:nvPr/>
        </p:nvSpPr>
        <p:spPr>
          <a:xfrm>
            <a:off x="2717400" y="4125775"/>
            <a:ext cx="3709200" cy="622499"/>
          </a:xfrm>
          <a:prstGeom prst="rect">
            <a:avLst/>
          </a:prstGeom>
          <a:noFill/>
          <a:ln>
            <a:noFill/>
          </a:ln>
        </p:spPr>
        <p:txBody>
          <a:bodyPr anchorCtr="0" anchor="t" bIns="91425" lIns="91425" rIns="91425" tIns="91425">
            <a:noAutofit/>
          </a:bodyPr>
          <a:lstStyle/>
          <a:p>
            <a:pPr indent="0" marL="0" rtl="0" algn="ctr">
              <a:lnSpc>
                <a:spcPct val="115000"/>
              </a:lnSpc>
              <a:spcBef>
                <a:spcPts val="0"/>
              </a:spcBef>
              <a:buNone/>
            </a:pPr>
            <a:r>
              <a:rPr lang="en">
                <a:solidFill>
                  <a:srgbClr val="FFFFFF"/>
                </a:solidFill>
                <a:latin typeface="Times New Roman"/>
                <a:ea typeface="Times New Roman"/>
                <a:cs typeface="Times New Roman"/>
                <a:sym typeface="Times New Roman"/>
              </a:rPr>
              <a:t>Two solutions with Initial Conditions P</a:t>
            </a:r>
            <a:r>
              <a:rPr baseline="-25000" lang="en">
                <a:solidFill>
                  <a:srgbClr val="FFFFFF"/>
                </a:solidFill>
                <a:latin typeface="Times New Roman"/>
                <a:ea typeface="Times New Roman"/>
                <a:cs typeface="Times New Roman"/>
                <a:sym typeface="Times New Roman"/>
              </a:rPr>
              <a:t>1</a:t>
            </a:r>
            <a:r>
              <a:rPr lang="en">
                <a:solidFill>
                  <a:srgbClr val="FFFFFF"/>
                </a:solidFill>
                <a:latin typeface="Times New Roman"/>
                <a:ea typeface="Times New Roman"/>
                <a:cs typeface="Times New Roman"/>
                <a:sym typeface="Times New Roman"/>
              </a:rPr>
              <a:t> = (0,2,0) </a:t>
            </a:r>
          </a:p>
          <a:p>
            <a:pPr indent="0" marL="0" rtl="0" algn="ctr">
              <a:lnSpc>
                <a:spcPct val="115000"/>
              </a:lnSpc>
              <a:spcBef>
                <a:spcPts val="0"/>
              </a:spcBef>
              <a:buNone/>
            </a:pPr>
            <a:r>
              <a:rPr lang="en">
                <a:solidFill>
                  <a:srgbClr val="FFFFFF"/>
                </a:solidFill>
                <a:latin typeface="Times New Roman"/>
                <a:ea typeface="Times New Roman"/>
                <a:cs typeface="Times New Roman"/>
                <a:sym typeface="Times New Roman"/>
              </a:rPr>
              <a:t>and P</a:t>
            </a:r>
            <a:r>
              <a:rPr baseline="-25000" lang="en">
                <a:solidFill>
                  <a:srgbClr val="FFFFFF"/>
                </a:solidFill>
                <a:latin typeface="Times New Roman"/>
                <a:ea typeface="Times New Roman"/>
                <a:cs typeface="Times New Roman"/>
                <a:sym typeface="Times New Roman"/>
              </a:rPr>
              <a:t>2</a:t>
            </a:r>
            <a:r>
              <a:rPr lang="en">
                <a:solidFill>
                  <a:srgbClr val="FFFFFF"/>
                </a:solidFill>
                <a:latin typeface="Times New Roman"/>
                <a:ea typeface="Times New Roman"/>
                <a:cs typeface="Times New Roman"/>
                <a:sym typeface="Times New Roman"/>
              </a:rPr>
              <a:t> = (0, -2, 0)</a:t>
            </a:r>
          </a:p>
        </p:txBody>
      </p:sp>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late">
  <a:themeElements>
    <a:clrScheme name="Slate">
      <a:dk1>
        <a:srgbClr val="FFFFFF"/>
      </a:dk1>
      <a:lt1>
        <a:srgbClr val="37474F"/>
      </a:lt1>
      <a:dk2>
        <a:srgbClr val="9E9E9E"/>
      </a:dk2>
      <a:lt2>
        <a:srgbClr val="E0E0E0"/>
      </a:lt2>
      <a:accent1>
        <a:srgbClr val="616161"/>
      </a:accent1>
      <a:accent2>
        <a:srgbClr val="78909C"/>
      </a:accent2>
      <a:accent3>
        <a:srgbClr val="CACACA"/>
      </a:accent3>
      <a:accent4>
        <a:srgbClr val="64FFDA"/>
      </a:accent4>
      <a:accent5>
        <a:srgbClr val="FFD966"/>
      </a:accent5>
      <a:accent6>
        <a:srgbClr val="F5F5F5"/>
      </a:accent6>
      <a:hlink>
        <a:srgbClr val="FFD966"/>
      </a:hlink>
      <a:folHlink>
        <a:srgbClr val="FFD9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