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0" r:id="rId2"/>
    <p:sldId id="291" r:id="rId3"/>
    <p:sldId id="297" r:id="rId4"/>
    <p:sldId id="295" r:id="rId5"/>
    <p:sldId id="296" r:id="rId6"/>
    <p:sldId id="293" r:id="rId7"/>
  </p:sldIdLst>
  <p:sldSz cx="9144000" cy="6858000" type="screen4x3"/>
  <p:notesSz cx="9144000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00"/>
    <a:srgbClr val="FF0000"/>
    <a:srgbClr val="00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it-IT" smtClean="0"/>
              <a:t>Polling Questions Set #4 (10/05/2015)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A0305954-AE19-2141-9535-1D826894A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38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it-IT" smtClean="0"/>
              <a:t>Polling Questions Set #4 (10/05/2015)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BBF858A7-BC05-4B47-99BE-05C05C7F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258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Polling Questions Set #4 (10/05/2015)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6AFBF8-D634-1A4D-AD97-9A75150BCB4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Polling Questions Set #4 (10/05/2015)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A145FE-03E6-3248-A5D2-F4AE2D063AA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Polling Questions Set #4 (10/05/2015)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D5063-9E84-EB4B-BA59-6A6C858FB762}" type="slidenum">
              <a:rPr lang="en-US"/>
              <a:pPr/>
              <a:t>3</a:t>
            </a:fld>
            <a:endParaRPr 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Polling Questions Set #4 (10/05/2015)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D308CF-97E0-F04A-921B-072EB3040BF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Polling Questions Set #4 (10/05/2015)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3321A-C2CA-454B-99E6-B25E109DEAF3}" type="slidenum">
              <a:rPr lang="en-US"/>
              <a:pPr/>
              <a:t>5</a:t>
            </a:fld>
            <a:endParaRPr 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Polling Questions Set #4 (10/05/2015)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52EC5B-8377-5E46-91E3-66CE422E382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D7D3F-3B72-8544-A83D-C1C5DADC24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78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4A5D4-EEB5-7E40-94FB-DD7AAFD62BA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17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F8DE3-1248-E64F-AF8A-646AC7AE603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65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C6731-7796-4948-84BD-F4411F966AD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87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EAAA4-4F97-424D-9B9A-D0012BB9BD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355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7EBC9-FBE0-7E47-88D3-DFBCC93963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14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C520B-6518-214A-8806-649818F3838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29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547D2-203A-6140-92F8-7CDE1567613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85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0C83A-DF24-0246-8EC2-EBC7011153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7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F8435-0E5A-A540-8A2D-E06DC33732E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19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8B23-BBF9-DA47-A7E9-3C355386506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56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82D8E1DC-F60C-9D49-A6C7-BF1EDE3A32A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sz="2800" b="1" dirty="0" smtClean="0"/>
              <a:t>Set #4, </a:t>
            </a:r>
            <a:r>
              <a:rPr lang="es-ES" sz="2800" b="1" dirty="0" err="1" smtClean="0"/>
              <a:t>Question</a:t>
            </a:r>
            <a:r>
              <a:rPr lang="es-ES" sz="2800" b="1" dirty="0" smtClean="0"/>
              <a:t> </a:t>
            </a:r>
            <a:r>
              <a:rPr lang="es-ES" sz="2800" b="1" dirty="0" smtClean="0"/>
              <a:t>1</a:t>
            </a:r>
            <a:r>
              <a:rPr lang="es-ES" sz="2800" dirty="0" smtClean="0"/>
              <a:t>: </a:t>
            </a:r>
            <a:r>
              <a:rPr lang="es-ES" sz="2800" dirty="0" err="1" smtClean="0"/>
              <a:t>When</a:t>
            </a:r>
            <a:r>
              <a:rPr lang="es-ES" sz="2800" dirty="0" smtClean="0"/>
              <a:t> </a:t>
            </a:r>
            <a:r>
              <a:rPr lang="es-ES" sz="2800" dirty="0" err="1" smtClean="0"/>
              <a:t>we</a:t>
            </a:r>
            <a:r>
              <a:rPr lang="es-ES" sz="2800" dirty="0" smtClean="0"/>
              <a:t> </a:t>
            </a:r>
            <a:r>
              <a:rPr lang="es-ES" sz="2800" dirty="0" err="1" smtClean="0"/>
              <a:t>have</a:t>
            </a:r>
            <a:r>
              <a:rPr lang="es-ES" sz="2800" dirty="0" smtClean="0"/>
              <a:t> </a:t>
            </a:r>
            <a:r>
              <a:rPr lang="es-ES" sz="2800" b="1" i="1" dirty="0" smtClean="0"/>
              <a:t>y</a:t>
            </a:r>
            <a:r>
              <a:rPr lang="ja-JP" altLang="es-ES" sz="2800" b="1" i="1" dirty="0" smtClean="0">
                <a:latin typeface="Arial"/>
              </a:rPr>
              <a:t>’</a:t>
            </a:r>
            <a:r>
              <a:rPr lang="es-ES" sz="2800" b="1" i="1" dirty="0" smtClean="0"/>
              <a:t>=7y+2x </a:t>
            </a:r>
            <a:r>
              <a:rPr lang="es-ES" sz="2800" dirty="0" err="1" smtClean="0"/>
              <a:t>we</a:t>
            </a:r>
            <a:r>
              <a:rPr lang="es-ES" sz="2800" dirty="0" smtClean="0"/>
              <a:t> </a:t>
            </a:r>
            <a:r>
              <a:rPr lang="es-ES" sz="2800" dirty="0" err="1" smtClean="0"/>
              <a:t>should</a:t>
            </a:r>
            <a:r>
              <a:rPr lang="es-ES" sz="2800" dirty="0" smtClean="0"/>
              <a:t> </a:t>
            </a:r>
            <a:r>
              <a:rPr lang="es-ES" sz="2800" dirty="0" err="1" smtClean="0"/>
              <a:t>conjecture</a:t>
            </a:r>
            <a:r>
              <a:rPr lang="es-ES" sz="2800" dirty="0" smtClean="0"/>
              <a:t> </a:t>
            </a:r>
            <a:r>
              <a:rPr lang="es-ES" sz="2800" b="1" i="1" dirty="0" smtClean="0"/>
              <a:t>y=C</a:t>
            </a:r>
            <a:r>
              <a:rPr lang="es-ES" sz="2800" b="1" i="1" baseline="-25000" dirty="0" smtClean="0"/>
              <a:t>0</a:t>
            </a:r>
            <a:r>
              <a:rPr lang="es-ES" sz="2800" b="1" i="1" dirty="0" smtClean="0"/>
              <a:t>e</a:t>
            </a:r>
            <a:r>
              <a:rPr lang="es-ES" sz="2800" b="1" i="1" baseline="30000" dirty="0" smtClean="0"/>
              <a:t>7x</a:t>
            </a:r>
            <a:r>
              <a:rPr lang="es-ES" sz="2800" dirty="0" smtClean="0"/>
              <a:t>+</a:t>
            </a:r>
            <a:r>
              <a:rPr lang="es-ES" sz="2800" b="1" i="1" dirty="0" smtClean="0"/>
              <a:t>C</a:t>
            </a:r>
            <a:r>
              <a:rPr lang="es-ES" sz="2800" b="1" i="1" baseline="-25000" dirty="0" smtClean="0"/>
              <a:t>1</a:t>
            </a:r>
            <a:r>
              <a:rPr lang="es-ES" sz="2800" b="1" i="1" dirty="0" smtClean="0"/>
              <a:t>x+C</a:t>
            </a:r>
            <a:r>
              <a:rPr lang="es-ES" sz="2800" b="1" i="1" baseline="-25000" dirty="0" smtClean="0"/>
              <a:t>2</a:t>
            </a:r>
            <a:r>
              <a:rPr lang="es-ES" sz="2800" dirty="0" smtClean="0"/>
              <a:t>.Why </a:t>
            </a:r>
            <a:r>
              <a:rPr lang="es-ES" sz="2800" dirty="0" err="1" smtClean="0"/>
              <a:t>include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b="1" i="1" baseline="30000" dirty="0" smtClean="0"/>
              <a:t> </a:t>
            </a:r>
            <a:r>
              <a:rPr lang="es-ES" sz="2800" b="1" i="1" dirty="0" smtClean="0"/>
              <a:t>C</a:t>
            </a:r>
            <a:r>
              <a:rPr lang="es-ES" sz="2800" b="1" i="1" baseline="-25000" dirty="0" smtClean="0"/>
              <a:t>2</a:t>
            </a:r>
            <a:r>
              <a:rPr lang="es-ES" sz="2800" dirty="0" smtClean="0"/>
              <a:t>?</a:t>
            </a:r>
            <a:endParaRPr lang="en-US" sz="2800" dirty="0" smtClean="0"/>
          </a:p>
        </p:txBody>
      </p:sp>
      <p:pic>
        <p:nvPicPr>
          <p:cNvPr id="88082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2050"/>
            <a:ext cx="9144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296400" cy="1554162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sz="2400" b="1" dirty="0"/>
              <a:t>Set #4, </a:t>
            </a:r>
            <a:r>
              <a:rPr lang="es-ES" sz="2400" b="1" dirty="0" err="1"/>
              <a:t>Question</a:t>
            </a:r>
            <a:r>
              <a:rPr lang="es-ES" sz="2400" b="1" dirty="0"/>
              <a:t> 2</a:t>
            </a:r>
            <a:r>
              <a:rPr lang="es-ES" sz="2400" dirty="0" smtClean="0"/>
              <a:t>: </a:t>
            </a:r>
            <a:r>
              <a:rPr lang="es-ES" sz="2400" dirty="0" err="1" smtClean="0"/>
              <a:t>We</a:t>
            </a:r>
            <a:r>
              <a:rPr lang="es-ES" sz="2400" dirty="0" smtClean="0"/>
              <a:t> are </a:t>
            </a:r>
            <a:r>
              <a:rPr lang="es-ES" sz="2400" dirty="0" err="1" smtClean="0"/>
              <a:t>testing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function</a:t>
            </a:r>
            <a:r>
              <a:rPr lang="es-ES" sz="2400" dirty="0" smtClean="0"/>
              <a:t> </a:t>
            </a:r>
            <a:r>
              <a:rPr lang="es-ES" sz="2400" b="1" i="1" dirty="0" smtClean="0"/>
              <a:t>f(x)=C</a:t>
            </a:r>
            <a:r>
              <a:rPr lang="es-ES" sz="2400" b="1" i="1" baseline="-25000" dirty="0" smtClean="0"/>
              <a:t>0</a:t>
            </a:r>
            <a:r>
              <a:rPr lang="es-ES" sz="2400" b="1" i="1" dirty="0" smtClean="0"/>
              <a:t>e</a:t>
            </a:r>
            <a:r>
              <a:rPr lang="es-ES" sz="2400" b="1" i="1" baseline="30000" dirty="0" smtClean="0"/>
              <a:t>2x</a:t>
            </a:r>
            <a:r>
              <a:rPr lang="es-ES" sz="2400" dirty="0" smtClean="0"/>
              <a:t>+</a:t>
            </a:r>
            <a:r>
              <a:rPr lang="es-ES" sz="2400" b="1" i="1" dirty="0" smtClean="0"/>
              <a:t>C</a:t>
            </a:r>
            <a:r>
              <a:rPr lang="es-ES" sz="2400" b="1" i="1" baseline="-25000" dirty="0" smtClean="0"/>
              <a:t>1</a:t>
            </a:r>
            <a:r>
              <a:rPr lang="es-ES" sz="2400" b="1" i="1" dirty="0" smtClean="0"/>
              <a:t>e</a:t>
            </a:r>
            <a:r>
              <a:rPr lang="es-ES" sz="2400" b="1" i="1" baseline="30000" dirty="0" smtClean="0"/>
              <a:t>-2x </a:t>
            </a:r>
            <a:r>
              <a:rPr lang="es-ES" sz="2400" dirty="0" smtClean="0"/>
              <a:t>as a </a:t>
            </a:r>
            <a:r>
              <a:rPr lang="es-ES" sz="2400" dirty="0" err="1" smtClean="0"/>
              <a:t>possible</a:t>
            </a:r>
            <a:r>
              <a:rPr lang="es-ES" sz="2400" dirty="0" smtClean="0"/>
              <a:t> </a:t>
            </a:r>
            <a:r>
              <a:rPr lang="es-ES" sz="2400" dirty="0" err="1" smtClean="0"/>
              <a:t>solution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a DE. </a:t>
            </a:r>
            <a:r>
              <a:rPr lang="es-ES" sz="2400" dirty="0" err="1" smtClean="0"/>
              <a:t>After</a:t>
            </a:r>
            <a:r>
              <a:rPr lang="es-ES" sz="2400" dirty="0" smtClean="0"/>
              <a:t>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substitute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function</a:t>
            </a:r>
            <a:r>
              <a:rPr lang="es-ES" sz="2400" dirty="0" smtClean="0"/>
              <a:t> and </a:t>
            </a:r>
            <a:r>
              <a:rPr lang="es-ES" sz="2400" dirty="0" err="1" smtClean="0"/>
              <a:t>its</a:t>
            </a:r>
            <a:r>
              <a:rPr lang="es-ES" sz="2400" dirty="0" smtClean="0"/>
              <a:t> </a:t>
            </a:r>
            <a:r>
              <a:rPr lang="es-ES" sz="2400" dirty="0" err="1" smtClean="0"/>
              <a:t>derivative</a:t>
            </a:r>
            <a:r>
              <a:rPr lang="es-ES" sz="2400" dirty="0" smtClean="0"/>
              <a:t> </a:t>
            </a:r>
            <a:r>
              <a:rPr lang="es-ES" sz="2400" dirty="0" err="1" smtClean="0"/>
              <a:t>into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DE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get</a:t>
            </a:r>
            <a:r>
              <a:rPr lang="es-ES" sz="2400" dirty="0" smtClean="0"/>
              <a:t> </a:t>
            </a:r>
            <a:r>
              <a:rPr lang="es-ES" sz="2400" b="1" dirty="0" smtClean="0"/>
              <a:t>2</a:t>
            </a:r>
            <a:r>
              <a:rPr lang="es-ES" sz="2400" b="1" i="1" dirty="0" smtClean="0"/>
              <a:t>C</a:t>
            </a:r>
            <a:r>
              <a:rPr lang="es-ES" sz="2400" b="1" i="1" baseline="-25000" dirty="0" smtClean="0"/>
              <a:t>0</a:t>
            </a:r>
            <a:r>
              <a:rPr lang="es-ES" sz="2400" b="1" i="1" dirty="0" smtClean="0"/>
              <a:t>e</a:t>
            </a:r>
            <a:r>
              <a:rPr lang="es-ES" sz="2400" b="1" i="1" baseline="30000" dirty="0" smtClean="0"/>
              <a:t>2x </a:t>
            </a:r>
            <a:r>
              <a:rPr lang="es-ES" sz="2400" b="1" dirty="0" smtClean="0"/>
              <a:t>-2</a:t>
            </a:r>
            <a:r>
              <a:rPr lang="es-ES" sz="2400" b="1" i="1" dirty="0" smtClean="0"/>
              <a:t>C</a:t>
            </a:r>
            <a:r>
              <a:rPr lang="es-ES" sz="2400" b="1" i="1" baseline="-25000" dirty="0" smtClean="0"/>
              <a:t>1</a:t>
            </a:r>
            <a:r>
              <a:rPr lang="es-ES" sz="2400" b="1" i="1" dirty="0" smtClean="0"/>
              <a:t>e</a:t>
            </a:r>
            <a:r>
              <a:rPr lang="es-ES" sz="2400" b="1" i="1" baseline="30000" dirty="0" smtClean="0"/>
              <a:t>-2x </a:t>
            </a:r>
            <a:r>
              <a:rPr lang="es-ES" sz="2400" dirty="0" smtClean="0"/>
              <a:t>= </a:t>
            </a:r>
            <a:r>
              <a:rPr lang="es-ES" sz="2400" b="1" dirty="0" smtClean="0"/>
              <a:t>-2(</a:t>
            </a:r>
            <a:r>
              <a:rPr lang="es-ES" sz="2400" b="1" i="1" dirty="0" smtClean="0"/>
              <a:t>C</a:t>
            </a:r>
            <a:r>
              <a:rPr lang="es-ES" sz="2400" b="1" i="1" baseline="-25000" dirty="0" smtClean="0"/>
              <a:t>0</a:t>
            </a:r>
            <a:r>
              <a:rPr lang="es-ES" sz="2400" b="1" i="1" dirty="0" smtClean="0"/>
              <a:t>e</a:t>
            </a:r>
            <a:r>
              <a:rPr lang="es-ES" sz="2400" b="1" i="1" baseline="30000" dirty="0" smtClean="0"/>
              <a:t>2x</a:t>
            </a:r>
            <a:r>
              <a:rPr lang="es-ES" sz="2400" dirty="0" smtClean="0"/>
              <a:t>+</a:t>
            </a:r>
            <a:r>
              <a:rPr lang="es-ES" sz="2400" b="1" i="1" dirty="0" smtClean="0"/>
              <a:t>C</a:t>
            </a:r>
            <a:r>
              <a:rPr lang="es-ES" sz="2400" b="1" i="1" baseline="-25000" dirty="0" smtClean="0"/>
              <a:t>1</a:t>
            </a:r>
            <a:r>
              <a:rPr lang="es-ES" sz="2400" b="1" i="1" dirty="0" smtClean="0"/>
              <a:t>e</a:t>
            </a:r>
            <a:r>
              <a:rPr lang="es-ES" sz="2400" b="1" i="1" baseline="30000" dirty="0" smtClean="0"/>
              <a:t>-2x</a:t>
            </a:r>
            <a:r>
              <a:rPr lang="es-ES" sz="2400" b="1" i="1" dirty="0" smtClean="0"/>
              <a:t>)+3e</a:t>
            </a:r>
            <a:r>
              <a:rPr lang="es-ES" sz="2400" b="1" i="1" baseline="30000" dirty="0" smtClean="0"/>
              <a:t>2x</a:t>
            </a:r>
            <a:r>
              <a:rPr lang="es-ES" sz="2400" b="1" i="1" dirty="0" smtClean="0"/>
              <a:t>. </a:t>
            </a:r>
            <a:r>
              <a:rPr lang="es-ES" sz="2400" dirty="0" err="1" smtClean="0"/>
              <a:t>What</a:t>
            </a:r>
            <a:r>
              <a:rPr lang="es-ES" sz="2400" dirty="0" smtClean="0"/>
              <a:t> </a:t>
            </a:r>
            <a:r>
              <a:rPr lang="es-ES" sz="2400" dirty="0" err="1" smtClean="0"/>
              <a:t>value</a:t>
            </a:r>
            <a:r>
              <a:rPr lang="es-ES" sz="2400" dirty="0" smtClean="0"/>
              <a:t> of </a:t>
            </a:r>
            <a:r>
              <a:rPr lang="es-ES" sz="2400" b="1" i="1" dirty="0" smtClean="0"/>
              <a:t>C</a:t>
            </a:r>
            <a:r>
              <a:rPr lang="es-ES" sz="2400" b="1" i="1" baseline="-25000" dirty="0" smtClean="0"/>
              <a:t>0 </a:t>
            </a:r>
            <a:r>
              <a:rPr lang="es-ES" sz="2400" dirty="0" err="1" smtClean="0"/>
              <a:t>will</a:t>
            </a:r>
            <a:r>
              <a:rPr lang="es-ES" sz="2400" dirty="0" smtClean="0"/>
              <a:t> </a:t>
            </a:r>
            <a:r>
              <a:rPr lang="es-ES" sz="2400" dirty="0" err="1" smtClean="0"/>
              <a:t>allow</a:t>
            </a:r>
            <a:r>
              <a:rPr lang="es-ES" sz="2400" dirty="0" smtClean="0"/>
              <a:t> </a:t>
            </a:r>
            <a:r>
              <a:rPr lang="es-ES" sz="2400" dirty="0" err="1" smtClean="0"/>
              <a:t>this</a:t>
            </a:r>
            <a:r>
              <a:rPr lang="es-ES" sz="2400" dirty="0" smtClean="0"/>
              <a:t> </a:t>
            </a:r>
            <a:r>
              <a:rPr lang="es-ES" sz="2400" dirty="0" err="1" smtClean="0"/>
              <a:t>function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work</a:t>
            </a:r>
            <a:r>
              <a:rPr lang="es-ES" sz="2400" dirty="0" smtClean="0"/>
              <a:t> as a </a:t>
            </a:r>
            <a:r>
              <a:rPr lang="es-ES" sz="2400" dirty="0" err="1" smtClean="0"/>
              <a:t>solution</a:t>
            </a:r>
            <a:r>
              <a:rPr lang="es-ES" sz="2400" dirty="0" smtClean="0"/>
              <a:t>? </a:t>
            </a:r>
            <a:endParaRPr lang="en-US" sz="2400" dirty="0" smtClean="0"/>
          </a:p>
        </p:txBody>
      </p:sp>
      <p:pic>
        <p:nvPicPr>
          <p:cNvPr id="2" name="Picture 1" descr="Screen Shot 2015-10-05 at 1.40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05000"/>
            <a:ext cx="3336925" cy="2569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/>
          <a:lstStyle/>
          <a:p>
            <a:pPr algn="l"/>
            <a:r>
              <a:rPr lang="es-ES" sz="2400" b="1" dirty="0" smtClean="0"/>
              <a:t>Set #4, Question</a:t>
            </a:r>
            <a:r>
              <a:rPr lang="es-ES" sz="2400" b="1" dirty="0"/>
              <a:t>3</a:t>
            </a:r>
            <a:r>
              <a:rPr lang="es-ES" sz="2400" dirty="0" smtClean="0"/>
              <a:t>: </a:t>
            </a:r>
            <a:r>
              <a:rPr lang="es-ES" sz="2400" dirty="0" err="1"/>
              <a:t>We</a:t>
            </a:r>
            <a:r>
              <a:rPr lang="es-ES" sz="2400" dirty="0"/>
              <a:t> are </a:t>
            </a:r>
            <a:r>
              <a:rPr lang="es-ES" sz="2400" dirty="0" err="1"/>
              <a:t>testing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function</a:t>
            </a:r>
            <a:r>
              <a:rPr lang="es-ES" sz="2400" dirty="0"/>
              <a:t> </a:t>
            </a:r>
            <a:r>
              <a:rPr lang="es-ES" sz="2400" b="1" i="1" dirty="0"/>
              <a:t>f(x)=C</a:t>
            </a:r>
            <a:r>
              <a:rPr lang="es-ES" sz="2400" b="1" i="1" baseline="-25000" dirty="0"/>
              <a:t>0</a:t>
            </a:r>
            <a:r>
              <a:rPr lang="es-ES" sz="2400" b="1" i="1" dirty="0"/>
              <a:t>e</a:t>
            </a:r>
            <a:r>
              <a:rPr lang="es-ES" sz="2400" b="1" i="1" baseline="30000" dirty="0"/>
              <a:t>2x</a:t>
            </a:r>
            <a:r>
              <a:rPr lang="es-ES" sz="2400" dirty="0"/>
              <a:t>+</a:t>
            </a:r>
            <a:r>
              <a:rPr lang="es-ES" sz="2400" b="1" i="1" dirty="0"/>
              <a:t>C</a:t>
            </a:r>
            <a:r>
              <a:rPr lang="es-ES" sz="2400" b="1" i="1" baseline="-25000" dirty="0"/>
              <a:t>1</a:t>
            </a:r>
            <a:r>
              <a:rPr lang="es-ES" sz="2400" b="1" i="1" dirty="0"/>
              <a:t>e</a:t>
            </a:r>
            <a:r>
              <a:rPr lang="es-ES" sz="2400" b="1" i="1" baseline="30000" dirty="0"/>
              <a:t>-2x </a:t>
            </a:r>
            <a:r>
              <a:rPr lang="es-ES" sz="2400" dirty="0"/>
              <a:t>as a </a:t>
            </a:r>
            <a:r>
              <a:rPr lang="es-ES" sz="2400" dirty="0" err="1"/>
              <a:t>possible</a:t>
            </a:r>
            <a:r>
              <a:rPr lang="es-ES" sz="2400" dirty="0"/>
              <a:t> </a:t>
            </a:r>
            <a:r>
              <a:rPr lang="es-ES" sz="2400" dirty="0" err="1"/>
              <a:t>solution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a DE. </a:t>
            </a:r>
            <a:r>
              <a:rPr lang="es-ES" sz="2400" dirty="0" err="1"/>
              <a:t>After</a:t>
            </a:r>
            <a:r>
              <a:rPr lang="es-ES" sz="2400" dirty="0"/>
              <a:t> </a:t>
            </a:r>
            <a:r>
              <a:rPr lang="es-ES" sz="2400" dirty="0" err="1"/>
              <a:t>we</a:t>
            </a:r>
            <a:r>
              <a:rPr lang="es-ES" sz="2400" dirty="0"/>
              <a:t> </a:t>
            </a:r>
            <a:r>
              <a:rPr lang="es-ES" sz="2400" dirty="0" err="1"/>
              <a:t>substitute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function</a:t>
            </a:r>
            <a:r>
              <a:rPr lang="es-ES" sz="2400" dirty="0"/>
              <a:t> and </a:t>
            </a:r>
            <a:r>
              <a:rPr lang="es-ES" sz="2400" dirty="0" err="1"/>
              <a:t>its</a:t>
            </a:r>
            <a:r>
              <a:rPr lang="es-ES" sz="2400" dirty="0"/>
              <a:t> </a:t>
            </a:r>
            <a:r>
              <a:rPr lang="es-ES" sz="2400" dirty="0" err="1"/>
              <a:t>derivative</a:t>
            </a:r>
            <a:r>
              <a:rPr lang="es-ES" sz="2400" dirty="0"/>
              <a:t> </a:t>
            </a:r>
            <a:r>
              <a:rPr lang="es-ES" sz="2400" dirty="0" err="1"/>
              <a:t>into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DE </a:t>
            </a:r>
            <a:r>
              <a:rPr lang="es-ES" sz="2400" dirty="0" err="1"/>
              <a:t>we</a:t>
            </a:r>
            <a:r>
              <a:rPr lang="es-ES" sz="2400" dirty="0"/>
              <a:t> </a:t>
            </a:r>
            <a:r>
              <a:rPr lang="es-ES" sz="2400" dirty="0" err="1"/>
              <a:t>get</a:t>
            </a:r>
            <a:r>
              <a:rPr lang="es-ES" sz="2400" dirty="0"/>
              <a:t> </a:t>
            </a:r>
            <a:r>
              <a:rPr lang="es-ES" sz="2400" b="1" dirty="0"/>
              <a:t>2</a:t>
            </a:r>
            <a:r>
              <a:rPr lang="es-ES" sz="2400" b="1" i="1" dirty="0"/>
              <a:t>C</a:t>
            </a:r>
            <a:r>
              <a:rPr lang="es-ES" sz="2400" b="1" i="1" baseline="-25000" dirty="0"/>
              <a:t>0</a:t>
            </a:r>
            <a:r>
              <a:rPr lang="es-ES" sz="2400" b="1" i="1" dirty="0"/>
              <a:t>e</a:t>
            </a:r>
            <a:r>
              <a:rPr lang="es-ES" sz="2400" b="1" i="1" baseline="30000" dirty="0"/>
              <a:t>2x </a:t>
            </a:r>
            <a:r>
              <a:rPr lang="es-ES" sz="2400" b="1" dirty="0"/>
              <a:t>-2</a:t>
            </a:r>
            <a:r>
              <a:rPr lang="es-ES" sz="2400" b="1" i="1" dirty="0"/>
              <a:t>C</a:t>
            </a:r>
            <a:r>
              <a:rPr lang="es-ES" sz="2400" b="1" i="1" baseline="-25000" dirty="0"/>
              <a:t>1</a:t>
            </a:r>
            <a:r>
              <a:rPr lang="es-ES" sz="2400" b="1" i="1" dirty="0"/>
              <a:t>e</a:t>
            </a:r>
            <a:r>
              <a:rPr lang="es-ES" sz="2400" b="1" i="1" baseline="30000" dirty="0"/>
              <a:t>-2x </a:t>
            </a:r>
            <a:r>
              <a:rPr lang="es-ES" sz="2400" dirty="0"/>
              <a:t>= </a:t>
            </a:r>
            <a:r>
              <a:rPr lang="es-ES" sz="2400" b="1" dirty="0"/>
              <a:t>-2(</a:t>
            </a:r>
            <a:r>
              <a:rPr lang="es-ES" sz="2400" b="1" i="1" dirty="0"/>
              <a:t>C</a:t>
            </a:r>
            <a:r>
              <a:rPr lang="es-ES" sz="2400" b="1" i="1" baseline="-25000" dirty="0"/>
              <a:t>0</a:t>
            </a:r>
            <a:r>
              <a:rPr lang="es-ES" sz="2400" b="1" i="1" dirty="0"/>
              <a:t>e</a:t>
            </a:r>
            <a:r>
              <a:rPr lang="es-ES" sz="2400" b="1" i="1" baseline="30000" dirty="0"/>
              <a:t>2x</a:t>
            </a:r>
            <a:r>
              <a:rPr lang="es-ES" sz="2400" dirty="0"/>
              <a:t>+</a:t>
            </a:r>
            <a:r>
              <a:rPr lang="es-ES" sz="2400" b="1" i="1" dirty="0"/>
              <a:t>C</a:t>
            </a:r>
            <a:r>
              <a:rPr lang="es-ES" sz="2400" b="1" i="1" baseline="-25000" dirty="0"/>
              <a:t>1</a:t>
            </a:r>
            <a:r>
              <a:rPr lang="es-ES" sz="2400" b="1" i="1" dirty="0"/>
              <a:t>e</a:t>
            </a:r>
            <a:r>
              <a:rPr lang="es-ES" sz="2400" b="1" i="1" baseline="30000" dirty="0"/>
              <a:t>-2x</a:t>
            </a:r>
            <a:r>
              <a:rPr lang="es-ES" sz="2400" b="1" i="1" dirty="0"/>
              <a:t>)+3e</a:t>
            </a:r>
            <a:r>
              <a:rPr lang="es-ES" sz="2400" b="1" i="1" baseline="30000" dirty="0"/>
              <a:t>2x</a:t>
            </a:r>
            <a:r>
              <a:rPr lang="es-ES" sz="2400" b="1" i="1" dirty="0"/>
              <a:t>. </a:t>
            </a:r>
            <a:r>
              <a:rPr lang="es-ES" sz="2400" dirty="0" err="1"/>
              <a:t>What</a:t>
            </a:r>
            <a:r>
              <a:rPr lang="es-ES" sz="2400" dirty="0"/>
              <a:t> </a:t>
            </a:r>
            <a:r>
              <a:rPr lang="es-ES" sz="2400" dirty="0" err="1"/>
              <a:t>value</a:t>
            </a:r>
            <a:r>
              <a:rPr lang="es-ES" sz="2400" dirty="0"/>
              <a:t> of </a:t>
            </a:r>
            <a:r>
              <a:rPr lang="es-ES" sz="2400" b="1" i="1" dirty="0"/>
              <a:t>C</a:t>
            </a:r>
            <a:r>
              <a:rPr lang="es-ES" sz="2400" b="1" i="1" baseline="-25000" dirty="0"/>
              <a:t>1 </a:t>
            </a:r>
            <a:r>
              <a:rPr lang="es-ES" sz="2400" dirty="0" err="1"/>
              <a:t>will</a:t>
            </a:r>
            <a:r>
              <a:rPr lang="es-ES" sz="2400" dirty="0"/>
              <a:t> </a:t>
            </a:r>
            <a:r>
              <a:rPr lang="es-ES" sz="2400" dirty="0" err="1"/>
              <a:t>allow</a:t>
            </a:r>
            <a:r>
              <a:rPr lang="es-ES" sz="2400" dirty="0"/>
              <a:t> </a:t>
            </a:r>
            <a:r>
              <a:rPr lang="es-ES" sz="2400" dirty="0" err="1"/>
              <a:t>this</a:t>
            </a:r>
            <a:r>
              <a:rPr lang="es-ES" sz="2400" dirty="0"/>
              <a:t> </a:t>
            </a:r>
            <a:r>
              <a:rPr lang="es-ES" sz="2400" dirty="0" err="1"/>
              <a:t>function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work</a:t>
            </a:r>
            <a:r>
              <a:rPr lang="es-ES" sz="2400" dirty="0"/>
              <a:t>? </a:t>
            </a:r>
            <a:endParaRPr lang="en-US" sz="2400" dirty="0"/>
          </a:p>
        </p:txBody>
      </p:sp>
      <p:pic>
        <p:nvPicPr>
          <p:cNvPr id="11469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1905000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2" descr="Screen Shot 2015-10-05 at 1.57.2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05000"/>
            <a:ext cx="385175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10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ES" sz="2800" b="1" dirty="0"/>
              <a:t>Set #4, </a:t>
            </a:r>
            <a:r>
              <a:rPr lang="es-ES" sz="2800" b="1" dirty="0" err="1"/>
              <a:t>Question</a:t>
            </a:r>
            <a:r>
              <a:rPr lang="es-ES" sz="2800" b="1" dirty="0"/>
              <a:t> 4</a:t>
            </a:r>
            <a:r>
              <a:rPr lang="es-ES" sz="2800" dirty="0" smtClean="0"/>
              <a:t>: </a:t>
            </a:r>
            <a:r>
              <a:rPr lang="es-ES" sz="2800" dirty="0" err="1" smtClean="0"/>
              <a:t>Which</a:t>
            </a:r>
            <a:r>
              <a:rPr lang="es-ES" sz="2800" dirty="0" smtClean="0"/>
              <a:t> of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following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b="1" dirty="0" smtClean="0"/>
              <a:t>NOT</a:t>
            </a:r>
            <a:r>
              <a:rPr lang="es-ES" sz="2800" dirty="0" smtClean="0"/>
              <a:t> a </a:t>
            </a:r>
            <a:r>
              <a:rPr lang="es-ES" sz="2800" dirty="0" err="1" smtClean="0"/>
              <a:t>solution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b="1" i="1" dirty="0" smtClean="0"/>
              <a:t>y</a:t>
            </a:r>
            <a:r>
              <a:rPr lang="ja-JP" altLang="es-ES" sz="2800" b="1" i="1" dirty="0" smtClean="0">
                <a:latin typeface="Arial"/>
              </a:rPr>
              <a:t>’</a:t>
            </a:r>
            <a:r>
              <a:rPr lang="es-ES" sz="2800" b="1" i="1" dirty="0" smtClean="0"/>
              <a:t>(t)=5y+3t</a:t>
            </a:r>
            <a:r>
              <a:rPr lang="es-ES" sz="2800" dirty="0" smtClean="0"/>
              <a:t>?</a:t>
            </a:r>
            <a:endParaRPr lang="en-US" sz="2800" dirty="0" smtClean="0"/>
          </a:p>
        </p:txBody>
      </p:sp>
      <p:pic>
        <p:nvPicPr>
          <p:cNvPr id="12288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31900"/>
            <a:ext cx="3048000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2288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95400"/>
            <a:ext cx="57912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2400" b="1" dirty="0" smtClean="0"/>
              <a:t>Set #4, </a:t>
            </a:r>
            <a:r>
              <a:rPr lang="es-ES" sz="2400" b="1" dirty="0" err="1" smtClean="0"/>
              <a:t>Question</a:t>
            </a:r>
            <a:r>
              <a:rPr lang="es-ES" sz="2400" b="1" dirty="0" smtClean="0"/>
              <a:t> 5</a:t>
            </a:r>
            <a:r>
              <a:rPr lang="es-ES" sz="2400" dirty="0" smtClean="0"/>
              <a:t>: </a:t>
            </a:r>
            <a:r>
              <a:rPr lang="es-ES" sz="2400" dirty="0" err="1"/>
              <a:t>Consider</a:t>
            </a:r>
            <a:r>
              <a:rPr lang="es-ES" sz="2400" dirty="0"/>
              <a:t> </a:t>
            </a:r>
            <a:r>
              <a:rPr lang="es-ES" sz="2400" b="1" i="1" dirty="0"/>
              <a:t>g</a:t>
            </a:r>
            <a:r>
              <a:rPr lang="ja-JP" altLang="es-ES" sz="2400" b="1" i="1" dirty="0">
                <a:latin typeface="Arial"/>
              </a:rPr>
              <a:t>’</a:t>
            </a:r>
            <a:r>
              <a:rPr lang="es-ES" sz="2400" b="1" i="1" dirty="0"/>
              <a:t>(z)=</a:t>
            </a:r>
            <a:r>
              <a:rPr lang="es-ES" sz="2400" b="1" i="1" dirty="0" err="1"/>
              <a:t>ag+bcos</a:t>
            </a:r>
            <a:r>
              <a:rPr lang="es-ES" sz="2400" b="1" i="1" dirty="0"/>
              <a:t>(</a:t>
            </a:r>
            <a:r>
              <a:rPr lang="es-ES" sz="2400" b="1" i="1" dirty="0" err="1"/>
              <a:t>cz</a:t>
            </a:r>
            <a:r>
              <a:rPr lang="es-ES" sz="2400" b="1" i="1" dirty="0"/>
              <a:t>) </a:t>
            </a:r>
            <a:r>
              <a:rPr lang="es-ES" sz="2400" dirty="0" err="1"/>
              <a:t>where</a:t>
            </a:r>
            <a:r>
              <a:rPr lang="es-ES" sz="2400" dirty="0"/>
              <a:t> </a:t>
            </a:r>
            <a:r>
              <a:rPr lang="es-ES" sz="2400" b="1" i="1" dirty="0"/>
              <a:t>a</a:t>
            </a:r>
            <a:r>
              <a:rPr lang="es-ES" sz="2400" dirty="0"/>
              <a:t>, </a:t>
            </a:r>
            <a:r>
              <a:rPr lang="es-ES" sz="2400" b="1" i="1" dirty="0"/>
              <a:t>b</a:t>
            </a:r>
            <a:r>
              <a:rPr lang="es-ES" sz="2400" dirty="0"/>
              <a:t> and </a:t>
            </a:r>
            <a:r>
              <a:rPr lang="es-ES" sz="2400" b="1" i="1" dirty="0"/>
              <a:t>c</a:t>
            </a:r>
            <a:r>
              <a:rPr lang="es-ES" sz="2400" dirty="0"/>
              <a:t> are positive </a:t>
            </a:r>
            <a:r>
              <a:rPr lang="es-ES" sz="2400" dirty="0" err="1"/>
              <a:t>parameters</a:t>
            </a:r>
            <a:r>
              <a:rPr lang="es-ES" sz="2400" dirty="0"/>
              <a:t>. </a:t>
            </a:r>
            <a:r>
              <a:rPr lang="es-ES" sz="2400" dirty="0" err="1"/>
              <a:t>What</a:t>
            </a:r>
            <a:r>
              <a:rPr lang="es-ES" sz="2400" dirty="0"/>
              <a:t> </a:t>
            </a:r>
            <a:r>
              <a:rPr lang="es-ES" sz="2400" dirty="0" err="1"/>
              <a:t>will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long-term</a:t>
            </a:r>
            <a:r>
              <a:rPr lang="es-ES" sz="2400" dirty="0"/>
              <a:t> </a:t>
            </a:r>
            <a:r>
              <a:rPr lang="es-ES" sz="2400" dirty="0" err="1"/>
              <a:t>behavior</a:t>
            </a:r>
            <a:r>
              <a:rPr lang="es-ES" sz="2400" dirty="0"/>
              <a:t> of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system</a:t>
            </a:r>
            <a:r>
              <a:rPr lang="es-ES" sz="2400" dirty="0"/>
              <a:t> be?</a:t>
            </a:r>
            <a:endParaRPr lang="en-US" sz="2400" dirty="0"/>
          </a:p>
        </p:txBody>
      </p:sp>
      <p:pic>
        <p:nvPicPr>
          <p:cNvPr id="11879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4191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879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8686800" cy="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483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sz="3000" b="1" dirty="0" smtClean="0"/>
              <a:t>Set #4, </a:t>
            </a:r>
            <a:r>
              <a:rPr lang="es-ES" sz="3000" b="1" dirty="0" err="1" smtClean="0"/>
              <a:t>Question</a:t>
            </a:r>
            <a:r>
              <a:rPr lang="es-ES" sz="3000" b="1" smtClean="0"/>
              <a:t> </a:t>
            </a:r>
            <a:r>
              <a:rPr lang="es-ES" sz="3000" b="1" dirty="0" smtClean="0"/>
              <a:t>6</a:t>
            </a:r>
            <a:r>
              <a:rPr lang="es-ES" sz="3000" smtClean="0"/>
              <a:t>: </a:t>
            </a:r>
            <a:r>
              <a:rPr lang="es-ES" sz="3000" dirty="0" err="1" smtClean="0"/>
              <a:t>We</a:t>
            </a:r>
            <a:r>
              <a:rPr lang="es-ES" sz="3000" dirty="0" smtClean="0"/>
              <a:t> </a:t>
            </a:r>
            <a:r>
              <a:rPr lang="es-ES" sz="3000" dirty="0" err="1" smtClean="0"/>
              <a:t>have</a:t>
            </a:r>
            <a:r>
              <a:rPr lang="es-ES" sz="3000" dirty="0" smtClean="0"/>
              <a:t> </a:t>
            </a:r>
            <a:r>
              <a:rPr lang="es-ES" sz="3000" dirty="0" err="1" smtClean="0"/>
              <a:t>the</a:t>
            </a:r>
            <a:r>
              <a:rPr lang="es-ES" sz="3000" dirty="0" smtClean="0"/>
              <a:t> </a:t>
            </a:r>
            <a:r>
              <a:rPr lang="es-ES" sz="3000" dirty="0" err="1" smtClean="0"/>
              <a:t>equation</a:t>
            </a:r>
            <a:r>
              <a:rPr lang="es-ES" sz="3000" dirty="0" smtClean="0"/>
              <a:t> </a:t>
            </a:r>
            <a:r>
              <a:rPr lang="es-ES" sz="3000" b="1" i="1" dirty="0" smtClean="0"/>
              <a:t>y</a:t>
            </a:r>
            <a:r>
              <a:rPr lang="ja-JP" altLang="es-ES" sz="3000" b="1" i="1" dirty="0" smtClean="0">
                <a:latin typeface="Arial"/>
              </a:rPr>
              <a:t>’</a:t>
            </a:r>
            <a:r>
              <a:rPr lang="es-ES" sz="3000" b="1" i="1" dirty="0" smtClean="0"/>
              <a:t>=2y+sin(3t). </a:t>
            </a:r>
            <a:r>
              <a:rPr lang="es-ES" sz="3000" dirty="0" err="1" smtClean="0"/>
              <a:t>What</a:t>
            </a:r>
            <a:r>
              <a:rPr lang="es-ES" sz="3000" dirty="0" smtClean="0"/>
              <a:t> </a:t>
            </a:r>
            <a:r>
              <a:rPr lang="es-ES" sz="3000" dirty="0" err="1" smtClean="0"/>
              <a:t>should</a:t>
            </a:r>
            <a:r>
              <a:rPr lang="es-ES" sz="3000" dirty="0" smtClean="0"/>
              <a:t> </a:t>
            </a:r>
            <a:r>
              <a:rPr lang="es-ES" sz="3000" dirty="0" err="1" smtClean="0"/>
              <a:t>our</a:t>
            </a:r>
            <a:r>
              <a:rPr lang="es-ES" sz="3000" dirty="0" smtClean="0"/>
              <a:t> </a:t>
            </a:r>
            <a:r>
              <a:rPr lang="es-ES" sz="3000" dirty="0" err="1" smtClean="0"/>
              <a:t>conjecture</a:t>
            </a:r>
            <a:r>
              <a:rPr lang="es-ES" sz="3000" dirty="0" smtClean="0"/>
              <a:t> </a:t>
            </a:r>
            <a:r>
              <a:rPr lang="es-ES" sz="3000" dirty="0" err="1" smtClean="0"/>
              <a:t>for</a:t>
            </a:r>
            <a:r>
              <a:rPr lang="es-ES" sz="3000" dirty="0" smtClean="0"/>
              <a:t> </a:t>
            </a:r>
            <a:r>
              <a:rPr lang="es-ES" sz="3000" b="1" i="1" dirty="0" smtClean="0"/>
              <a:t>y(t) </a:t>
            </a:r>
            <a:r>
              <a:rPr lang="es-ES" sz="3000" dirty="0" smtClean="0"/>
              <a:t>be?</a:t>
            </a:r>
            <a:endParaRPr lang="en-US" sz="3000" dirty="0" smtClean="0"/>
          </a:p>
        </p:txBody>
      </p:sp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35814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2" descr="Screen Shot 2015-10-05 at 1.48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447800"/>
            <a:ext cx="45339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32446</TotalTime>
  <Words>356</Words>
  <Application>Microsoft Macintosh PowerPoint</Application>
  <PresentationFormat>On-screen Show (4:3)</PresentationFormat>
  <Paragraphs>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ＭＳ Ｐゴシック</vt:lpstr>
      <vt:lpstr>Default Design</vt:lpstr>
      <vt:lpstr>Set #4, Question 1: When we have y’=7y+2x we should conjecture y=C0e7x+C1x+C2.Why include the C2?</vt:lpstr>
      <vt:lpstr>Set #4, Question 2: We are testing the function f(x)=C0e2x+C1e-2x as a possible solution to a DE. After we substitute the function and its derivative into the DE we get 2C0e2x -2C1e-2x = -2(C0e2x+C1e-2x)+3e2x. What value of C0 will allow this function to work as a solution? </vt:lpstr>
      <vt:lpstr>Set #4, Question3: We are testing the function f(x)=C0e2x+C1e-2x as a possible solution to a DE. After we substitute the function and its derivative into the DE we get 2C0e2x -2C1e-2x = -2(C0e2x+C1e-2x)+3e2x. What value of C1 will allow this function to work? </vt:lpstr>
      <vt:lpstr>Set #4, Question 4: Which of the following is NOT a solution to y’(t)=5y+3t?</vt:lpstr>
      <vt:lpstr>Set #4, Question 5: Consider g’(z)=ag+bcos(cz) where a, b and c are positive parameters. What will the long-term behavior of the system be?</vt:lpstr>
      <vt:lpstr>Set #4, Question 6: We have the equation y’=2y+sin(3t). What should our conjecture for y(t) be?</vt:lpstr>
    </vt:vector>
  </TitlesOfParts>
  <Company>Occidental College 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 of the following is not a graph of a function? </dc:title>
  <dc:creator>lopezm</dc:creator>
  <cp:lastModifiedBy>Ron Buckmire</cp:lastModifiedBy>
  <cp:revision>51</cp:revision>
  <cp:lastPrinted>2015-10-05T21:51:05Z</cp:lastPrinted>
  <dcterms:created xsi:type="dcterms:W3CDTF">2009-06-23T17:50:48Z</dcterms:created>
  <dcterms:modified xsi:type="dcterms:W3CDTF">2015-10-05T21:53:36Z</dcterms:modified>
</cp:coreProperties>
</file>