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281" r:id="rId3"/>
    <p:sldId id="286" r:id="rId4"/>
    <p:sldId id="275" r:id="rId5"/>
    <p:sldId id="283" r:id="rId6"/>
    <p:sldId id="287" r:id="rId7"/>
    <p:sldId id="288" r:id="rId8"/>
    <p:sldId id="289" r:id="rId9"/>
    <p:sldId id="290" r:id="rId10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4BD7C66-9A6F-2C46-B885-D7376A9F1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79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10DA95E-D599-EA44-92F7-D2C394611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903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660D5-E0CF-D546-ACCE-6E863D667FEA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877D7-3E7C-F944-AAFB-811B2B5C20DC}" type="slidenum">
              <a:rPr lang="en-US"/>
              <a:pPr/>
              <a:t>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82E43-B573-1F4C-8F80-719B5FBB8742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F5C3A-86C1-344A-A3D7-1591AF913C91}" type="slidenum">
              <a:rPr lang="en-US"/>
              <a:pPr/>
              <a:t>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94757-1CF2-9C4D-BFB9-019157824CD6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93D90-5712-4743-BB54-2620C0462EDE}" type="slidenum">
              <a:rPr lang="en-US"/>
              <a:pPr/>
              <a:t>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B1947-2B59-1245-A680-FB61B6C02DC1}" type="slidenum">
              <a:rPr lang="en-US"/>
              <a:pPr/>
              <a:t>7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1F95A-CFAB-524E-8BFB-A5D7474F18FA}" type="slidenum">
              <a:rPr lang="en-US"/>
              <a:pPr/>
              <a:t>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Questions: Set 3 (Equilibria and Bifurcations)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BAA5C-7403-1A40-9224-B817A2B123E9}" type="slidenum">
              <a:rPr lang="en-US"/>
              <a:pPr/>
              <a:t>9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A487-5655-804C-9756-8D983FDD747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04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AA63F-B886-7E4B-B6D3-5E517516821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87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1A074-6CEA-2C42-A30C-C8C3DE17FA3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65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CBA48-CCEC-0D44-A761-315746B067E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65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4AFCF-DF79-8549-96E8-D000BE9DBF2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62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6515-6D9C-F748-B57E-A719F2EA198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69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D468-E27B-D449-ABD5-C06546536A6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C8B89-EF42-C44F-BB34-2EBF8617510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46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C5E9-87F6-4B42-8EB9-A9D0F1E1D5C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36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D1B4-3328-E847-8931-05418B85575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44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71DF5-D98F-264B-AB85-16C164F3154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11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3F984D-CDB9-B141-94B1-008F16A6B35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smtClean="0"/>
              <a:t>Set 3, #1</a:t>
            </a:r>
            <a:r>
              <a:rPr lang="es-ES" sz="3200" dirty="0"/>
              <a:t>: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differential</a:t>
            </a:r>
            <a:r>
              <a:rPr lang="es-ES" sz="3200" dirty="0"/>
              <a:t> </a:t>
            </a:r>
            <a:r>
              <a:rPr lang="es-ES" sz="3200" dirty="0" err="1"/>
              <a:t>equation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> </a:t>
            </a:r>
            <a:r>
              <a:rPr lang="es-ES" sz="3200" b="1" i="1" dirty="0"/>
              <a:t>y</a:t>
            </a:r>
            <a:r>
              <a:rPr lang="ja-JP" altLang="es-ES" sz="3200" b="1" i="1" dirty="0">
                <a:latin typeface="Arial"/>
              </a:rPr>
              <a:t>’</a:t>
            </a:r>
            <a:r>
              <a:rPr lang="es-ES" sz="3200" b="1" i="1" dirty="0"/>
              <a:t>=(y-2)(t-3)</a:t>
            </a:r>
            <a:r>
              <a:rPr lang="es-ES" sz="3200" dirty="0"/>
              <a:t> has </a:t>
            </a:r>
            <a:r>
              <a:rPr lang="es-ES" sz="3200" dirty="0" err="1"/>
              <a:t>equilibrium</a:t>
            </a:r>
            <a:r>
              <a:rPr lang="es-ES" sz="3200" dirty="0"/>
              <a:t> </a:t>
            </a:r>
            <a:r>
              <a:rPr lang="es-ES" sz="3200" dirty="0" err="1"/>
              <a:t>values</a:t>
            </a:r>
            <a:r>
              <a:rPr lang="es-ES" sz="3200" dirty="0"/>
              <a:t> of?</a:t>
            </a:r>
            <a:endParaRPr lang="en-US" sz="3200" dirty="0"/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3051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80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54864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smtClean="0"/>
              <a:t>Set 3, #2</a:t>
            </a:r>
            <a:r>
              <a:rPr lang="es-ES" sz="3200" dirty="0"/>
              <a:t>: </a:t>
            </a:r>
            <a:r>
              <a:rPr lang="es-ES" sz="3000" dirty="0" err="1"/>
              <a:t>Suppose</a:t>
            </a:r>
            <a:r>
              <a:rPr lang="es-ES" sz="3000" dirty="0"/>
              <a:t> 3 </a:t>
            </a:r>
            <a:r>
              <a:rPr lang="es-ES" sz="3000" dirty="0" err="1"/>
              <a:t>is</a:t>
            </a:r>
            <a:r>
              <a:rPr lang="es-ES" sz="3000" dirty="0"/>
              <a:t> </a:t>
            </a:r>
            <a:r>
              <a:rPr lang="es-ES" sz="3000" dirty="0" err="1"/>
              <a:t>an</a:t>
            </a:r>
            <a:r>
              <a:rPr lang="es-ES" sz="3000" dirty="0"/>
              <a:t> </a:t>
            </a:r>
            <a:r>
              <a:rPr lang="es-ES" sz="3000" dirty="0" err="1"/>
              <a:t>equilibrium</a:t>
            </a:r>
            <a:r>
              <a:rPr lang="es-ES" sz="3000" dirty="0"/>
              <a:t> </a:t>
            </a:r>
            <a:r>
              <a:rPr lang="es-ES" sz="3000" dirty="0" err="1"/>
              <a:t>value</a:t>
            </a:r>
            <a:r>
              <a:rPr lang="es-ES" sz="3000" dirty="0"/>
              <a:t> of a </a:t>
            </a:r>
            <a:r>
              <a:rPr lang="es-ES" sz="3000" dirty="0" err="1"/>
              <a:t>differential</a:t>
            </a:r>
            <a:r>
              <a:rPr lang="es-ES" sz="3000" dirty="0"/>
              <a:t> </a:t>
            </a:r>
            <a:r>
              <a:rPr lang="es-ES" sz="3000" dirty="0" err="1"/>
              <a:t>equation</a:t>
            </a:r>
            <a:r>
              <a:rPr lang="es-ES" sz="3000" dirty="0"/>
              <a:t>. </a:t>
            </a:r>
            <a:r>
              <a:rPr lang="es-ES" sz="3000" dirty="0" err="1"/>
              <a:t>This</a:t>
            </a:r>
            <a:r>
              <a:rPr lang="es-ES" sz="3000" dirty="0"/>
              <a:t> </a:t>
            </a:r>
            <a:r>
              <a:rPr lang="es-ES" sz="3000" dirty="0" err="1"/>
              <a:t>means</a:t>
            </a:r>
            <a:r>
              <a:rPr lang="es-ES" sz="3000" dirty="0"/>
              <a:t> </a:t>
            </a:r>
            <a:r>
              <a:rPr lang="es-ES" sz="3000" dirty="0" err="1"/>
              <a:t>that</a:t>
            </a:r>
            <a:endParaRPr lang="en-US" sz="3000" dirty="0"/>
          </a:p>
        </p:txBody>
      </p:sp>
      <p:pic>
        <p:nvPicPr>
          <p:cNvPr id="901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224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600" b="1" dirty="0" smtClean="0"/>
              <a:t>Set 3, #3</a:t>
            </a:r>
            <a:r>
              <a:rPr lang="es-ES" sz="3600" dirty="0" smtClean="0"/>
              <a:t>: </a:t>
            </a:r>
            <a:r>
              <a:rPr lang="es-ES" sz="2800" dirty="0" err="1"/>
              <a:t>The</a:t>
            </a:r>
            <a:r>
              <a:rPr lang="es-ES" sz="2800" dirty="0"/>
              <a:t> figure </a:t>
            </a:r>
            <a:r>
              <a:rPr lang="es-ES" sz="2800" dirty="0" err="1"/>
              <a:t>plots</a:t>
            </a:r>
            <a:r>
              <a:rPr lang="es-ES" sz="2800" dirty="0"/>
              <a:t> </a:t>
            </a:r>
            <a:r>
              <a:rPr lang="es-ES" sz="2800" dirty="0" err="1"/>
              <a:t>several</a:t>
            </a:r>
            <a:r>
              <a:rPr lang="es-ES" sz="2800" dirty="0"/>
              <a:t> </a:t>
            </a:r>
            <a:r>
              <a:rPr lang="es-ES" sz="2800" dirty="0" err="1"/>
              <a:t>solutions</a:t>
            </a:r>
            <a:r>
              <a:rPr lang="es-ES" sz="2800" dirty="0"/>
              <a:t> of </a:t>
            </a:r>
            <a:r>
              <a:rPr lang="es-ES" sz="2800" b="1" i="1" dirty="0"/>
              <a:t>y</a:t>
            </a:r>
            <a:r>
              <a:rPr lang="ja-JP" altLang="es-ES" sz="2800" b="1" i="1" dirty="0">
                <a:latin typeface="Arial"/>
              </a:rPr>
              <a:t>’</a:t>
            </a:r>
            <a:r>
              <a:rPr lang="es-ES" sz="2800" b="1" i="1" dirty="0"/>
              <a:t>=</a:t>
            </a:r>
            <a:r>
              <a:rPr lang="es-ES" sz="2800" b="1" i="1" dirty="0" err="1"/>
              <a:t>ay+b</a:t>
            </a:r>
            <a:r>
              <a:rPr lang="es-ES" sz="2800" b="1" i="1" dirty="0"/>
              <a:t>. </a:t>
            </a:r>
            <a:r>
              <a:rPr lang="es-ES" sz="2800" dirty="0" err="1"/>
              <a:t>What</a:t>
            </a:r>
            <a:r>
              <a:rPr lang="es-ES" sz="2800" dirty="0"/>
              <a:t> </a:t>
            </a:r>
            <a:r>
              <a:rPr lang="es-ES" sz="2800" dirty="0" err="1"/>
              <a:t>could</a:t>
            </a:r>
            <a:r>
              <a:rPr lang="es-ES" sz="2800" dirty="0"/>
              <a:t> be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values</a:t>
            </a:r>
            <a:r>
              <a:rPr lang="es-ES" sz="2800" dirty="0"/>
              <a:t> of </a:t>
            </a:r>
            <a:r>
              <a:rPr lang="es-ES" sz="2800" i="1" dirty="0"/>
              <a:t>a</a:t>
            </a:r>
            <a:r>
              <a:rPr lang="es-ES" sz="2800" dirty="0"/>
              <a:t> and </a:t>
            </a:r>
            <a:r>
              <a:rPr lang="es-ES" sz="2800" i="1" dirty="0"/>
              <a:t>b</a:t>
            </a:r>
            <a:r>
              <a:rPr lang="es-ES" sz="2800" dirty="0"/>
              <a:t>?</a:t>
            </a:r>
            <a:endParaRPr lang="en-US" sz="2800" b="1" i="1" dirty="0"/>
          </a:p>
        </p:txBody>
      </p:sp>
      <p:pic>
        <p:nvPicPr>
          <p:cNvPr id="10035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44958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426720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es-ES" sz="3200" b="1" dirty="0" smtClean="0"/>
              <a:t>Set 3, #</a:t>
            </a:r>
            <a:r>
              <a:rPr lang="es-ES" sz="3200" b="1" dirty="0"/>
              <a:t>4</a:t>
            </a:r>
            <a:r>
              <a:rPr lang="es-ES" sz="3200" dirty="0" smtClean="0"/>
              <a:t>: </a:t>
            </a:r>
            <a:r>
              <a:rPr lang="es-ES" sz="3200" dirty="0"/>
              <a:t>TRUE </a:t>
            </a:r>
            <a:r>
              <a:rPr lang="es-ES" sz="3200" dirty="0" err="1"/>
              <a:t>or</a:t>
            </a:r>
            <a:r>
              <a:rPr lang="es-ES" sz="3200" dirty="0"/>
              <a:t> FALSE. </a:t>
            </a:r>
            <a:r>
              <a:rPr lang="ja-JP" altLang="es-ES" sz="3200" dirty="0">
                <a:latin typeface="Arial"/>
              </a:rPr>
              <a:t>“</a:t>
            </a:r>
            <a:r>
              <a:rPr lang="es-ES" sz="3200" dirty="0"/>
              <a:t>A </a:t>
            </a:r>
            <a:r>
              <a:rPr lang="es-ES" sz="3200" dirty="0" err="1"/>
              <a:t>differential</a:t>
            </a:r>
            <a:r>
              <a:rPr lang="es-ES" sz="3200" dirty="0"/>
              <a:t> </a:t>
            </a:r>
            <a:r>
              <a:rPr lang="es-ES" sz="3200" dirty="0" err="1"/>
              <a:t>equation</a:t>
            </a:r>
            <a:r>
              <a:rPr lang="es-ES" sz="3200" dirty="0"/>
              <a:t> </a:t>
            </a:r>
            <a:r>
              <a:rPr lang="es-ES" sz="3200" dirty="0" err="1"/>
              <a:t>could</a:t>
            </a:r>
            <a:r>
              <a:rPr lang="es-ES" sz="3200" dirty="0"/>
              <a:t> </a:t>
            </a:r>
            <a:r>
              <a:rPr lang="es-ES" sz="3200" dirty="0" err="1"/>
              <a:t>have</a:t>
            </a:r>
            <a:r>
              <a:rPr lang="es-ES" sz="3200" dirty="0"/>
              <a:t> </a:t>
            </a:r>
            <a:r>
              <a:rPr lang="es-ES" sz="3200" dirty="0" err="1"/>
              <a:t>infinitely</a:t>
            </a:r>
            <a:r>
              <a:rPr lang="es-ES" sz="3200" dirty="0"/>
              <a:t> </a:t>
            </a:r>
            <a:r>
              <a:rPr lang="es-ES" sz="3200" dirty="0" err="1"/>
              <a:t>many</a:t>
            </a:r>
            <a:r>
              <a:rPr lang="es-ES" sz="3200" dirty="0"/>
              <a:t> </a:t>
            </a:r>
            <a:r>
              <a:rPr lang="es-ES" sz="3200" dirty="0" err="1"/>
              <a:t>equilibria</a:t>
            </a:r>
            <a:r>
              <a:rPr lang="es-ES" sz="3200" dirty="0"/>
              <a:t>.</a:t>
            </a:r>
            <a:r>
              <a:rPr lang="ja-JP" altLang="es-ES" sz="3200" dirty="0">
                <a:latin typeface="Arial"/>
              </a:rPr>
              <a:t>”</a:t>
            </a:r>
            <a:endParaRPr lang="el-GR" sz="3200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 sz="2400" b="1" dirty="0"/>
              <a:t>TRUE</a:t>
            </a:r>
          </a:p>
          <a:p>
            <a:pPr>
              <a:buFontTx/>
              <a:buAutoNum type="alphaUcPeriod"/>
            </a:pPr>
            <a:r>
              <a:rPr lang="en-US" sz="2400" b="1" dirty="0"/>
              <a:t>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smtClean="0"/>
              <a:t>Set 3, #5</a:t>
            </a:r>
            <a:r>
              <a:rPr lang="es-ES" sz="3200" dirty="0" smtClean="0"/>
              <a:t>: </a:t>
            </a:r>
            <a:r>
              <a:rPr lang="es-ES" sz="3200" dirty="0" err="1"/>
              <a:t>What</a:t>
            </a:r>
            <a:r>
              <a:rPr lang="es-ES" sz="3200" dirty="0"/>
              <a:t> </a:t>
            </a:r>
            <a:r>
              <a:rPr lang="es-ES" sz="3200" dirty="0" err="1"/>
              <a:t>is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equilibrium</a:t>
            </a:r>
            <a:r>
              <a:rPr lang="es-ES" sz="3200" dirty="0"/>
              <a:t> </a:t>
            </a:r>
            <a:r>
              <a:rPr lang="es-ES" sz="3200" dirty="0" err="1"/>
              <a:t>value</a:t>
            </a:r>
            <a:r>
              <a:rPr lang="es-ES" sz="3200" dirty="0"/>
              <a:t> of</a:t>
            </a:r>
            <a:r>
              <a:rPr lang="es-ES" sz="2800" dirty="0"/>
              <a:t> </a:t>
            </a:r>
            <a:br>
              <a:rPr lang="es-ES" sz="2800" dirty="0"/>
            </a:br>
            <a:endParaRPr lang="el-GR" sz="2800" dirty="0"/>
          </a:p>
        </p:txBody>
      </p:sp>
      <p:pic>
        <p:nvPicPr>
          <p:cNvPr id="942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838200"/>
            <a:ext cx="25908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421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843838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421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60198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smtClean="0"/>
              <a:t>Set 3, #6</a:t>
            </a:r>
            <a:r>
              <a:rPr lang="es-ES" sz="3200" dirty="0" smtClean="0"/>
              <a:t>: </a:t>
            </a:r>
            <a:r>
              <a:rPr lang="es-ES" sz="3200" dirty="0" err="1"/>
              <a:t>How</a:t>
            </a:r>
            <a:r>
              <a:rPr lang="es-ES" sz="3200" dirty="0"/>
              <a:t> </a:t>
            </a:r>
            <a:r>
              <a:rPr lang="es-ES" sz="3200" dirty="0" err="1"/>
              <a:t>many</a:t>
            </a:r>
            <a:r>
              <a:rPr lang="es-ES" sz="3200" dirty="0"/>
              <a:t> </a:t>
            </a:r>
            <a:r>
              <a:rPr lang="es-ES" sz="3200" dirty="0" err="1"/>
              <a:t>equilibria</a:t>
            </a:r>
            <a:r>
              <a:rPr lang="es-ES" sz="3200" dirty="0"/>
              <a:t> </a:t>
            </a:r>
            <a:r>
              <a:rPr lang="es-ES" sz="3200" dirty="0" err="1"/>
              <a:t>does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DE </a:t>
            </a:r>
            <a:r>
              <a:rPr lang="es-ES" sz="3200" b="1" i="1" dirty="0"/>
              <a:t>y</a:t>
            </a:r>
            <a:r>
              <a:rPr lang="ja-JP" altLang="es-ES" sz="3200" b="1" i="1" dirty="0">
                <a:latin typeface="Arial"/>
              </a:rPr>
              <a:t>’</a:t>
            </a:r>
            <a:r>
              <a:rPr lang="es-ES" sz="3200" b="1" i="1" dirty="0"/>
              <a:t>=y</a:t>
            </a:r>
            <a:r>
              <a:rPr lang="es-ES" sz="3200" b="1" i="1" baseline="30000" dirty="0"/>
              <a:t>2</a:t>
            </a:r>
            <a:r>
              <a:rPr lang="es-ES" sz="3200" b="1" i="1" dirty="0" smtClean="0"/>
              <a:t>+r</a:t>
            </a:r>
            <a:r>
              <a:rPr lang="es-ES" sz="3200" dirty="0" smtClean="0"/>
              <a:t> </a:t>
            </a:r>
            <a:r>
              <a:rPr lang="es-ES" sz="3200" dirty="0" err="1"/>
              <a:t>have</a:t>
            </a:r>
            <a:r>
              <a:rPr lang="es-ES" sz="3200" dirty="0" smtClean="0"/>
              <a:t>? (</a:t>
            </a:r>
            <a:r>
              <a:rPr lang="es-ES" sz="3200" i="1" dirty="0" smtClean="0"/>
              <a:t>r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a real-</a:t>
            </a:r>
            <a:r>
              <a:rPr lang="es-ES" sz="3200" dirty="0" err="1" smtClean="0"/>
              <a:t>valued</a:t>
            </a:r>
            <a:r>
              <a:rPr lang="es-ES" sz="3200" dirty="0" smtClean="0"/>
              <a:t> </a:t>
            </a:r>
            <a:r>
              <a:rPr lang="es-ES" sz="3200" dirty="0" err="1" smtClean="0"/>
              <a:t>parameter</a:t>
            </a:r>
            <a:r>
              <a:rPr lang="es-ES" sz="3200" dirty="0" smtClean="0"/>
              <a:t>)</a:t>
            </a:r>
            <a:endParaRPr lang="en-US" sz="3200" dirty="0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001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</a:pPr>
            <a:r>
              <a:rPr lang="en-US" sz="2800" dirty="0"/>
              <a:t>Zero.</a:t>
            </a:r>
          </a:p>
          <a:p>
            <a:pPr>
              <a:buFontTx/>
              <a:buAutoNum type="alphaUcPeriod"/>
            </a:pPr>
            <a:r>
              <a:rPr lang="en-US" sz="2800" dirty="0"/>
              <a:t>One.</a:t>
            </a:r>
          </a:p>
          <a:p>
            <a:pPr>
              <a:buFontTx/>
              <a:buAutoNum type="alphaUcPeriod"/>
            </a:pPr>
            <a:r>
              <a:rPr lang="en-US" sz="2800" dirty="0"/>
              <a:t>Two.</a:t>
            </a:r>
          </a:p>
          <a:p>
            <a:pPr>
              <a:buFontTx/>
              <a:buAutoNum type="alphaUcPeriod"/>
            </a:pPr>
            <a:r>
              <a:rPr lang="en-US" sz="2800" dirty="0"/>
              <a:t>Three.</a:t>
            </a:r>
          </a:p>
          <a:p>
            <a:pPr>
              <a:buFontTx/>
              <a:buAutoNum type="alphaUcPeriod"/>
            </a:pPr>
            <a:r>
              <a:rPr lang="en-US" sz="2800" dirty="0"/>
              <a:t>Not Enough Information Is Given.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2000" b="1" dirty="0" smtClean="0"/>
              <a:t>Set 3, #7</a:t>
            </a:r>
            <a:r>
              <a:rPr lang="es-ES" sz="2000" dirty="0" smtClean="0"/>
              <a:t>: </a:t>
            </a:r>
            <a:r>
              <a:rPr lang="es-ES" sz="2000" dirty="0"/>
              <a:t>A </a:t>
            </a:r>
            <a:r>
              <a:rPr lang="es-ES" sz="2000" i="1" dirty="0" err="1"/>
              <a:t>bifurcation</a:t>
            </a:r>
            <a:r>
              <a:rPr lang="es-ES" sz="2000" i="1" dirty="0"/>
              <a:t> </a:t>
            </a:r>
            <a:r>
              <a:rPr lang="es-ES" sz="2000" i="1" dirty="0" err="1"/>
              <a:t>diagram</a:t>
            </a:r>
            <a:r>
              <a:rPr lang="es-ES" sz="2000" dirty="0"/>
              <a:t> </a:t>
            </a:r>
            <a:r>
              <a:rPr lang="es-ES" sz="2000" dirty="0" err="1"/>
              <a:t>plots</a:t>
            </a:r>
            <a:r>
              <a:rPr lang="es-ES" sz="2000" dirty="0"/>
              <a:t> a DE</a:t>
            </a:r>
            <a:r>
              <a:rPr lang="ja-JP" altLang="es-ES" sz="2000" dirty="0">
                <a:latin typeface="Arial"/>
              </a:rPr>
              <a:t>’</a:t>
            </a:r>
            <a:r>
              <a:rPr lang="es-ES" sz="2000" dirty="0"/>
              <a:t>s </a:t>
            </a:r>
            <a:r>
              <a:rPr lang="es-ES" sz="2000" dirty="0" err="1"/>
              <a:t>equilibria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vertical axis and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bifurcation</a:t>
            </a:r>
            <a:r>
              <a:rPr lang="es-ES" sz="2000" dirty="0"/>
              <a:t> </a:t>
            </a:r>
            <a:r>
              <a:rPr lang="es-ES" sz="2000" dirty="0" err="1"/>
              <a:t>parameter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horizontal axis. </a:t>
            </a:r>
            <a:r>
              <a:rPr lang="es-ES" sz="2000" dirty="0" err="1"/>
              <a:t>Consider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bifurcation</a:t>
            </a:r>
            <a:r>
              <a:rPr lang="es-ES" sz="2000" dirty="0"/>
              <a:t> </a:t>
            </a:r>
            <a:r>
              <a:rPr lang="es-ES" sz="2000" dirty="0" err="1"/>
              <a:t>diagram</a:t>
            </a:r>
            <a:r>
              <a:rPr lang="es-ES" sz="2000" dirty="0"/>
              <a:t> </a:t>
            </a:r>
            <a:r>
              <a:rPr lang="es-ES" sz="2000" dirty="0" err="1"/>
              <a:t>below</a:t>
            </a:r>
            <a:r>
              <a:rPr lang="es-ES" sz="2000" dirty="0"/>
              <a:t>. </a:t>
            </a:r>
            <a:r>
              <a:rPr lang="es-ES" sz="2000" dirty="0" err="1"/>
              <a:t>When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parameter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b="1" i="1" dirty="0"/>
              <a:t>a=5</a:t>
            </a:r>
            <a:r>
              <a:rPr lang="es-ES" sz="2000" dirty="0"/>
              <a:t>, </a:t>
            </a:r>
            <a:r>
              <a:rPr lang="es-ES" sz="2000" dirty="0" err="1"/>
              <a:t>what</a:t>
            </a:r>
            <a:r>
              <a:rPr lang="es-ES" sz="2000" dirty="0"/>
              <a:t> are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equilibrium</a:t>
            </a:r>
            <a:r>
              <a:rPr lang="es-ES" sz="2000" dirty="0"/>
              <a:t> </a:t>
            </a:r>
            <a:r>
              <a:rPr lang="es-ES" sz="2000" dirty="0" err="1"/>
              <a:t>values</a:t>
            </a:r>
            <a:r>
              <a:rPr lang="es-ES" sz="2000" dirty="0"/>
              <a:t> of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differential</a:t>
            </a:r>
            <a:r>
              <a:rPr lang="es-ES" sz="2000" dirty="0"/>
              <a:t> </a:t>
            </a:r>
            <a:r>
              <a:rPr lang="es-ES" sz="2000" dirty="0" err="1"/>
              <a:t>equation</a:t>
            </a:r>
            <a:r>
              <a:rPr lang="es-ES" sz="2000" dirty="0"/>
              <a:t>?</a:t>
            </a:r>
            <a:r>
              <a:rPr lang="es-ES" sz="3000" dirty="0"/>
              <a:t> </a:t>
            </a:r>
            <a:endParaRPr lang="en-US" sz="3000" dirty="0"/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743200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52578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554163"/>
          </a:xfrm>
        </p:spPr>
        <p:txBody>
          <a:bodyPr/>
          <a:lstStyle/>
          <a:p>
            <a:pPr algn="l"/>
            <a:r>
              <a:rPr lang="es-ES" sz="2400" b="1" dirty="0" smtClean="0"/>
              <a:t>Set 3, #8</a:t>
            </a:r>
            <a:r>
              <a:rPr lang="es-ES" sz="2400" dirty="0" smtClean="0"/>
              <a:t>: </a:t>
            </a:r>
            <a:r>
              <a:rPr lang="es-ES" sz="2400" dirty="0" err="1"/>
              <a:t>Consider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bifurcation</a:t>
            </a:r>
            <a:r>
              <a:rPr lang="es-ES" sz="2400" dirty="0"/>
              <a:t> </a:t>
            </a:r>
            <a:r>
              <a:rPr lang="es-ES" sz="2400" dirty="0" err="1"/>
              <a:t>diagram</a:t>
            </a:r>
            <a:r>
              <a:rPr lang="es-ES" sz="2400" dirty="0"/>
              <a:t> </a:t>
            </a:r>
            <a:r>
              <a:rPr lang="es-ES" sz="2400" dirty="0" err="1"/>
              <a:t>below</a:t>
            </a:r>
            <a:r>
              <a:rPr lang="es-ES" sz="2400" dirty="0"/>
              <a:t>. 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DE has </a:t>
            </a:r>
            <a:r>
              <a:rPr lang="es-ES" sz="2400" dirty="0" err="1"/>
              <a:t>equilibria</a:t>
            </a:r>
            <a:r>
              <a:rPr lang="es-ES" sz="2400" dirty="0"/>
              <a:t> at </a:t>
            </a:r>
            <a:r>
              <a:rPr lang="es-ES" sz="2400" b="1" i="1" dirty="0"/>
              <a:t>y=1, y=3</a:t>
            </a:r>
            <a:r>
              <a:rPr lang="es-ES" sz="2400" dirty="0"/>
              <a:t>, and </a:t>
            </a:r>
            <a:r>
              <a:rPr lang="es-ES" sz="2400" b="1" i="1" dirty="0"/>
              <a:t>y=5</a:t>
            </a:r>
            <a:r>
              <a:rPr lang="es-ES" sz="2400" b="1" dirty="0"/>
              <a:t> </a:t>
            </a:r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value</a:t>
            </a:r>
            <a:r>
              <a:rPr lang="es-ES" sz="2400" dirty="0"/>
              <a:t> of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bifurcation</a:t>
            </a:r>
            <a:r>
              <a:rPr lang="es-ES" sz="2400" dirty="0"/>
              <a:t> </a:t>
            </a:r>
            <a:r>
              <a:rPr lang="es-ES" sz="2400" dirty="0" err="1"/>
              <a:t>parameter</a:t>
            </a:r>
            <a:r>
              <a:rPr lang="es-ES" sz="2400" dirty="0"/>
              <a:t> </a:t>
            </a:r>
            <a:r>
              <a:rPr lang="es-ES" sz="2400" b="1" dirty="0"/>
              <a:t>a</a:t>
            </a:r>
            <a:r>
              <a:rPr lang="es-ES" sz="2400" dirty="0"/>
              <a:t>?</a:t>
            </a:r>
            <a:r>
              <a:rPr lang="es-ES" sz="3400" dirty="0"/>
              <a:t> </a:t>
            </a:r>
            <a:endParaRPr lang="en-US" sz="3400" dirty="0"/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229100" cy="343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" name="Picture 1" descr="Screen Shot 2015-09-23 at 1.40.5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371600"/>
            <a:ext cx="4419600" cy="2726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s-ES" sz="2800" b="1" dirty="0" smtClean="0"/>
              <a:t>Set 3, #</a:t>
            </a:r>
            <a:r>
              <a:rPr lang="es-ES" sz="2800" b="1" dirty="0"/>
              <a:t>9</a:t>
            </a:r>
            <a:r>
              <a:rPr lang="es-ES" sz="2800" dirty="0" smtClean="0"/>
              <a:t>: </a:t>
            </a:r>
            <a:r>
              <a:rPr lang="es-ES" sz="2800" dirty="0" err="1"/>
              <a:t>Which</a:t>
            </a:r>
            <a:r>
              <a:rPr lang="es-ES" sz="2800" dirty="0"/>
              <a:t> of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following</a:t>
            </a:r>
            <a:r>
              <a:rPr lang="es-ES" sz="2800" dirty="0"/>
              <a:t> </a:t>
            </a:r>
            <a:r>
              <a:rPr lang="es-ES" sz="2800" dirty="0" err="1"/>
              <a:t>diferential</a:t>
            </a:r>
            <a:r>
              <a:rPr lang="es-ES" sz="2800" dirty="0"/>
              <a:t> </a:t>
            </a:r>
            <a:r>
              <a:rPr lang="es-ES" sz="2800" dirty="0" err="1"/>
              <a:t>equations</a:t>
            </a:r>
            <a:r>
              <a:rPr lang="es-ES" sz="2800" dirty="0"/>
              <a:t>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represented</a:t>
            </a:r>
            <a:r>
              <a:rPr lang="es-ES" sz="2800" dirty="0"/>
              <a:t> </a:t>
            </a:r>
            <a:r>
              <a:rPr lang="es-ES" sz="2800" dirty="0" err="1"/>
              <a:t>by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bifurcation</a:t>
            </a:r>
            <a:r>
              <a:rPr lang="es-ES" sz="2800" dirty="0"/>
              <a:t> </a:t>
            </a:r>
            <a:r>
              <a:rPr lang="es-ES" sz="2800" dirty="0" err="1"/>
              <a:t>diagram</a:t>
            </a:r>
            <a:r>
              <a:rPr lang="es-ES" sz="2800" dirty="0"/>
              <a:t> </a:t>
            </a:r>
            <a:r>
              <a:rPr lang="es-ES" sz="2800" dirty="0" err="1"/>
              <a:t>below</a:t>
            </a:r>
            <a:r>
              <a:rPr lang="es-ES" sz="2800" dirty="0"/>
              <a:t>?</a:t>
            </a:r>
            <a:r>
              <a:rPr lang="es-ES" sz="3400" dirty="0"/>
              <a:t> </a:t>
            </a:r>
            <a:endParaRPr lang="en-US" sz="3400" dirty="0"/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41529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3200400" cy="248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26531</TotalTime>
  <Words>345</Words>
  <Application>Microsoft Macintosh PowerPoint</Application>
  <PresentationFormat>On-screen Show (4:3)</PresentationFormat>
  <Paragraphs>34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Set 3, #1: The differential equation  y’=(y-2)(t-3) has equilibrium values of?</vt:lpstr>
      <vt:lpstr>Set 3, #2: Suppose 3 is an equilibrium value of a differential equation. This means that</vt:lpstr>
      <vt:lpstr>Set 3, #3: The figure plots several solutions of y’=ay+b. What could be the values of a and b?</vt:lpstr>
      <vt:lpstr>Set 3, #4: TRUE or FALSE. “A differential equation could have infinitely many equilibria.”</vt:lpstr>
      <vt:lpstr>Set 3, #5: What is the equilibrium value of  </vt:lpstr>
      <vt:lpstr>Set 3, #6: How many equilibria does the DE y’=y2+r have? (r is a real-valued parameter)</vt:lpstr>
      <vt:lpstr>Set 3, #7: A bifurcation diagram plots a DE’s equilibria on the vertical axis and the bifurcation parameter on the horizontal axis. Consider the bifurcation diagram below. When the parameter is a=5, what are the equilibrium values of the differential equation? </vt:lpstr>
      <vt:lpstr>Set 3, #8: Consider the bifurcation diagram below. If the DE has equilibria at y=1, y=3, and y=5 what is the value of the bifurcation parameter a? </vt:lpstr>
      <vt:lpstr>Set 3, #9: Which of the following diferential equations is represented by the bifurcation diagram below? 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35</cp:revision>
  <cp:lastPrinted>2015-09-23T19:53:06Z</cp:lastPrinted>
  <dcterms:created xsi:type="dcterms:W3CDTF">2009-06-23T17:50:48Z</dcterms:created>
  <dcterms:modified xsi:type="dcterms:W3CDTF">2015-09-23T20:42:38Z</dcterms:modified>
</cp:coreProperties>
</file>