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5" r:id="rId2"/>
    <p:sldId id="286" r:id="rId3"/>
    <p:sldId id="282" r:id="rId4"/>
    <p:sldId id="275" r:id="rId5"/>
    <p:sldId id="274" r:id="rId6"/>
    <p:sldId id="283" r:id="rId7"/>
    <p:sldId id="284" r:id="rId8"/>
    <p:sldId id="287" r:id="rId9"/>
    <p:sldId id="288" r:id="rId10"/>
    <p:sldId id="289" r:id="rId11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00"/>
    <a:srgbClr val="FF0000"/>
    <a:srgbClr val="00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0E40855D-1B18-9246-A597-DCCCD79B5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05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FFECBA2E-CB6A-A047-B221-FAB9AE2AA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8887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944C16-CCA8-0F4C-9443-B17C1B112EE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3D5B40-CECF-C04D-9004-364DDB50023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0292E7-F215-E846-8C53-130A1BA5758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03FF7A-9F74-FE44-BC35-5A75BF4131C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BF10FC-1432-A34E-A6DD-7D367777576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F5AE1A-D968-DD45-BBCE-FE25644289C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71C3C1-4B87-1C4E-8A54-19E69ADD415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1E610E-D719-4C44-B065-1A6536123F4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1D1E59-52BB-9B47-B09C-790764A71F3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Poll Questions Set #2 Friday Sep. 11, 2015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ED3D7-BA7E-0443-A92A-15F2FFD9FF0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0142A-7AB4-B647-BA28-F9932F4CDD2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92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E3FC1-62BC-C84B-B586-15AB6E6E162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23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596CD-984E-C241-8C2E-F20F8E9B82F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31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E753E-6CEE-E442-9DFD-C6D937FDE7F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76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842C3-E10E-9A48-9C9C-505178256D3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92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F740A-C449-6D4C-8B0C-3148EBBD14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46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3AD3-A092-EC4E-8CB2-C3556D654B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56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21CD2-25CF-4F47-8374-A8D9DD4CDD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8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BBC86-13CC-6B4D-8C52-4E9A5927C8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15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D33B2-F007-2749-8109-6337937D1C3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651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743BD-918F-A740-AE6A-7569A3E6E5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32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7FFBA503-859C-8445-BA66-B35A204A9EA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3200" b="1" dirty="0" smtClean="0">
                <a:solidFill>
                  <a:srgbClr val="FF0000"/>
                </a:solidFill>
              </a:rPr>
              <a:t>Set #1, </a:t>
            </a:r>
            <a:r>
              <a:rPr lang="es-ES" sz="3200" b="1" dirty="0" err="1" smtClean="0">
                <a:solidFill>
                  <a:srgbClr val="FF0000"/>
                </a:solidFill>
              </a:rPr>
              <a:t>Question</a:t>
            </a:r>
            <a:r>
              <a:rPr lang="es-ES" sz="3200" b="1" dirty="0" smtClean="0">
                <a:solidFill>
                  <a:srgbClr val="FF0000"/>
                </a:solidFill>
              </a:rPr>
              <a:t> E</a:t>
            </a:r>
            <a:r>
              <a:rPr lang="es-ES" sz="3200" dirty="0" smtClean="0">
                <a:solidFill>
                  <a:srgbClr val="FF0000"/>
                </a:solidFill>
              </a:rPr>
              <a:t>: </a:t>
            </a:r>
            <a:r>
              <a:rPr lang="es-ES" sz="3200" dirty="0">
                <a:solidFill>
                  <a:srgbClr val="FF0000"/>
                </a:solidFill>
              </a:rPr>
              <a:t>TRUE </a:t>
            </a:r>
            <a:r>
              <a:rPr lang="es-ES" sz="3200" dirty="0" err="1">
                <a:solidFill>
                  <a:srgbClr val="FF0000"/>
                </a:solidFill>
              </a:rPr>
              <a:t>or</a:t>
            </a:r>
            <a:r>
              <a:rPr lang="es-ES" sz="3200" dirty="0">
                <a:solidFill>
                  <a:srgbClr val="FF0000"/>
                </a:solidFill>
              </a:rPr>
              <a:t> FALSE: </a:t>
            </a:r>
            <a:r>
              <a:rPr lang="ja-JP" altLang="es-ES" sz="3200" dirty="0">
                <a:solidFill>
                  <a:srgbClr val="FF0000"/>
                </a:solidFill>
                <a:latin typeface="Arial"/>
              </a:rPr>
              <a:t>“</a:t>
            </a:r>
            <a:r>
              <a:rPr lang="es-ES" sz="3200" dirty="0">
                <a:solidFill>
                  <a:srgbClr val="FF0000"/>
                </a:solidFill>
              </a:rPr>
              <a:t>A </a:t>
            </a:r>
            <a:r>
              <a:rPr lang="es-ES" sz="3200" dirty="0" err="1">
                <a:solidFill>
                  <a:srgbClr val="FF0000"/>
                </a:solidFill>
              </a:rPr>
              <a:t>differential</a:t>
            </a:r>
            <a:r>
              <a:rPr lang="es-ES" sz="3200" dirty="0">
                <a:solidFill>
                  <a:srgbClr val="FF0000"/>
                </a:solidFill>
              </a:rPr>
              <a:t> </a:t>
            </a:r>
            <a:r>
              <a:rPr lang="es-ES" sz="3200" dirty="0" err="1">
                <a:solidFill>
                  <a:srgbClr val="FF0000"/>
                </a:solidFill>
              </a:rPr>
              <a:t>equation</a:t>
            </a:r>
            <a:r>
              <a:rPr lang="es-ES" sz="3200" dirty="0">
                <a:solidFill>
                  <a:srgbClr val="FF0000"/>
                </a:solidFill>
              </a:rPr>
              <a:t> </a:t>
            </a:r>
            <a:r>
              <a:rPr lang="es-ES" sz="3200" dirty="0" err="1">
                <a:solidFill>
                  <a:srgbClr val="FF0000"/>
                </a:solidFill>
              </a:rPr>
              <a:t>is</a:t>
            </a:r>
            <a:r>
              <a:rPr lang="es-ES" sz="3200" dirty="0">
                <a:solidFill>
                  <a:srgbClr val="FF0000"/>
                </a:solidFill>
              </a:rPr>
              <a:t> a </a:t>
            </a:r>
            <a:r>
              <a:rPr lang="es-ES" sz="3200" dirty="0" err="1">
                <a:solidFill>
                  <a:srgbClr val="FF0000"/>
                </a:solidFill>
              </a:rPr>
              <a:t>type</a:t>
            </a:r>
            <a:r>
              <a:rPr lang="es-ES" sz="3200" dirty="0">
                <a:solidFill>
                  <a:srgbClr val="FF0000"/>
                </a:solidFill>
              </a:rPr>
              <a:t> of </a:t>
            </a:r>
            <a:r>
              <a:rPr lang="es-ES" sz="3200" dirty="0" err="1">
                <a:solidFill>
                  <a:srgbClr val="FF0000"/>
                </a:solidFill>
              </a:rPr>
              <a:t>function</a:t>
            </a:r>
            <a:r>
              <a:rPr lang="es-ES" sz="3200" dirty="0">
                <a:solidFill>
                  <a:srgbClr val="FF0000"/>
                </a:solidFill>
              </a:rPr>
              <a:t>.</a:t>
            </a:r>
            <a:r>
              <a:rPr lang="ja-JP" altLang="es-ES" sz="3200" dirty="0">
                <a:latin typeface="Arial"/>
              </a:rPr>
              <a:t>”</a:t>
            </a:r>
            <a:endParaRPr lang="en-US" sz="3200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229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/>
              <a:t>A.</a:t>
            </a:r>
            <a:r>
              <a:rPr lang="en-US"/>
              <a:t> TRUE                     </a:t>
            </a:r>
            <a:r>
              <a:rPr lang="en-US" b="1"/>
              <a:t>B.</a:t>
            </a:r>
            <a:r>
              <a:rPr lang="en-US"/>
              <a:t> FALSE.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3200" b="1" dirty="0" smtClean="0"/>
              <a:t>Set #2, </a:t>
            </a:r>
            <a:r>
              <a:rPr lang="es-ES" sz="3200" b="1" dirty="0" err="1" smtClean="0"/>
              <a:t>Question</a:t>
            </a:r>
            <a:r>
              <a:rPr lang="es-ES" sz="3200" b="1" dirty="0" smtClean="0"/>
              <a:t> 8</a:t>
            </a:r>
            <a:r>
              <a:rPr lang="es-ES" sz="3200" dirty="0" smtClean="0"/>
              <a:t>: </a:t>
            </a:r>
            <a:r>
              <a:rPr lang="es-ES" sz="3000" dirty="0" smtClean="0"/>
              <a:t>TRUE </a:t>
            </a:r>
            <a:r>
              <a:rPr lang="es-ES" sz="3000" dirty="0" err="1" smtClean="0"/>
              <a:t>or</a:t>
            </a:r>
            <a:r>
              <a:rPr lang="es-ES" sz="3000" dirty="0" smtClean="0"/>
              <a:t> FALSE: </a:t>
            </a:r>
            <a:r>
              <a:rPr lang="ja-JP" altLang="es-ES" sz="3000" dirty="0" smtClean="0">
                <a:latin typeface="Arial"/>
              </a:rPr>
              <a:t>“</a:t>
            </a:r>
            <a:r>
              <a:rPr lang="es-ES" sz="3000" dirty="0" smtClean="0"/>
              <a:t>IF </a:t>
            </a:r>
            <a:r>
              <a:rPr lang="es-ES" sz="3000" dirty="0" err="1" smtClean="0"/>
              <a:t>an</a:t>
            </a:r>
            <a:r>
              <a:rPr lang="es-ES" sz="3000" dirty="0" smtClean="0"/>
              <a:t> </a:t>
            </a:r>
            <a:r>
              <a:rPr lang="es-ES" sz="3000" dirty="0" err="1" smtClean="0"/>
              <a:t>initial</a:t>
            </a:r>
            <a:r>
              <a:rPr lang="es-ES" sz="3000" dirty="0" smtClean="0"/>
              <a:t> </a:t>
            </a:r>
            <a:r>
              <a:rPr lang="es-ES" sz="3000" dirty="0" err="1" smtClean="0"/>
              <a:t>value</a:t>
            </a:r>
            <a:r>
              <a:rPr lang="es-ES" sz="3000" dirty="0" smtClean="0"/>
              <a:t> </a:t>
            </a:r>
            <a:r>
              <a:rPr lang="es-ES" sz="3000" dirty="0" err="1" smtClean="0"/>
              <a:t>problem</a:t>
            </a:r>
            <a:r>
              <a:rPr lang="es-ES" sz="3000" dirty="0" smtClean="0"/>
              <a:t> has a </a:t>
            </a:r>
            <a:r>
              <a:rPr lang="es-ES" sz="3000" dirty="0" err="1" smtClean="0"/>
              <a:t>solution</a:t>
            </a:r>
            <a:r>
              <a:rPr lang="es-ES" sz="3000" dirty="0" smtClean="0"/>
              <a:t>, THEN </a:t>
            </a:r>
            <a:r>
              <a:rPr lang="es-ES" sz="3000" dirty="0" err="1" smtClean="0"/>
              <a:t>it</a:t>
            </a:r>
            <a:r>
              <a:rPr lang="es-ES" sz="3000" dirty="0" smtClean="0"/>
              <a:t> </a:t>
            </a:r>
            <a:r>
              <a:rPr lang="es-ES" sz="3000" dirty="0" err="1" smtClean="0"/>
              <a:t>is</a:t>
            </a:r>
            <a:r>
              <a:rPr lang="es-ES" sz="3000" dirty="0" smtClean="0"/>
              <a:t> </a:t>
            </a:r>
            <a:r>
              <a:rPr lang="es-ES" sz="3000" dirty="0" err="1" smtClean="0"/>
              <a:t>unique</a:t>
            </a:r>
            <a:r>
              <a:rPr lang="es-ES" sz="3000" dirty="0" smtClean="0"/>
              <a:t>.</a:t>
            </a:r>
            <a:r>
              <a:rPr lang="ja-JP" altLang="es-ES" sz="3000" dirty="0" smtClean="0">
                <a:latin typeface="Arial"/>
              </a:rPr>
              <a:t>”</a:t>
            </a:r>
            <a:endParaRPr lang="en-US" sz="3000" dirty="0" smtClean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A.</a:t>
            </a:r>
            <a:r>
              <a:rPr lang="en-US" dirty="0" smtClean="0"/>
              <a:t> TRUE                     </a:t>
            </a:r>
            <a:r>
              <a:rPr lang="en-US" b="1" dirty="0" smtClean="0"/>
              <a:t>B.</a:t>
            </a:r>
            <a:r>
              <a:rPr lang="en-US" dirty="0" smtClean="0"/>
              <a:t> FALSE.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3200" b="1" dirty="0" smtClean="0">
                <a:solidFill>
                  <a:srgbClr val="FF0000"/>
                </a:solidFill>
              </a:rPr>
              <a:t>Set #1, </a:t>
            </a:r>
            <a:r>
              <a:rPr lang="es-ES" sz="3200" b="1" dirty="0" err="1" smtClean="0">
                <a:solidFill>
                  <a:srgbClr val="FF0000"/>
                </a:solidFill>
              </a:rPr>
              <a:t>Question</a:t>
            </a:r>
            <a:r>
              <a:rPr lang="es-ES" sz="3200" b="1" dirty="0" smtClean="0">
                <a:solidFill>
                  <a:srgbClr val="FF0000"/>
                </a:solidFill>
              </a:rPr>
              <a:t> F</a:t>
            </a:r>
            <a:r>
              <a:rPr lang="es-ES" sz="3200" dirty="0" smtClean="0">
                <a:solidFill>
                  <a:srgbClr val="FF0000"/>
                </a:solidFill>
              </a:rPr>
              <a:t>: </a:t>
            </a:r>
            <a:r>
              <a:rPr lang="es-ES" sz="3200" dirty="0" err="1">
                <a:solidFill>
                  <a:srgbClr val="FF0000"/>
                </a:solidFill>
              </a:rPr>
              <a:t>Consider</a:t>
            </a:r>
            <a:r>
              <a:rPr lang="es-ES" sz="3200" dirty="0">
                <a:solidFill>
                  <a:srgbClr val="FF0000"/>
                </a:solidFill>
              </a:rPr>
              <a:t> </a:t>
            </a:r>
            <a:r>
              <a:rPr lang="es-ES" sz="3200" dirty="0" err="1">
                <a:solidFill>
                  <a:srgbClr val="FF0000"/>
                </a:solidFill>
              </a:rPr>
              <a:t>the</a:t>
            </a:r>
            <a:r>
              <a:rPr lang="es-ES" sz="3200" dirty="0">
                <a:solidFill>
                  <a:srgbClr val="FF0000"/>
                </a:solidFill>
              </a:rPr>
              <a:t> </a:t>
            </a:r>
            <a:r>
              <a:rPr lang="es-ES" sz="3200" dirty="0" err="1">
                <a:solidFill>
                  <a:srgbClr val="FF0000"/>
                </a:solidFill>
              </a:rPr>
              <a:t>differential</a:t>
            </a:r>
            <a:r>
              <a:rPr lang="es-ES" sz="3200" dirty="0">
                <a:solidFill>
                  <a:srgbClr val="FF0000"/>
                </a:solidFill>
              </a:rPr>
              <a:t> </a:t>
            </a:r>
            <a:r>
              <a:rPr lang="es-ES" sz="3200" dirty="0" err="1">
                <a:solidFill>
                  <a:srgbClr val="FF0000"/>
                </a:solidFill>
              </a:rPr>
              <a:t>equation</a:t>
            </a:r>
            <a:r>
              <a:rPr lang="es-ES" sz="3200" dirty="0">
                <a:solidFill>
                  <a:srgbClr val="FF0000"/>
                </a:solidFill>
              </a:rPr>
              <a:t> </a:t>
            </a:r>
            <a:r>
              <a:rPr lang="es-ES" sz="3200" i="1" dirty="0" err="1">
                <a:solidFill>
                  <a:srgbClr val="FF0000"/>
                </a:solidFill>
              </a:rPr>
              <a:t>xy</a:t>
            </a:r>
            <a:r>
              <a:rPr lang="ja-JP" altLang="es-ES" sz="3200" i="1" dirty="0">
                <a:solidFill>
                  <a:srgbClr val="FF0000"/>
                </a:solidFill>
                <a:latin typeface="Arial"/>
              </a:rPr>
              <a:t>’</a:t>
            </a:r>
            <a:r>
              <a:rPr lang="es-ES" sz="3200" i="1" dirty="0">
                <a:solidFill>
                  <a:srgbClr val="FF0000"/>
                </a:solidFill>
              </a:rPr>
              <a:t>+y=0.</a:t>
            </a:r>
            <a:r>
              <a:rPr lang="es-ES" sz="3200" dirty="0">
                <a:solidFill>
                  <a:srgbClr val="FF0000"/>
                </a:solidFill>
              </a:rPr>
              <a:t>The </a:t>
            </a:r>
            <a:r>
              <a:rPr lang="es-ES" sz="3200" dirty="0" err="1">
                <a:solidFill>
                  <a:srgbClr val="FF0000"/>
                </a:solidFill>
              </a:rPr>
              <a:t>solution</a:t>
            </a:r>
            <a:r>
              <a:rPr lang="es-ES" sz="3200" dirty="0">
                <a:solidFill>
                  <a:srgbClr val="FF0000"/>
                </a:solidFill>
              </a:rPr>
              <a:t> of </a:t>
            </a:r>
            <a:r>
              <a:rPr lang="es-ES" sz="3200" dirty="0" err="1">
                <a:solidFill>
                  <a:srgbClr val="FF0000"/>
                </a:solidFill>
              </a:rPr>
              <a:t>this</a:t>
            </a:r>
            <a:r>
              <a:rPr lang="es-ES" sz="3200" dirty="0">
                <a:solidFill>
                  <a:srgbClr val="FF0000"/>
                </a:solidFill>
              </a:rPr>
              <a:t> DE </a:t>
            </a:r>
            <a:r>
              <a:rPr lang="es-ES" sz="3200" dirty="0" err="1">
                <a:solidFill>
                  <a:srgbClr val="FF0000"/>
                </a:solidFill>
              </a:rPr>
              <a:t>is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7924800" cy="219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400"/>
              <a:t>A. </a:t>
            </a:r>
            <a:r>
              <a:rPr lang="en-US" sz="2400" i="1"/>
              <a:t>y =1/x, x &gt; 0</a:t>
            </a:r>
          </a:p>
          <a:p>
            <a:pPr>
              <a:defRPr/>
            </a:pPr>
            <a:r>
              <a:rPr lang="en-US" sz="2400"/>
              <a:t>B</a:t>
            </a:r>
            <a:r>
              <a:rPr lang="en-US" sz="2400" i="1"/>
              <a:t>. y = 1/x, x≠0</a:t>
            </a:r>
          </a:p>
          <a:p>
            <a:pPr>
              <a:defRPr/>
            </a:pPr>
            <a:r>
              <a:rPr lang="en-US" sz="2400"/>
              <a:t>C. </a:t>
            </a:r>
            <a:r>
              <a:rPr lang="en-US" sz="2400" i="1"/>
              <a:t>y =0, x&gt;0</a:t>
            </a:r>
          </a:p>
          <a:p>
            <a:pPr>
              <a:defRPr/>
            </a:pPr>
            <a:r>
              <a:rPr lang="en-US" sz="2400"/>
              <a:t>D. </a:t>
            </a:r>
            <a:r>
              <a:rPr lang="en-US" sz="2400" i="1"/>
              <a:t>y =0, for all x</a:t>
            </a:r>
            <a:r>
              <a:rPr lang="en-US" sz="2400"/>
              <a:t>                                                  </a:t>
            </a:r>
          </a:p>
          <a:p>
            <a:pPr>
              <a:defRPr/>
            </a:pPr>
            <a:r>
              <a:rPr lang="en-US" sz="2400"/>
              <a:t>E. More than one of the above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2800" b="1" dirty="0" smtClean="0">
                <a:solidFill>
                  <a:srgbClr val="FF0000"/>
                </a:solidFill>
              </a:rPr>
              <a:t>Set #2, </a:t>
            </a:r>
            <a:r>
              <a:rPr lang="es-ES" sz="2800" b="1" dirty="0" err="1" smtClean="0">
                <a:solidFill>
                  <a:srgbClr val="FF0000"/>
                </a:solidFill>
              </a:rPr>
              <a:t>Question</a:t>
            </a:r>
            <a:r>
              <a:rPr lang="es-ES" sz="2800" b="1" dirty="0" smtClean="0">
                <a:solidFill>
                  <a:srgbClr val="FF0000"/>
                </a:solidFill>
              </a:rPr>
              <a:t> 1</a:t>
            </a:r>
            <a:r>
              <a:rPr lang="es-ES" sz="2800" dirty="0" smtClean="0">
                <a:solidFill>
                  <a:srgbClr val="FF0000"/>
                </a:solidFill>
              </a:rPr>
              <a:t>: </a:t>
            </a:r>
            <a:r>
              <a:rPr lang="es-ES" sz="2800" dirty="0" err="1" smtClean="0">
                <a:solidFill>
                  <a:srgbClr val="FF0000"/>
                </a:solidFill>
              </a:rPr>
              <a:t>Each</a:t>
            </a:r>
            <a:r>
              <a:rPr lang="es-ES" sz="2800" dirty="0" smtClean="0">
                <a:solidFill>
                  <a:srgbClr val="FF0000"/>
                </a:solidFill>
              </a:rPr>
              <a:t> of </a:t>
            </a:r>
            <a:r>
              <a:rPr lang="es-ES" sz="2800" dirty="0" err="1" smtClean="0">
                <a:solidFill>
                  <a:srgbClr val="FF0000"/>
                </a:solidFill>
              </a:rPr>
              <a:t>the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following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graphs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represents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solution</a:t>
            </a:r>
            <a:r>
              <a:rPr lang="es-ES" sz="2800" dirty="0" smtClean="0">
                <a:solidFill>
                  <a:srgbClr val="FF0000"/>
                </a:solidFill>
              </a:rPr>
              <a:t> curves </a:t>
            </a:r>
            <a:r>
              <a:rPr lang="es-ES" sz="2800" dirty="0" err="1" smtClean="0">
                <a:solidFill>
                  <a:srgbClr val="FF0000"/>
                </a:solidFill>
              </a:rPr>
              <a:t>to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i="1" dirty="0" smtClean="0">
                <a:solidFill>
                  <a:srgbClr val="FF0000"/>
                </a:solidFill>
              </a:rPr>
              <a:t>y</a:t>
            </a:r>
            <a:r>
              <a:rPr lang="ja-JP" altLang="es-ES" sz="2800" i="1" dirty="0" smtClean="0">
                <a:solidFill>
                  <a:srgbClr val="FF0000"/>
                </a:solidFill>
                <a:latin typeface="Arial"/>
              </a:rPr>
              <a:t>’</a:t>
            </a:r>
            <a:r>
              <a:rPr lang="es-ES" sz="2800" i="1" dirty="0" smtClean="0">
                <a:solidFill>
                  <a:srgbClr val="FF0000"/>
                </a:solidFill>
              </a:rPr>
              <a:t>=</a:t>
            </a:r>
            <a:r>
              <a:rPr lang="es-ES" sz="2800" i="1" dirty="0" err="1" smtClean="0">
                <a:solidFill>
                  <a:srgbClr val="FF0000"/>
                </a:solidFill>
              </a:rPr>
              <a:t>ky</a:t>
            </a:r>
            <a:r>
              <a:rPr lang="es-ES" sz="2800" dirty="0" smtClean="0">
                <a:solidFill>
                  <a:srgbClr val="FF0000"/>
                </a:solidFill>
              </a:rPr>
              <a:t>. </a:t>
            </a:r>
            <a:r>
              <a:rPr lang="es-ES" sz="2800" dirty="0" err="1" smtClean="0">
                <a:solidFill>
                  <a:srgbClr val="FF0000"/>
                </a:solidFill>
              </a:rPr>
              <a:t>Order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the</a:t>
            </a:r>
            <a:r>
              <a:rPr lang="es-ES" sz="2800" dirty="0" smtClean="0">
                <a:solidFill>
                  <a:srgbClr val="FF0000"/>
                </a:solidFill>
              </a:rPr>
              <a:t>  </a:t>
            </a:r>
            <a:r>
              <a:rPr lang="es-ES" sz="2800" dirty="0" err="1" smtClean="0">
                <a:solidFill>
                  <a:srgbClr val="FF0000"/>
                </a:solidFill>
              </a:rPr>
              <a:t>constants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i="1" dirty="0" smtClean="0">
                <a:solidFill>
                  <a:srgbClr val="FF0000"/>
                </a:solidFill>
              </a:rPr>
              <a:t>k </a:t>
            </a:r>
            <a:r>
              <a:rPr lang="es-ES" sz="2800" dirty="0" err="1" smtClean="0">
                <a:solidFill>
                  <a:srgbClr val="FF0000"/>
                </a:solidFill>
              </a:rPr>
              <a:t>from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smallest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to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largest</a:t>
            </a:r>
            <a:r>
              <a:rPr lang="es-ES" sz="2800" dirty="0" smtClean="0"/>
              <a:t>.</a:t>
            </a:r>
            <a:endParaRPr lang="en-US" sz="2800" dirty="0" smtClean="0"/>
          </a:p>
        </p:txBody>
      </p:sp>
      <p:pic>
        <p:nvPicPr>
          <p:cNvPr id="9216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5181600" cy="156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216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0363"/>
            <a:ext cx="5029200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217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733800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2800" b="1" dirty="0" smtClean="0">
                <a:solidFill>
                  <a:srgbClr val="FF0000"/>
                </a:solidFill>
              </a:rPr>
              <a:t>Set #2, </a:t>
            </a:r>
            <a:r>
              <a:rPr lang="es-ES" sz="2800" b="1" dirty="0" err="1" smtClean="0">
                <a:solidFill>
                  <a:srgbClr val="FF0000"/>
                </a:solidFill>
              </a:rPr>
              <a:t>Question</a:t>
            </a:r>
            <a:r>
              <a:rPr lang="es-ES" sz="2800" b="1" dirty="0" smtClean="0">
                <a:solidFill>
                  <a:srgbClr val="FF0000"/>
                </a:solidFill>
              </a:rPr>
              <a:t> 2</a:t>
            </a:r>
            <a:r>
              <a:rPr lang="es-ES" sz="2800" dirty="0" smtClean="0">
                <a:solidFill>
                  <a:srgbClr val="FF0000"/>
                </a:solidFill>
              </a:rPr>
              <a:t>: </a:t>
            </a:r>
            <a:r>
              <a:rPr lang="es-ES" sz="2800" dirty="0" err="1" smtClean="0">
                <a:solidFill>
                  <a:srgbClr val="FF0000"/>
                </a:solidFill>
              </a:rPr>
              <a:t>Using</a:t>
            </a:r>
            <a:r>
              <a:rPr lang="es-ES" sz="2800" dirty="0" smtClean="0">
                <a:solidFill>
                  <a:srgbClr val="FF0000"/>
                </a:solidFill>
              </a:rPr>
              <a:t> Euler</a:t>
            </a:r>
            <a:r>
              <a:rPr lang="ja-JP" altLang="es-ES" sz="2800" dirty="0" smtClean="0">
                <a:solidFill>
                  <a:srgbClr val="FF0000"/>
                </a:solidFill>
                <a:latin typeface="Arial"/>
              </a:rPr>
              <a:t>’</a:t>
            </a:r>
            <a:r>
              <a:rPr lang="es-ES" sz="2800" dirty="0" smtClean="0">
                <a:solidFill>
                  <a:srgbClr val="FF0000"/>
                </a:solidFill>
              </a:rPr>
              <a:t>s </a:t>
            </a:r>
            <a:r>
              <a:rPr lang="es-ES" sz="2800" dirty="0" err="1" smtClean="0">
                <a:solidFill>
                  <a:srgbClr val="FF0000"/>
                </a:solidFill>
              </a:rPr>
              <a:t>Method</a:t>
            </a:r>
            <a:r>
              <a:rPr lang="es-ES" sz="2800" dirty="0" smtClean="0">
                <a:solidFill>
                  <a:srgbClr val="FF0000"/>
                </a:solidFill>
              </a:rPr>
              <a:t>, </a:t>
            </a:r>
            <a:r>
              <a:rPr lang="es-ES" sz="2800" dirty="0" err="1" smtClean="0">
                <a:solidFill>
                  <a:srgbClr val="FF0000"/>
                </a:solidFill>
              </a:rPr>
              <a:t>we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obtain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the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difference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equation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i="1" dirty="0" smtClean="0">
                <a:solidFill>
                  <a:srgbClr val="FF0000"/>
                </a:solidFill>
              </a:rPr>
              <a:t>y</a:t>
            </a:r>
            <a:r>
              <a:rPr lang="es-ES" sz="2800" i="1" baseline="-25000" dirty="0" smtClean="0">
                <a:solidFill>
                  <a:srgbClr val="FF0000"/>
                </a:solidFill>
              </a:rPr>
              <a:t>n+1</a:t>
            </a:r>
            <a:r>
              <a:rPr lang="es-ES" sz="2800" i="1" dirty="0" smtClean="0">
                <a:solidFill>
                  <a:srgbClr val="FF0000"/>
                </a:solidFill>
              </a:rPr>
              <a:t>=</a:t>
            </a:r>
            <a:r>
              <a:rPr lang="es-ES" sz="2800" i="1" dirty="0" err="1" smtClean="0">
                <a:solidFill>
                  <a:srgbClr val="FF0000"/>
                </a:solidFill>
              </a:rPr>
              <a:t>y</a:t>
            </a:r>
            <a:r>
              <a:rPr lang="es-ES" sz="2800" i="1" baseline="-25000" dirty="0" err="1" smtClean="0">
                <a:solidFill>
                  <a:srgbClr val="FF0000"/>
                </a:solidFill>
              </a:rPr>
              <a:t>n</a:t>
            </a:r>
            <a:r>
              <a:rPr lang="es-ES" sz="2800" i="1" dirty="0" err="1" smtClean="0">
                <a:solidFill>
                  <a:srgbClr val="FF0000"/>
                </a:solidFill>
              </a:rPr>
              <a:t>+c</a:t>
            </a:r>
            <a:r>
              <a:rPr lang="el-GR" sz="2800" i="1" dirty="0" smtClean="0">
                <a:solidFill>
                  <a:srgbClr val="FF0000"/>
                </a:solidFill>
              </a:rPr>
              <a:t>Δ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 to approximate a differential equation. What is the ODE being estimated?</a:t>
            </a:r>
            <a:endParaRPr lang="el-GR" sz="2800" dirty="0" smtClean="0">
              <a:solidFill>
                <a:srgbClr val="FF0000"/>
              </a:solidFill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8458200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  <a:defRPr/>
            </a:pPr>
            <a:r>
              <a:rPr lang="en-US" sz="2800" dirty="0" smtClean="0"/>
              <a:t>y’=cy</a:t>
            </a:r>
          </a:p>
          <a:p>
            <a:pPr>
              <a:buFontTx/>
              <a:buAutoNum type="alphaUcPeriod"/>
              <a:defRPr/>
            </a:pPr>
            <a:r>
              <a:rPr lang="en-US" sz="2800" dirty="0" smtClean="0"/>
              <a:t>y’=</a:t>
            </a:r>
            <a:r>
              <a:rPr lang="en-US" sz="2800" dirty="0" err="1" smtClean="0"/>
              <a:t>y+c</a:t>
            </a:r>
            <a:endParaRPr lang="en-US" sz="2800" dirty="0" smtClean="0"/>
          </a:p>
          <a:p>
            <a:pPr>
              <a:buFontTx/>
              <a:buAutoNum type="alphaUcPeriod"/>
              <a:defRPr/>
            </a:pPr>
            <a:r>
              <a:rPr lang="en-US" sz="2800" dirty="0" smtClean="0"/>
              <a:t>y’=c</a:t>
            </a:r>
          </a:p>
          <a:p>
            <a:pPr>
              <a:buFontTx/>
              <a:buAutoNum type="alphaUcPeriod"/>
              <a:defRPr/>
            </a:pPr>
            <a:r>
              <a:rPr lang="en-US" sz="2800" dirty="0" smtClean="0"/>
              <a:t>y’=</a:t>
            </a:r>
            <a:r>
              <a:rPr lang="en-US" sz="2800" dirty="0" err="1" smtClean="0"/>
              <a:t>y+c</a:t>
            </a:r>
            <a:r>
              <a:rPr lang="el-GR" sz="2800" i="1" dirty="0" smtClean="0">
                <a:solidFill>
                  <a:schemeClr val="tx2"/>
                </a:solidFill>
              </a:rPr>
              <a:t>Δ</a:t>
            </a:r>
            <a:r>
              <a:rPr lang="en-US" sz="2800" i="1" dirty="0" smtClean="0">
                <a:solidFill>
                  <a:schemeClr val="tx2"/>
                </a:solidFill>
              </a:rPr>
              <a:t>t</a:t>
            </a:r>
            <a:r>
              <a:rPr lang="en-US" sz="2800" dirty="0" smtClean="0"/>
              <a:t> </a:t>
            </a:r>
          </a:p>
          <a:p>
            <a:pPr>
              <a:buFontTx/>
              <a:buAutoNum type="alphaUcPeriod"/>
              <a:defRPr/>
            </a:pPr>
            <a:r>
              <a:rPr lang="en-US" sz="2800" dirty="0" smtClean="0"/>
              <a:t>None of the above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2500" b="1" dirty="0" smtClean="0"/>
              <a:t>Set #2, </a:t>
            </a:r>
            <a:r>
              <a:rPr lang="es-ES" sz="2500" b="1" dirty="0" err="1" smtClean="0"/>
              <a:t>Question</a:t>
            </a:r>
            <a:r>
              <a:rPr lang="es-ES" sz="2500" b="1" dirty="0" smtClean="0"/>
              <a:t> 3</a:t>
            </a:r>
            <a:r>
              <a:rPr lang="es-ES" sz="2500" dirty="0" smtClean="0"/>
              <a:t>: </a:t>
            </a:r>
            <a:r>
              <a:rPr lang="es-ES" sz="2500" dirty="0" err="1" smtClean="0"/>
              <a:t>Consider</a:t>
            </a:r>
            <a:r>
              <a:rPr lang="es-ES" sz="2500" dirty="0" smtClean="0"/>
              <a:t> </a:t>
            </a:r>
            <a:r>
              <a:rPr lang="es-ES" sz="2500" dirty="0" err="1" smtClean="0"/>
              <a:t>the</a:t>
            </a:r>
            <a:r>
              <a:rPr lang="es-ES" sz="2500" dirty="0" smtClean="0"/>
              <a:t> </a:t>
            </a:r>
            <a:r>
              <a:rPr lang="es-ES" sz="2500" dirty="0" err="1" smtClean="0"/>
              <a:t>slope</a:t>
            </a:r>
            <a:r>
              <a:rPr lang="es-ES" sz="2500" dirty="0" smtClean="0"/>
              <a:t> </a:t>
            </a:r>
            <a:r>
              <a:rPr lang="es-ES" sz="2500" dirty="0" err="1" smtClean="0"/>
              <a:t>field</a:t>
            </a:r>
            <a:r>
              <a:rPr lang="es-ES" sz="2500" dirty="0" smtClean="0"/>
              <a:t> </a:t>
            </a:r>
            <a:r>
              <a:rPr lang="es-ES" sz="2500" dirty="0" err="1" smtClean="0"/>
              <a:t>which</a:t>
            </a:r>
            <a:r>
              <a:rPr lang="es-ES" sz="2500" dirty="0" smtClean="0"/>
              <a:t> shows </a:t>
            </a:r>
            <a:r>
              <a:rPr lang="es-ES" sz="2500" dirty="0" err="1" smtClean="0"/>
              <a:t>the</a:t>
            </a:r>
            <a:r>
              <a:rPr lang="es-ES" sz="2500" dirty="0" smtClean="0"/>
              <a:t> </a:t>
            </a:r>
            <a:r>
              <a:rPr lang="es-ES" sz="2500" dirty="0" err="1" smtClean="0"/>
              <a:t>derivative</a:t>
            </a:r>
            <a:r>
              <a:rPr lang="es-ES" sz="2500" dirty="0" smtClean="0"/>
              <a:t> y</a:t>
            </a:r>
            <a:r>
              <a:rPr lang="ja-JP" altLang="es-ES" sz="2500" dirty="0" smtClean="0">
                <a:latin typeface="Arial"/>
              </a:rPr>
              <a:t>’</a:t>
            </a:r>
            <a:r>
              <a:rPr lang="es-ES" sz="2500" dirty="0" smtClean="0"/>
              <a:t> </a:t>
            </a:r>
            <a:r>
              <a:rPr lang="es-ES" sz="2500" dirty="0" err="1" smtClean="0"/>
              <a:t>for</a:t>
            </a:r>
            <a:r>
              <a:rPr lang="es-ES" sz="2500" dirty="0" smtClean="0"/>
              <a:t> a </a:t>
            </a:r>
            <a:r>
              <a:rPr lang="es-ES" sz="2500" dirty="0" err="1" smtClean="0"/>
              <a:t>range</a:t>
            </a:r>
            <a:r>
              <a:rPr lang="es-ES" sz="2500" dirty="0" smtClean="0"/>
              <a:t> of </a:t>
            </a:r>
            <a:r>
              <a:rPr lang="es-ES" sz="2500" dirty="0" err="1" smtClean="0"/>
              <a:t>values</a:t>
            </a:r>
            <a:r>
              <a:rPr lang="es-ES" sz="2500" dirty="0" smtClean="0"/>
              <a:t> </a:t>
            </a:r>
            <a:r>
              <a:rPr lang="es-ES" sz="2500" dirty="0" err="1" smtClean="0"/>
              <a:t>for</a:t>
            </a:r>
            <a:r>
              <a:rPr lang="es-ES" sz="2500" dirty="0" smtClean="0"/>
              <a:t> </a:t>
            </a:r>
            <a:r>
              <a:rPr lang="es-ES" sz="2500" dirty="0" err="1" smtClean="0"/>
              <a:t>the</a:t>
            </a:r>
            <a:r>
              <a:rPr lang="es-ES" sz="2500" dirty="0" smtClean="0"/>
              <a:t> </a:t>
            </a:r>
            <a:r>
              <a:rPr lang="es-ES" sz="2500" dirty="0" err="1" smtClean="0"/>
              <a:t>function</a:t>
            </a:r>
            <a:r>
              <a:rPr lang="es-ES" sz="2500" dirty="0" smtClean="0"/>
              <a:t> </a:t>
            </a:r>
            <a:r>
              <a:rPr lang="es-ES" sz="2500" i="1" dirty="0" smtClean="0"/>
              <a:t>y</a:t>
            </a:r>
            <a:r>
              <a:rPr lang="es-ES" sz="2500" dirty="0" smtClean="0"/>
              <a:t> and </a:t>
            </a:r>
            <a:r>
              <a:rPr lang="es-ES" sz="2500" dirty="0" err="1" smtClean="0"/>
              <a:t>independent</a:t>
            </a:r>
            <a:r>
              <a:rPr lang="es-ES" sz="2500" dirty="0" smtClean="0"/>
              <a:t> variable </a:t>
            </a:r>
            <a:r>
              <a:rPr lang="es-ES" sz="2500" i="1" dirty="0" smtClean="0"/>
              <a:t>t. </a:t>
            </a:r>
            <a:r>
              <a:rPr lang="es-ES" sz="2500" dirty="0" err="1" smtClean="0"/>
              <a:t>Suppose</a:t>
            </a:r>
            <a:r>
              <a:rPr lang="es-ES" sz="2500" dirty="0" smtClean="0"/>
              <a:t> y(0)=-4. </a:t>
            </a:r>
            <a:r>
              <a:rPr lang="es-ES" sz="2500" dirty="0" err="1" smtClean="0"/>
              <a:t>Predict</a:t>
            </a:r>
            <a:r>
              <a:rPr lang="es-ES" sz="2500" dirty="0" smtClean="0"/>
              <a:t> </a:t>
            </a:r>
            <a:r>
              <a:rPr lang="es-ES" sz="2500" i="1" dirty="0" smtClean="0"/>
              <a:t>y(5)</a:t>
            </a:r>
            <a:r>
              <a:rPr lang="es-ES" sz="2500" dirty="0" smtClean="0"/>
              <a:t>.</a:t>
            </a:r>
            <a:endParaRPr lang="en-US" sz="2500" i="1" dirty="0" smtClean="0"/>
          </a:p>
        </p:txBody>
      </p:sp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1143000"/>
            <a:ext cx="6019801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97013"/>
            <a:ext cx="2895600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2500" b="1" dirty="0" smtClean="0"/>
              <a:t>Set #2, </a:t>
            </a:r>
            <a:r>
              <a:rPr lang="es-ES" sz="2500" b="1" dirty="0" err="1" smtClean="0"/>
              <a:t>Question</a:t>
            </a:r>
            <a:r>
              <a:rPr lang="es-ES" sz="2500" b="1" dirty="0" smtClean="0"/>
              <a:t> 4</a:t>
            </a:r>
            <a:r>
              <a:rPr lang="es-ES" sz="2500" dirty="0" smtClean="0"/>
              <a:t>: </a:t>
            </a:r>
            <a:r>
              <a:rPr lang="es-ES" sz="2500" dirty="0" err="1" smtClean="0"/>
              <a:t>Consider</a:t>
            </a:r>
            <a:r>
              <a:rPr lang="es-ES" sz="2500" dirty="0" smtClean="0"/>
              <a:t> </a:t>
            </a:r>
            <a:r>
              <a:rPr lang="es-ES" sz="2500" dirty="0" err="1" smtClean="0"/>
              <a:t>the</a:t>
            </a:r>
            <a:r>
              <a:rPr lang="es-ES" sz="2500" dirty="0" smtClean="0"/>
              <a:t> </a:t>
            </a:r>
            <a:r>
              <a:rPr lang="es-ES" sz="2500" dirty="0" err="1" smtClean="0"/>
              <a:t>differential</a:t>
            </a:r>
            <a:r>
              <a:rPr lang="es-ES" sz="2500" dirty="0" smtClean="0"/>
              <a:t> </a:t>
            </a:r>
            <a:r>
              <a:rPr lang="es-ES" sz="2500" dirty="0" err="1" smtClean="0"/>
              <a:t>equation</a:t>
            </a:r>
            <a:r>
              <a:rPr lang="es-ES" sz="2500" dirty="0" smtClean="0"/>
              <a:t> </a:t>
            </a:r>
            <a:r>
              <a:rPr lang="es-ES" sz="2500" b="1" i="1" dirty="0" smtClean="0"/>
              <a:t>y</a:t>
            </a:r>
            <a:r>
              <a:rPr lang="ja-JP" altLang="es-ES" sz="2500" b="1" i="1" dirty="0" smtClean="0">
                <a:latin typeface="Arial"/>
              </a:rPr>
              <a:t>’</a:t>
            </a:r>
            <a:r>
              <a:rPr lang="es-ES" sz="2500" b="1" i="1" dirty="0" smtClean="0"/>
              <a:t>=</a:t>
            </a:r>
            <a:r>
              <a:rPr lang="es-ES" sz="2500" b="1" i="1" dirty="0" err="1" smtClean="0"/>
              <a:t>ay+b</a:t>
            </a:r>
            <a:r>
              <a:rPr lang="es-ES" sz="2500" i="1" dirty="0" smtClean="0"/>
              <a:t> </a:t>
            </a:r>
            <a:r>
              <a:rPr lang="es-ES" sz="2500" dirty="0" err="1" smtClean="0"/>
              <a:t>with</a:t>
            </a:r>
            <a:r>
              <a:rPr lang="es-ES" sz="2500" dirty="0" smtClean="0"/>
              <a:t> </a:t>
            </a:r>
            <a:r>
              <a:rPr lang="es-ES" sz="2500" dirty="0" err="1" smtClean="0"/>
              <a:t>parameters</a:t>
            </a:r>
            <a:r>
              <a:rPr lang="es-ES" sz="2500" dirty="0" smtClean="0"/>
              <a:t> </a:t>
            </a:r>
            <a:r>
              <a:rPr lang="es-ES" sz="2500" i="1" dirty="0" smtClean="0"/>
              <a:t>a </a:t>
            </a:r>
            <a:r>
              <a:rPr lang="es-ES" sz="2500" dirty="0" smtClean="0"/>
              <a:t>and </a:t>
            </a:r>
            <a:r>
              <a:rPr lang="es-ES" sz="2500" i="1" dirty="0" smtClean="0"/>
              <a:t>b</a:t>
            </a:r>
            <a:r>
              <a:rPr lang="es-ES" sz="2500" dirty="0" smtClean="0"/>
              <a:t>.</a:t>
            </a:r>
            <a:r>
              <a:rPr lang="en-US" sz="2500" dirty="0" smtClean="0"/>
              <a:t>To approximate this differential equation using Euler’s Method, what is the difference equation?</a:t>
            </a:r>
            <a:endParaRPr lang="el-GR" sz="2500" dirty="0" smtClean="0"/>
          </a:p>
        </p:txBody>
      </p:sp>
      <p:pic>
        <p:nvPicPr>
          <p:cNvPr id="942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4038600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8862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554162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2800" b="1" dirty="0" smtClean="0"/>
              <a:t>Set #2, </a:t>
            </a:r>
            <a:r>
              <a:rPr lang="es-ES" sz="2800" b="1" dirty="0" err="1" smtClean="0"/>
              <a:t>Question</a:t>
            </a:r>
            <a:r>
              <a:rPr lang="es-ES" sz="2800" b="1" dirty="0" smtClean="0"/>
              <a:t> 5</a:t>
            </a:r>
            <a:r>
              <a:rPr lang="es-ES" sz="2800" dirty="0" smtClean="0"/>
              <a:t>: </a:t>
            </a:r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have</a:t>
            </a:r>
            <a:r>
              <a:rPr lang="es-ES" sz="2800" dirty="0" smtClean="0"/>
              <a:t> </a:t>
            </a:r>
            <a:r>
              <a:rPr lang="es-ES" sz="2800" dirty="0" err="1" smtClean="0"/>
              <a:t>used</a:t>
            </a:r>
            <a:r>
              <a:rPr lang="es-ES" sz="2800" dirty="0" smtClean="0"/>
              <a:t> Euler</a:t>
            </a:r>
            <a:r>
              <a:rPr lang="ja-JP" altLang="es-ES" sz="2800" dirty="0" smtClean="0">
                <a:latin typeface="Arial"/>
              </a:rPr>
              <a:t>’</a:t>
            </a:r>
            <a:r>
              <a:rPr lang="es-ES" sz="2800" dirty="0" smtClean="0"/>
              <a:t>s </a:t>
            </a:r>
            <a:r>
              <a:rPr lang="es-ES" sz="2800" dirty="0" err="1" smtClean="0"/>
              <a:t>Method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approximate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solution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a </a:t>
            </a:r>
            <a:r>
              <a:rPr lang="es-ES" sz="2800" dirty="0" err="1" smtClean="0"/>
              <a:t>differential</a:t>
            </a:r>
            <a:r>
              <a:rPr lang="es-ES" sz="2800" dirty="0" smtClean="0"/>
              <a:t> </a:t>
            </a:r>
            <a:r>
              <a:rPr lang="es-ES" sz="2800" dirty="0" err="1" smtClean="0"/>
              <a:t>equation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difference</a:t>
            </a:r>
            <a:r>
              <a:rPr lang="es-ES" sz="2800" dirty="0" smtClean="0"/>
              <a:t> </a:t>
            </a:r>
            <a:r>
              <a:rPr lang="es-ES" sz="2800" dirty="0" err="1" smtClean="0"/>
              <a:t>equation</a:t>
            </a:r>
            <a:r>
              <a:rPr lang="es-ES" sz="2800" dirty="0" smtClean="0"/>
              <a:t> </a:t>
            </a:r>
            <a:r>
              <a:rPr lang="es-ES" sz="2800" b="1" i="1" dirty="0" smtClean="0"/>
              <a:t>z</a:t>
            </a:r>
            <a:r>
              <a:rPr lang="es-ES" sz="2800" b="1" i="1" baseline="-25000" dirty="0" smtClean="0"/>
              <a:t>n+1</a:t>
            </a:r>
            <a:r>
              <a:rPr lang="es-ES" sz="2800" b="1" i="1" dirty="0" smtClean="0"/>
              <a:t>=1.2z</a:t>
            </a:r>
            <a:r>
              <a:rPr lang="es-ES" sz="2800" b="1" i="1" baseline="-25000" dirty="0" smtClean="0"/>
              <a:t>n</a:t>
            </a:r>
            <a:r>
              <a:rPr lang="es-ES" sz="2800" dirty="0" smtClean="0"/>
              <a:t>. </a:t>
            </a:r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know</a:t>
            </a:r>
            <a:r>
              <a:rPr lang="es-ES" sz="2800" dirty="0" smtClean="0"/>
              <a:t> </a:t>
            </a:r>
            <a:r>
              <a:rPr lang="es-ES" sz="2800" dirty="0" err="1" smtClean="0"/>
              <a:t>that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function</a:t>
            </a:r>
            <a:r>
              <a:rPr lang="es-ES" sz="2800" dirty="0" smtClean="0"/>
              <a:t> </a:t>
            </a:r>
            <a:r>
              <a:rPr lang="es-ES" sz="2800" i="1" dirty="0" smtClean="0"/>
              <a:t>z(0)=3</a:t>
            </a:r>
            <a:r>
              <a:rPr lang="es-ES" sz="2800" dirty="0" smtClean="0"/>
              <a:t>. </a:t>
            </a:r>
            <a:r>
              <a:rPr lang="es-ES" sz="2800" dirty="0" err="1" smtClean="0"/>
              <a:t>Estimate</a:t>
            </a:r>
            <a:r>
              <a:rPr lang="es-ES" sz="2800" dirty="0" smtClean="0"/>
              <a:t> </a:t>
            </a:r>
            <a:r>
              <a:rPr lang="es-ES" sz="2800" i="1" dirty="0" smtClean="0"/>
              <a:t>z(2).</a:t>
            </a:r>
            <a:endParaRPr lang="el-GR" sz="2800" i="1" dirty="0" smtClean="0"/>
          </a:p>
        </p:txBody>
      </p:sp>
      <p:pic>
        <p:nvPicPr>
          <p:cNvPr id="9626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2590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626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00"/>
            <a:ext cx="57912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3200" b="1" dirty="0" smtClean="0"/>
              <a:t>Set #2, </a:t>
            </a:r>
            <a:r>
              <a:rPr lang="es-ES" sz="3200" b="1" dirty="0" err="1" smtClean="0"/>
              <a:t>Question</a:t>
            </a:r>
            <a:r>
              <a:rPr lang="es-ES" sz="3200" b="1" dirty="0" smtClean="0"/>
              <a:t> 6</a:t>
            </a:r>
            <a:r>
              <a:rPr lang="es-ES" sz="3200" dirty="0" smtClean="0"/>
              <a:t>: </a:t>
            </a:r>
            <a:r>
              <a:rPr lang="es-ES" sz="3000" dirty="0" smtClean="0"/>
              <a:t>TRUE </a:t>
            </a:r>
            <a:r>
              <a:rPr lang="es-ES" sz="3000" dirty="0" err="1" smtClean="0"/>
              <a:t>or</a:t>
            </a:r>
            <a:r>
              <a:rPr lang="es-ES" sz="3000" dirty="0" smtClean="0"/>
              <a:t> FALSE: </a:t>
            </a:r>
            <a:r>
              <a:rPr lang="ja-JP" altLang="es-ES" sz="3000" dirty="0" smtClean="0">
                <a:latin typeface="Arial"/>
              </a:rPr>
              <a:t>“</a:t>
            </a:r>
            <a:r>
              <a:rPr lang="es-ES" sz="3000" dirty="0" err="1" smtClean="0"/>
              <a:t>All</a:t>
            </a:r>
            <a:r>
              <a:rPr lang="es-ES" sz="3000" dirty="0" smtClean="0"/>
              <a:t> </a:t>
            </a:r>
            <a:r>
              <a:rPr lang="es-ES" sz="3000" dirty="0" err="1" smtClean="0"/>
              <a:t>equations</a:t>
            </a:r>
            <a:r>
              <a:rPr lang="es-ES" sz="3000" dirty="0" smtClean="0"/>
              <a:t> </a:t>
            </a:r>
            <a:r>
              <a:rPr lang="es-ES" sz="3000" dirty="0" err="1" smtClean="0"/>
              <a:t>have</a:t>
            </a:r>
            <a:r>
              <a:rPr lang="es-ES" sz="3000" dirty="0" smtClean="0"/>
              <a:t> </a:t>
            </a:r>
            <a:r>
              <a:rPr lang="es-ES" sz="3000" dirty="0" err="1" smtClean="0"/>
              <a:t>solutions</a:t>
            </a:r>
            <a:r>
              <a:rPr lang="es-ES" sz="3000" dirty="0" smtClean="0"/>
              <a:t>.</a:t>
            </a:r>
            <a:r>
              <a:rPr lang="ja-JP" altLang="es-ES" sz="3000" dirty="0" smtClean="0">
                <a:latin typeface="Arial"/>
              </a:rPr>
              <a:t>”</a:t>
            </a:r>
            <a:endParaRPr lang="en-US" sz="3000" dirty="0" smtClean="0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/>
              <a:t>A.</a:t>
            </a:r>
            <a:r>
              <a:rPr lang="en-US" smtClean="0"/>
              <a:t> TRUE                     </a:t>
            </a:r>
            <a:r>
              <a:rPr lang="en-US" b="1" smtClean="0"/>
              <a:t>B.</a:t>
            </a:r>
            <a:r>
              <a:rPr lang="en-US" smtClean="0"/>
              <a:t> FALSE.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3200" b="1" dirty="0" smtClean="0"/>
              <a:t>Set #2, </a:t>
            </a:r>
            <a:r>
              <a:rPr lang="es-ES" sz="3200" b="1" dirty="0" err="1" smtClean="0"/>
              <a:t>Question</a:t>
            </a:r>
            <a:r>
              <a:rPr lang="es-ES" sz="3200" b="1" dirty="0" smtClean="0"/>
              <a:t> 7</a:t>
            </a:r>
            <a:r>
              <a:rPr lang="es-ES" sz="3200" dirty="0" smtClean="0"/>
              <a:t>: </a:t>
            </a:r>
            <a:r>
              <a:rPr lang="es-ES" sz="3000" dirty="0" smtClean="0"/>
              <a:t>TRUE </a:t>
            </a:r>
            <a:r>
              <a:rPr lang="es-ES" sz="3000" dirty="0" err="1" smtClean="0"/>
              <a:t>or</a:t>
            </a:r>
            <a:r>
              <a:rPr lang="es-ES" sz="3000" dirty="0" smtClean="0"/>
              <a:t> FALSE: </a:t>
            </a:r>
            <a:r>
              <a:rPr lang="ja-JP" altLang="es-ES" sz="3000" dirty="0" smtClean="0">
                <a:latin typeface="Arial"/>
              </a:rPr>
              <a:t>“</a:t>
            </a:r>
            <a:r>
              <a:rPr lang="es-ES" sz="3000" dirty="0" err="1" smtClean="0"/>
              <a:t>Some</a:t>
            </a:r>
            <a:r>
              <a:rPr lang="es-ES" sz="3000" dirty="0" smtClean="0"/>
              <a:t> </a:t>
            </a:r>
            <a:r>
              <a:rPr lang="es-ES" sz="3000" dirty="0" err="1" smtClean="0"/>
              <a:t>initial</a:t>
            </a:r>
            <a:r>
              <a:rPr lang="es-ES" sz="3000" dirty="0" smtClean="0"/>
              <a:t> </a:t>
            </a:r>
            <a:r>
              <a:rPr lang="es-ES" sz="3000" dirty="0" err="1" smtClean="0"/>
              <a:t>value</a:t>
            </a:r>
            <a:r>
              <a:rPr lang="es-ES" sz="3000" dirty="0" smtClean="0"/>
              <a:t> </a:t>
            </a:r>
            <a:r>
              <a:rPr lang="es-ES" sz="3000" dirty="0" err="1" smtClean="0"/>
              <a:t>problems</a:t>
            </a:r>
            <a:r>
              <a:rPr lang="es-ES" sz="3000" dirty="0" smtClean="0"/>
              <a:t> do </a:t>
            </a:r>
            <a:r>
              <a:rPr lang="es-ES" sz="3000" dirty="0" err="1" smtClean="0"/>
              <a:t>not</a:t>
            </a:r>
            <a:r>
              <a:rPr lang="es-ES" sz="3000" dirty="0" smtClean="0"/>
              <a:t> </a:t>
            </a:r>
            <a:r>
              <a:rPr lang="es-ES" sz="3000" dirty="0" err="1" smtClean="0"/>
              <a:t>have</a:t>
            </a:r>
            <a:r>
              <a:rPr lang="es-ES" sz="3000" dirty="0" smtClean="0"/>
              <a:t> </a:t>
            </a:r>
            <a:r>
              <a:rPr lang="es-ES" sz="3000" dirty="0" err="1" smtClean="0"/>
              <a:t>unique</a:t>
            </a:r>
            <a:r>
              <a:rPr lang="es-ES" sz="3000" dirty="0" smtClean="0"/>
              <a:t> </a:t>
            </a:r>
            <a:r>
              <a:rPr lang="es-ES" sz="3000" dirty="0" err="1" smtClean="0"/>
              <a:t>solutions</a:t>
            </a:r>
            <a:r>
              <a:rPr lang="es-ES" sz="3000" dirty="0" smtClean="0"/>
              <a:t>.</a:t>
            </a:r>
            <a:r>
              <a:rPr lang="ja-JP" altLang="es-ES" sz="3000" dirty="0" smtClean="0">
                <a:latin typeface="Arial"/>
              </a:rPr>
              <a:t>”</a:t>
            </a:r>
            <a:endParaRPr lang="en-US" sz="3000" dirty="0" smtClean="0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A.</a:t>
            </a:r>
            <a:r>
              <a:rPr lang="en-US" dirty="0" smtClean="0"/>
              <a:t> TRUE                     </a:t>
            </a:r>
            <a:r>
              <a:rPr lang="en-US" b="1" dirty="0" smtClean="0"/>
              <a:t>B.</a:t>
            </a:r>
            <a:r>
              <a:rPr lang="en-US" dirty="0" smtClean="0"/>
              <a:t> FALSE.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23559</TotalTime>
  <Words>530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Set #1, Question E: TRUE or FALSE: “A differential equation is a type of function.”</vt:lpstr>
      <vt:lpstr>Set #1, Question F: Consider the differential equation xy’+y=0.The solution of this DE is</vt:lpstr>
      <vt:lpstr>Set #2, Question 1: Each of the following graphs represents solution curves to y’=ky. Order the  constants k from smallest to largest.</vt:lpstr>
      <vt:lpstr>Set #2, Question 2: Using Euler’s Method, we obtain the difference equation yn+1=yn+cΔt to approximate a differential equation. What is the ODE being estimated?</vt:lpstr>
      <vt:lpstr>Set #2, Question 3: Consider the slope field which shows the derivative y’ for a range of values for the function y and independent variable t. Suppose y(0)=-4. Predict y(5).</vt:lpstr>
      <vt:lpstr>Set #2, Question 4: Consider the differential equation y’=ay+b with parameters a and b.To approximate this differential equation using Euler’s Method, what is the difference equation?</vt:lpstr>
      <vt:lpstr>Set #2, Question 5: We have used Euler’s Method to approximate the solution to a differential equation with the difference equation zn+1=1.2zn. We know that the function z(0)=3. Estimate z(2).</vt:lpstr>
      <vt:lpstr>Set #2, Question 6: TRUE or FALSE: “All equations have solutions.”</vt:lpstr>
      <vt:lpstr>Set #2, Question 7: TRUE or FALSE: “Some initial value problems do not have unique solutions.”</vt:lpstr>
      <vt:lpstr>Set #2, Question 8: TRUE or FALSE: “IF an initial value problem has a solution, THEN it is unique.”</vt:lpstr>
    </vt:vector>
  </TitlesOfParts>
  <Company>Occidental College 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 of the following is not a graph of a function? </dc:title>
  <dc:creator>lopezm</dc:creator>
  <cp:lastModifiedBy>Ron Buckmire</cp:lastModifiedBy>
  <cp:revision>35</cp:revision>
  <cp:lastPrinted>2015-09-11T20:52:48Z</cp:lastPrinted>
  <dcterms:created xsi:type="dcterms:W3CDTF">2009-06-23T17:50:48Z</dcterms:created>
  <dcterms:modified xsi:type="dcterms:W3CDTF">2015-09-11T23:55:08Z</dcterms:modified>
</cp:coreProperties>
</file>