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67" r:id="rId3"/>
    <p:sldId id="268" r:id="rId4"/>
    <p:sldId id="269" r:id="rId5"/>
    <p:sldId id="270" r:id="rId6"/>
    <p:sldId id="278" r:id="rId7"/>
    <p:sldId id="271" r:id="rId8"/>
    <p:sldId id="272" r:id="rId9"/>
    <p:sldId id="273" r:id="rId10"/>
    <p:sldId id="275" r:id="rId11"/>
    <p:sldId id="274" r:id="rId12"/>
    <p:sldId id="276" r:id="rId13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Clicker Questions WednesdaySep. 4, 2013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DBFA96EB-4EE8-414F-A24E-6C3512BCD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8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Clicker Questions WednesdaySep. 4, 2013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2745637-F99E-1A45-948B-767AECD4E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506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1D19B0-CDDA-4C46-8FA3-E2860F5AAE4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CE387-D2DC-1A4B-8F82-D434D9BC9B3B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8C8B2-42B2-004C-B3E8-06BD0CF3B646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3B8A6-BE7B-0749-9495-99A904DE6860}" type="slidenum">
              <a:rPr lang="en-US"/>
              <a:pPr/>
              <a:t>12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8E0C47-9DE7-9B4A-81A2-879A038DD97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B803FE-78A1-B44C-88D4-3557D6D3459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1A7E36-5137-BE49-8C67-73231CE561D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WednesdaySep. 4,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F0D9B-F341-A746-BB3F-3F3A32B0A2D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Clicker Questions for Class #5 Friday Sep. 6,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32868-2299-1241-BCD3-700510D391F0}" type="slidenum">
              <a:rPr lang="en-US"/>
              <a:pPr/>
              <a:t>6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Friday Sep. 6,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CA253C-5E62-264E-8E57-22667F79123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Friday Sep. 6,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AFC25D-A7C6-F04E-A74E-00D54B59F62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 Friday Sep. 6, 2013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66DCF7-C31E-3E43-B7F2-27143BC6D7D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577E-F5AA-D44A-BAB1-73D82FF032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58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C2639-1B9D-0A4D-B5F9-C70AA7339A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68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6D1A2-604F-4A4B-8E58-DCE3B25101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00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78DE6-2C20-5348-B6FB-67604568B7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13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C201-C13A-824F-8851-5E0E3584CC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75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6B069-67AF-A94D-B530-0772E19051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30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0D72-977F-1A44-B532-1E541E2B71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3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56111-8951-B349-B126-E9BEBED930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1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85AD-A19B-3F41-AA63-1B91EF8A7D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25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5F32-02B9-C247-AC1E-04B32ADDAD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71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5333-5071-BF4A-A910-ED7EB66AE0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36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3CDFDDA7-D019-5F42-B2BA-EE2C9B8CC0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smtClean="0"/>
              <a:t>Question 1</a:t>
            </a:r>
            <a:r>
              <a:rPr lang="es-ES" sz="3200" smtClean="0"/>
              <a:t>: What is the order of the following differential equation?</a:t>
            </a:r>
            <a:endParaRPr lang="en-US" sz="3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8534400" cy="381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/>
              <a:t>A) </a:t>
            </a:r>
            <a:r>
              <a:rPr lang="en-US" sz="2000" smtClean="0"/>
              <a:t>1            </a:t>
            </a:r>
            <a:r>
              <a:rPr lang="en-US" sz="2000" b="1" smtClean="0"/>
              <a:t>B)</a:t>
            </a:r>
            <a:r>
              <a:rPr lang="en-US" sz="2000" smtClean="0"/>
              <a:t>  2          </a:t>
            </a:r>
            <a:r>
              <a:rPr lang="en-US" sz="2000" b="1" smtClean="0"/>
              <a:t>C)</a:t>
            </a:r>
            <a:r>
              <a:rPr lang="en-US" sz="2000" smtClean="0"/>
              <a:t>  3                 </a:t>
            </a:r>
            <a:r>
              <a:rPr lang="en-US" sz="2000" b="1" smtClean="0"/>
              <a:t> D)</a:t>
            </a:r>
            <a:r>
              <a:rPr lang="en-US" sz="2000" smtClean="0"/>
              <a:t>  4       </a:t>
            </a:r>
            <a:r>
              <a:rPr lang="en-US" sz="2000" b="1" smtClean="0"/>
              <a:t>E)</a:t>
            </a:r>
            <a:r>
              <a:rPr lang="en-US" sz="2000" smtClean="0"/>
              <a:t>  Impossible to say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>
              <a:sym typeface="Wingdings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000" smtClean="0">
              <a:sym typeface="Wingdings" charset="0"/>
            </a:endParaRP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12888"/>
            <a:ext cx="556260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err="1"/>
              <a:t>Question</a:t>
            </a:r>
            <a:r>
              <a:rPr lang="es-ES" sz="3200" b="1" dirty="0"/>
              <a:t> </a:t>
            </a:r>
            <a:r>
              <a:rPr lang="es-ES" sz="3200" b="1" dirty="0" smtClean="0"/>
              <a:t>D</a:t>
            </a:r>
            <a:r>
              <a:rPr lang="es-ES" sz="3200" dirty="0" smtClean="0"/>
              <a:t>: </a:t>
            </a:r>
            <a:r>
              <a:rPr lang="es-ES" sz="3200" dirty="0"/>
              <a:t>TRUE </a:t>
            </a:r>
            <a:r>
              <a:rPr lang="es-ES" sz="3200" dirty="0" err="1"/>
              <a:t>or</a:t>
            </a:r>
            <a:r>
              <a:rPr lang="es-ES" sz="3200" dirty="0"/>
              <a:t> FALSE: </a:t>
            </a:r>
            <a:r>
              <a:rPr lang="ja-JP" altLang="es-ES" sz="3200" dirty="0">
                <a:latin typeface="Arial"/>
              </a:rPr>
              <a:t>“</a:t>
            </a:r>
            <a:r>
              <a:rPr lang="es-ES" sz="3200" dirty="0"/>
              <a:t>A </a:t>
            </a:r>
            <a:r>
              <a:rPr lang="es-ES" sz="3200" dirty="0" err="1"/>
              <a:t>solution</a:t>
            </a:r>
            <a:r>
              <a:rPr lang="es-ES" sz="3200" dirty="0"/>
              <a:t> of a </a:t>
            </a:r>
            <a:r>
              <a:rPr lang="es-ES" sz="3200" dirty="0" err="1"/>
              <a:t>differential</a:t>
            </a:r>
            <a:r>
              <a:rPr lang="es-ES" sz="3200" dirty="0"/>
              <a:t> </a:t>
            </a:r>
            <a:r>
              <a:rPr lang="es-ES" sz="3200" dirty="0" err="1"/>
              <a:t>equation</a:t>
            </a:r>
            <a:r>
              <a:rPr lang="es-ES" sz="3200" dirty="0"/>
              <a:t> </a:t>
            </a:r>
            <a:r>
              <a:rPr lang="es-ES" sz="3200" dirty="0" err="1"/>
              <a:t>is</a:t>
            </a:r>
            <a:r>
              <a:rPr lang="es-ES" sz="3200" dirty="0"/>
              <a:t> a </a:t>
            </a:r>
            <a:r>
              <a:rPr lang="es-ES" sz="3200" dirty="0" err="1"/>
              <a:t>unique</a:t>
            </a:r>
            <a:r>
              <a:rPr lang="es-ES" sz="3200" dirty="0"/>
              <a:t> </a:t>
            </a:r>
            <a:r>
              <a:rPr lang="es-ES" sz="3200" dirty="0" err="1"/>
              <a:t>function</a:t>
            </a:r>
            <a:r>
              <a:rPr lang="es-ES" sz="3200" dirty="0"/>
              <a:t>.</a:t>
            </a:r>
            <a:r>
              <a:rPr lang="ja-JP" altLang="es-ES" sz="3200" dirty="0">
                <a:latin typeface="Arial"/>
              </a:rPr>
              <a:t>”</a:t>
            </a:r>
            <a:endParaRPr lang="en-US" sz="3200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53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A.</a:t>
            </a:r>
            <a:r>
              <a:rPr lang="en-US"/>
              <a:t> TRUE                     </a:t>
            </a:r>
            <a:r>
              <a:rPr lang="en-US" b="1"/>
              <a:t>B.</a:t>
            </a:r>
            <a:r>
              <a:rPr lang="en-US"/>
              <a:t> FALSE. </a:t>
            </a:r>
          </a:p>
        </p:txBody>
      </p:sp>
    </p:spTree>
    <p:extLst>
      <p:ext uri="{BB962C8B-B14F-4D97-AF65-F5344CB8AC3E}">
        <p14:creationId xmlns:p14="http://schemas.microsoft.com/office/powerpoint/2010/main" val="55983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err="1"/>
              <a:t>Question</a:t>
            </a:r>
            <a:r>
              <a:rPr lang="es-ES" sz="3200" b="1" dirty="0"/>
              <a:t> </a:t>
            </a:r>
            <a:r>
              <a:rPr lang="es-ES" sz="3200" b="1" dirty="0" smtClean="0"/>
              <a:t>E</a:t>
            </a:r>
            <a:r>
              <a:rPr lang="es-ES" sz="3200" dirty="0" smtClean="0"/>
              <a:t>: </a:t>
            </a:r>
            <a:r>
              <a:rPr lang="es-ES" sz="3200" dirty="0"/>
              <a:t>TRUE </a:t>
            </a:r>
            <a:r>
              <a:rPr lang="es-ES" sz="3200" dirty="0" err="1"/>
              <a:t>or</a:t>
            </a:r>
            <a:r>
              <a:rPr lang="es-ES" sz="3200" dirty="0"/>
              <a:t> FALSE: </a:t>
            </a:r>
            <a:r>
              <a:rPr lang="ja-JP" altLang="es-ES" sz="3200" dirty="0">
                <a:latin typeface="Arial"/>
              </a:rPr>
              <a:t>“</a:t>
            </a:r>
            <a:r>
              <a:rPr lang="es-ES" sz="3200" dirty="0"/>
              <a:t>A </a:t>
            </a:r>
            <a:r>
              <a:rPr lang="es-ES" sz="3200" dirty="0" err="1"/>
              <a:t>differential</a:t>
            </a:r>
            <a:r>
              <a:rPr lang="es-ES" sz="3200" dirty="0"/>
              <a:t> </a:t>
            </a:r>
            <a:r>
              <a:rPr lang="es-ES" sz="3200" dirty="0" err="1"/>
              <a:t>equation</a:t>
            </a:r>
            <a:r>
              <a:rPr lang="es-ES" sz="3200" dirty="0"/>
              <a:t> </a:t>
            </a:r>
            <a:r>
              <a:rPr lang="es-ES" sz="3200" dirty="0" err="1"/>
              <a:t>is</a:t>
            </a:r>
            <a:r>
              <a:rPr lang="es-ES" sz="3200" dirty="0"/>
              <a:t> a </a:t>
            </a:r>
            <a:r>
              <a:rPr lang="es-ES" sz="3200" dirty="0" err="1"/>
              <a:t>type</a:t>
            </a:r>
            <a:r>
              <a:rPr lang="es-ES" sz="3200" dirty="0"/>
              <a:t> of </a:t>
            </a:r>
            <a:r>
              <a:rPr lang="es-ES" sz="3200" dirty="0" err="1"/>
              <a:t>function</a:t>
            </a:r>
            <a:r>
              <a:rPr lang="es-ES" sz="3200" dirty="0"/>
              <a:t>.</a:t>
            </a:r>
            <a:r>
              <a:rPr lang="ja-JP" altLang="es-ES" sz="3200" dirty="0">
                <a:latin typeface="Arial"/>
              </a:rPr>
              <a:t>”</a:t>
            </a:r>
            <a:endParaRPr lang="en-US" sz="3200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53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A.</a:t>
            </a:r>
            <a:r>
              <a:rPr lang="en-US"/>
              <a:t> TRUE                     </a:t>
            </a:r>
            <a:r>
              <a:rPr lang="en-US" b="1"/>
              <a:t>B.</a:t>
            </a:r>
            <a:r>
              <a:rPr lang="en-US"/>
              <a:t> FALSE. </a:t>
            </a:r>
          </a:p>
        </p:txBody>
      </p:sp>
    </p:spTree>
    <p:extLst>
      <p:ext uri="{BB962C8B-B14F-4D97-AF65-F5344CB8AC3E}">
        <p14:creationId xmlns:p14="http://schemas.microsoft.com/office/powerpoint/2010/main" val="172079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err="1"/>
              <a:t>Question</a:t>
            </a:r>
            <a:r>
              <a:rPr lang="es-ES" sz="3200" b="1" dirty="0"/>
              <a:t> </a:t>
            </a:r>
            <a:r>
              <a:rPr lang="es-ES" sz="3200" b="1" dirty="0" smtClean="0"/>
              <a:t>F</a:t>
            </a:r>
            <a:r>
              <a:rPr lang="es-ES" sz="3200" dirty="0" smtClean="0"/>
              <a:t>: </a:t>
            </a:r>
            <a:r>
              <a:rPr lang="es-ES" sz="3200" dirty="0" err="1"/>
              <a:t>Consider</a:t>
            </a:r>
            <a:r>
              <a:rPr lang="es-ES" sz="3200" dirty="0"/>
              <a:t>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differential</a:t>
            </a:r>
            <a:r>
              <a:rPr lang="es-ES" sz="3200" dirty="0"/>
              <a:t> </a:t>
            </a:r>
            <a:r>
              <a:rPr lang="es-ES" sz="3200" dirty="0" err="1"/>
              <a:t>equation</a:t>
            </a:r>
            <a:r>
              <a:rPr lang="es-ES" sz="3200" dirty="0"/>
              <a:t> </a:t>
            </a:r>
            <a:r>
              <a:rPr lang="es-ES" sz="3200" i="1" dirty="0" err="1"/>
              <a:t>xy</a:t>
            </a:r>
            <a:r>
              <a:rPr lang="ja-JP" altLang="es-ES" sz="3200" i="1" dirty="0">
                <a:latin typeface="Arial"/>
              </a:rPr>
              <a:t>’</a:t>
            </a:r>
            <a:r>
              <a:rPr lang="es-ES" sz="3200" i="1" dirty="0"/>
              <a:t>+y=0.</a:t>
            </a:r>
            <a:r>
              <a:rPr lang="es-ES" sz="3200" dirty="0"/>
              <a:t>The </a:t>
            </a:r>
            <a:r>
              <a:rPr lang="es-ES" sz="3200" dirty="0" err="1"/>
              <a:t>solution</a:t>
            </a:r>
            <a:r>
              <a:rPr lang="es-ES" sz="3200" dirty="0"/>
              <a:t> of </a:t>
            </a:r>
            <a:r>
              <a:rPr lang="es-ES" sz="3200" dirty="0" err="1"/>
              <a:t>this</a:t>
            </a:r>
            <a:r>
              <a:rPr lang="es-ES" sz="3200" dirty="0"/>
              <a:t> DE </a:t>
            </a:r>
            <a:r>
              <a:rPr lang="es-ES" sz="3200" dirty="0" err="1"/>
              <a:t>is</a:t>
            </a:r>
            <a:endParaRPr lang="en-US" sz="32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7924800" cy="219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400"/>
              <a:t>A. </a:t>
            </a:r>
            <a:r>
              <a:rPr lang="en-US" sz="2400" i="1"/>
              <a:t>y =1/x, x &gt; 0</a:t>
            </a:r>
          </a:p>
          <a:p>
            <a:r>
              <a:rPr lang="en-US" sz="2400"/>
              <a:t>B</a:t>
            </a:r>
            <a:r>
              <a:rPr lang="en-US" sz="2400" i="1"/>
              <a:t>. y = 1/x, x≠0</a:t>
            </a:r>
          </a:p>
          <a:p>
            <a:r>
              <a:rPr lang="en-US" sz="2400"/>
              <a:t>C. </a:t>
            </a:r>
            <a:r>
              <a:rPr lang="en-US" sz="2400" i="1"/>
              <a:t>y =0, x&gt;0</a:t>
            </a:r>
          </a:p>
          <a:p>
            <a:r>
              <a:rPr lang="en-US" sz="2400"/>
              <a:t>D. </a:t>
            </a:r>
            <a:r>
              <a:rPr lang="en-US" sz="2400" i="1"/>
              <a:t>y =0, for all x</a:t>
            </a:r>
            <a:r>
              <a:rPr lang="en-US" sz="2400"/>
              <a:t>                                                  </a:t>
            </a:r>
          </a:p>
          <a:p>
            <a:r>
              <a:rPr lang="en-US" sz="2400"/>
              <a:t>E. More than one of the above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4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smtClean="0"/>
              <a:t>Question 2</a:t>
            </a:r>
            <a:r>
              <a:rPr lang="es-ES" sz="3200" smtClean="0"/>
              <a:t>: Which of the following is NOT a differential equation?</a:t>
            </a:r>
            <a:endParaRPr lang="en-US" sz="3200" b="1" smtClean="0"/>
          </a:p>
        </p:txBody>
      </p:sp>
      <p:pic>
        <p:nvPicPr>
          <p:cNvPr id="46086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371600"/>
            <a:ext cx="4986338" cy="27432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smtClean="0"/>
              <a:t>Question 3</a:t>
            </a:r>
            <a:r>
              <a:rPr lang="es-ES" sz="3200" smtClean="0"/>
              <a:t>: The following ODE is a </a:t>
            </a:r>
            <a:r>
              <a:rPr lang="es-ES" sz="3200" b="1" smtClean="0"/>
              <a:t>LINEAR</a:t>
            </a:r>
            <a:r>
              <a:rPr lang="es-ES" sz="3200" smtClean="0"/>
              <a:t> differential equation:</a:t>
            </a:r>
            <a:endParaRPr lang="en-US" sz="3200" b="1" smtClean="0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smtClean="0"/>
              <a:t>A.</a:t>
            </a:r>
            <a:r>
              <a:rPr lang="en-US" smtClean="0"/>
              <a:t> TRUE                     </a:t>
            </a:r>
            <a:r>
              <a:rPr lang="en-US" b="1" smtClean="0"/>
              <a:t>B.</a:t>
            </a:r>
            <a:r>
              <a:rPr lang="en-US" smtClean="0"/>
              <a:t> FALSE. </a:t>
            </a:r>
          </a:p>
        </p:txBody>
      </p:sp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0674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smtClean="0"/>
              <a:t>Question 4</a:t>
            </a:r>
            <a:r>
              <a:rPr lang="es-ES" sz="3200" smtClean="0"/>
              <a:t>: Which if the following can NOT be the solution of a differential equation?</a:t>
            </a:r>
            <a:endParaRPr lang="en-US" sz="3200" smtClean="0"/>
          </a:p>
        </p:txBody>
      </p:sp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539163" cy="300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dirty="0" err="1" smtClean="0"/>
              <a:t>Question</a:t>
            </a:r>
            <a:r>
              <a:rPr lang="es-ES" sz="3200" b="1" dirty="0" smtClean="0"/>
              <a:t> 5</a:t>
            </a:r>
            <a:r>
              <a:rPr lang="es-ES" sz="3200" dirty="0" smtClean="0"/>
              <a:t>: </a:t>
            </a:r>
            <a:r>
              <a:rPr lang="es-ES" sz="3000" dirty="0" err="1" smtClean="0"/>
              <a:t>Which</a:t>
            </a:r>
            <a:r>
              <a:rPr lang="es-ES" sz="3000" dirty="0" smtClean="0"/>
              <a:t> of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following</a:t>
            </a:r>
            <a:r>
              <a:rPr lang="es-ES" sz="3000" dirty="0" smtClean="0"/>
              <a:t> can NOT </a:t>
            </a:r>
            <a:r>
              <a:rPr lang="es-ES" sz="3000" dirty="0" err="1" smtClean="0"/>
              <a:t>represent</a:t>
            </a:r>
            <a:r>
              <a:rPr lang="es-ES" sz="3000" dirty="0" smtClean="0"/>
              <a:t>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solution</a:t>
            </a:r>
            <a:r>
              <a:rPr lang="es-ES" sz="3000" dirty="0" smtClean="0"/>
              <a:t> of a </a:t>
            </a:r>
            <a:r>
              <a:rPr lang="es-ES" sz="3000" dirty="0" err="1" smtClean="0"/>
              <a:t>differential</a:t>
            </a:r>
            <a:r>
              <a:rPr lang="es-ES" sz="3000" dirty="0" smtClean="0"/>
              <a:t> </a:t>
            </a:r>
            <a:r>
              <a:rPr lang="es-ES" sz="3000" dirty="0" err="1" smtClean="0"/>
              <a:t>equation</a:t>
            </a:r>
            <a:r>
              <a:rPr lang="es-ES" sz="3000" dirty="0" smtClean="0"/>
              <a:t>?</a:t>
            </a:r>
            <a:endParaRPr lang="en-US" sz="3000" dirty="0" smtClean="0"/>
          </a:p>
        </p:txBody>
      </p:sp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6234113" cy="251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17913"/>
            <a:ext cx="63246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3200" b="1" dirty="0" err="1" smtClean="0"/>
              <a:t>Question</a:t>
            </a:r>
            <a:r>
              <a:rPr lang="es-ES" sz="3200" b="1" smtClean="0"/>
              <a:t> 6</a:t>
            </a:r>
            <a:r>
              <a:rPr lang="es-ES" sz="3200" dirty="0" smtClean="0"/>
              <a:t>: </a:t>
            </a:r>
            <a:r>
              <a:rPr lang="es-ES" sz="3200" dirty="0" err="1"/>
              <a:t>Which</a:t>
            </a:r>
            <a:r>
              <a:rPr lang="es-ES" sz="3200" dirty="0"/>
              <a:t> of </a:t>
            </a:r>
            <a:r>
              <a:rPr lang="es-ES" sz="3200" dirty="0" err="1"/>
              <a:t>the</a:t>
            </a:r>
            <a:r>
              <a:rPr lang="es-ES" sz="3200" dirty="0"/>
              <a:t> </a:t>
            </a:r>
            <a:r>
              <a:rPr lang="es-ES" sz="3200" dirty="0" err="1"/>
              <a:t>following</a:t>
            </a:r>
            <a:r>
              <a:rPr lang="es-ES" sz="3200" dirty="0"/>
              <a:t> </a:t>
            </a:r>
            <a:r>
              <a:rPr lang="es-ES" sz="3200" dirty="0" err="1"/>
              <a:t>differential</a:t>
            </a:r>
            <a:r>
              <a:rPr lang="es-ES" sz="3200" dirty="0"/>
              <a:t> </a:t>
            </a:r>
            <a:r>
              <a:rPr lang="es-ES" sz="3200" dirty="0" err="1"/>
              <a:t>equations</a:t>
            </a:r>
            <a:r>
              <a:rPr lang="es-ES" sz="3200" dirty="0"/>
              <a:t> </a:t>
            </a:r>
            <a:r>
              <a:rPr lang="es-ES" sz="3200" dirty="0" err="1"/>
              <a:t>is</a:t>
            </a:r>
            <a:r>
              <a:rPr lang="es-ES" sz="3200" dirty="0"/>
              <a:t> </a:t>
            </a:r>
            <a:r>
              <a:rPr lang="es-ES" sz="3200" b="1" dirty="0"/>
              <a:t>NOT</a:t>
            </a:r>
            <a:r>
              <a:rPr lang="es-ES" sz="3200" dirty="0"/>
              <a:t> separable?</a:t>
            </a:r>
            <a:endParaRPr lang="en-US" sz="3200" dirty="0"/>
          </a:p>
        </p:txBody>
      </p:sp>
      <p:pic>
        <p:nvPicPr>
          <p:cNvPr id="8807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4167188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01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dirty="0" err="1" smtClean="0"/>
              <a:t>Question</a:t>
            </a:r>
            <a:r>
              <a:rPr lang="es-ES" sz="3200" b="1" dirty="0" smtClean="0"/>
              <a:t> A</a:t>
            </a:r>
            <a:r>
              <a:rPr lang="es-ES" sz="3200" dirty="0" smtClean="0"/>
              <a:t>: </a:t>
            </a:r>
            <a:r>
              <a:rPr lang="es-ES" sz="3200" dirty="0" err="1" smtClean="0"/>
              <a:t>What</a:t>
            </a:r>
            <a:r>
              <a:rPr lang="es-ES" sz="3200" dirty="0" smtClean="0"/>
              <a:t> </a:t>
            </a:r>
            <a:r>
              <a:rPr lang="es-ES" sz="3200" dirty="0" err="1" smtClean="0"/>
              <a:t>does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differential</a:t>
            </a:r>
            <a:r>
              <a:rPr lang="es-ES" sz="3200" dirty="0" smtClean="0"/>
              <a:t> </a:t>
            </a:r>
            <a:r>
              <a:rPr lang="es-ES" sz="3200" dirty="0" err="1" smtClean="0"/>
              <a:t>equation</a:t>
            </a:r>
            <a:r>
              <a:rPr lang="es-ES" sz="3200" dirty="0" smtClean="0"/>
              <a:t> </a:t>
            </a:r>
            <a:r>
              <a:rPr lang="es-ES" sz="3200" i="1" dirty="0" smtClean="0"/>
              <a:t>y</a:t>
            </a:r>
            <a:r>
              <a:rPr lang="ja-JP" altLang="es-ES" sz="3200" i="1" dirty="0" smtClean="0">
                <a:latin typeface="Arial"/>
              </a:rPr>
              <a:t>’</a:t>
            </a:r>
            <a:r>
              <a:rPr lang="es-ES" sz="3200" i="1" dirty="0" smtClean="0"/>
              <a:t>=2y</a:t>
            </a:r>
            <a:r>
              <a:rPr lang="es-ES" sz="3200" dirty="0" smtClean="0"/>
              <a:t> </a:t>
            </a:r>
            <a:r>
              <a:rPr lang="es-ES" sz="3200" dirty="0" err="1" smtClean="0"/>
              <a:t>tell</a:t>
            </a:r>
            <a:r>
              <a:rPr lang="es-ES" sz="3200" dirty="0" smtClean="0"/>
              <a:t> </a:t>
            </a:r>
            <a:r>
              <a:rPr lang="es-ES" sz="3200" dirty="0" err="1" smtClean="0"/>
              <a:t>you</a:t>
            </a:r>
            <a:r>
              <a:rPr lang="es-ES" sz="3200" dirty="0" smtClean="0"/>
              <a:t> </a:t>
            </a:r>
            <a:r>
              <a:rPr lang="es-ES" sz="3200" dirty="0" err="1" smtClean="0"/>
              <a:t>about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slope</a:t>
            </a:r>
            <a:r>
              <a:rPr lang="es-ES" sz="3200" dirty="0" smtClean="0"/>
              <a:t> of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solution</a:t>
            </a:r>
            <a:r>
              <a:rPr lang="es-ES" sz="3200" dirty="0" smtClean="0"/>
              <a:t> curves at </a:t>
            </a:r>
            <a:r>
              <a:rPr lang="es-ES" sz="3200" dirty="0" err="1" smtClean="0"/>
              <a:t>any</a:t>
            </a:r>
            <a:r>
              <a:rPr lang="es-ES" sz="3200" dirty="0" smtClean="0"/>
              <a:t> </a:t>
            </a:r>
            <a:r>
              <a:rPr lang="es-ES" sz="3200" dirty="0" err="1" smtClean="0"/>
              <a:t>point</a:t>
            </a:r>
            <a:r>
              <a:rPr lang="es-ES" sz="3200" dirty="0" smtClean="0"/>
              <a:t>?</a:t>
            </a:r>
            <a:endParaRPr lang="en-US" sz="3200" dirty="0" smtClean="0"/>
          </a:p>
        </p:txBody>
      </p:sp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5729288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69342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38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smtClean="0"/>
              <a:t>Question B</a:t>
            </a:r>
            <a:r>
              <a:rPr lang="es-ES" sz="3200" smtClean="0"/>
              <a:t>: </a:t>
            </a:r>
            <a:r>
              <a:rPr lang="es-ES" sz="3000" smtClean="0"/>
              <a:t>The slope field below indicates that the differential equation has which form?</a:t>
            </a:r>
            <a:endParaRPr lang="en-US" sz="3000" smtClean="0"/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572000" cy="406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5105400" y="1447800"/>
            <a:ext cx="4038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  <a:defRPr/>
            </a:pPr>
            <a:r>
              <a:rPr lang="en-US" sz="2400" i="1" dirty="0" smtClean="0"/>
              <a:t>y’=f(t)</a:t>
            </a:r>
          </a:p>
          <a:p>
            <a:pPr>
              <a:buFontTx/>
              <a:buAutoNum type="alphaUcPeriod"/>
              <a:defRPr/>
            </a:pPr>
            <a:r>
              <a:rPr lang="en-US" sz="2400" i="1" dirty="0" smtClean="0"/>
              <a:t>y’=f(y)</a:t>
            </a:r>
          </a:p>
          <a:p>
            <a:pPr>
              <a:buFontTx/>
              <a:buAutoNum type="alphaUcPeriod"/>
              <a:defRPr/>
            </a:pPr>
            <a:r>
              <a:rPr lang="en-US" sz="2400" i="1" dirty="0" smtClean="0"/>
              <a:t>y’=f(</a:t>
            </a:r>
            <a:r>
              <a:rPr lang="en-US" sz="2400" i="1" dirty="0" err="1" smtClean="0"/>
              <a:t>t,y</a:t>
            </a:r>
            <a:r>
              <a:rPr lang="en-US" sz="2400" i="1" dirty="0" smtClean="0"/>
              <a:t>)</a:t>
            </a:r>
          </a:p>
          <a:p>
            <a:pPr>
              <a:buFontTx/>
              <a:buAutoNum type="alphaUcPeriod"/>
              <a:defRPr/>
            </a:pPr>
            <a:r>
              <a:rPr lang="en-US" sz="2400" dirty="0" smtClean="0"/>
              <a:t>None of the above.</a:t>
            </a:r>
          </a:p>
          <a:p>
            <a:pPr>
              <a:buFontTx/>
              <a:buAutoNum type="alphaUcPeriod"/>
              <a:defRPr/>
            </a:pPr>
            <a:r>
              <a:rPr lang="en-US" sz="2400" dirty="0" smtClean="0"/>
              <a:t>We don’t have enough information to answer</a:t>
            </a:r>
          </a:p>
        </p:txBody>
      </p:sp>
    </p:spTree>
    <p:extLst>
      <p:ext uri="{BB962C8B-B14F-4D97-AF65-F5344CB8AC3E}">
        <p14:creationId xmlns:p14="http://schemas.microsoft.com/office/powerpoint/2010/main" val="143187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s-ES" sz="3200" b="1" smtClean="0"/>
              <a:t>Question C</a:t>
            </a:r>
            <a:r>
              <a:rPr lang="es-ES" sz="3200" smtClean="0"/>
              <a:t>: </a:t>
            </a:r>
            <a:r>
              <a:rPr lang="es-ES" sz="3000" smtClean="0"/>
              <a:t>The slope field below indicates that the differential equation has which form?</a:t>
            </a:r>
            <a:endParaRPr lang="en-US" sz="3000" smtClean="0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4953000" y="1524000"/>
            <a:ext cx="4191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lphaUcPeriod"/>
              <a:defRPr/>
            </a:pPr>
            <a:r>
              <a:rPr lang="en-US" sz="2400" i="1" dirty="0" smtClean="0"/>
              <a:t>y’=f(t)</a:t>
            </a:r>
          </a:p>
          <a:p>
            <a:pPr>
              <a:buFontTx/>
              <a:buAutoNum type="alphaUcPeriod"/>
              <a:defRPr/>
            </a:pPr>
            <a:r>
              <a:rPr lang="en-US" sz="2400" i="1" dirty="0" smtClean="0"/>
              <a:t>y’=f(y)</a:t>
            </a:r>
          </a:p>
          <a:p>
            <a:pPr>
              <a:buFontTx/>
              <a:buAutoNum type="alphaUcPeriod"/>
              <a:defRPr/>
            </a:pPr>
            <a:r>
              <a:rPr lang="en-US" sz="2400" i="1" dirty="0" smtClean="0"/>
              <a:t>y’=f(</a:t>
            </a:r>
            <a:r>
              <a:rPr lang="en-US" sz="2400" i="1" dirty="0" err="1" smtClean="0"/>
              <a:t>t,y</a:t>
            </a:r>
            <a:r>
              <a:rPr lang="en-US" sz="2400" i="1" dirty="0" smtClean="0"/>
              <a:t>)</a:t>
            </a:r>
          </a:p>
          <a:p>
            <a:pPr>
              <a:buFontTx/>
              <a:buAutoNum type="alphaUcPeriod"/>
              <a:defRPr/>
            </a:pPr>
            <a:r>
              <a:rPr lang="en-US" sz="2400" dirty="0" smtClean="0"/>
              <a:t>None of the above.</a:t>
            </a:r>
          </a:p>
          <a:p>
            <a:pPr>
              <a:buFontTx/>
              <a:buAutoNum type="alphaUcPeriod"/>
              <a:defRPr/>
            </a:pPr>
            <a:r>
              <a:rPr lang="en-US" sz="2400" dirty="0" smtClean="0"/>
              <a:t>We don’t have enough information to answer</a:t>
            </a:r>
          </a:p>
        </p:txBody>
      </p:sp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10" y="1143001"/>
            <a:ext cx="4597910" cy="412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39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6562</TotalTime>
  <Words>460</Words>
  <Application>Microsoft Macintosh PowerPoint</Application>
  <PresentationFormat>On-screen Show (4:3)</PresentationFormat>
  <Paragraphs>58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Question 1: What is the order of the following differential equation?</vt:lpstr>
      <vt:lpstr>Question 2: Which of the following is NOT a differential equation?</vt:lpstr>
      <vt:lpstr>Question 3: The following ODE is a LINEAR differential equation:</vt:lpstr>
      <vt:lpstr>Question 4: Which if the following can NOT be the solution of a differential equation?</vt:lpstr>
      <vt:lpstr>Question 5: Which of the following can NOT represent the solution of a differential equation?</vt:lpstr>
      <vt:lpstr>Question 6: Which of the following differential equations is NOT separable?</vt:lpstr>
      <vt:lpstr>Question A: What does the differential equation y’=2y tell you about the slope of the solution curves at any point?</vt:lpstr>
      <vt:lpstr>Question B: The slope field below indicates that the differential equation has which form?</vt:lpstr>
      <vt:lpstr>Question C: The slope field below indicates that the differential equation has which form?</vt:lpstr>
      <vt:lpstr>Question D: TRUE or FALSE: “A solution of a differential equation is a unique function.”</vt:lpstr>
      <vt:lpstr>Question E: TRUE or FALSE: “A differential equation is a type of function.”</vt:lpstr>
      <vt:lpstr>Question F: Consider the differential equation xy’+y=0.The solution of this DE is</vt:lpstr>
    </vt:vector>
  </TitlesOfParts>
  <Company>Occidental College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creator>lopezm</dc:creator>
  <cp:lastModifiedBy>Ron Buckmire</cp:lastModifiedBy>
  <cp:revision>27</cp:revision>
  <dcterms:created xsi:type="dcterms:W3CDTF">2009-06-23T17:50:48Z</dcterms:created>
  <dcterms:modified xsi:type="dcterms:W3CDTF">2015-09-02T21:22:46Z</dcterms:modified>
</cp:coreProperties>
</file>