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4" r:id="rId8"/>
    <p:sldId id="262"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81" autoAdjust="0"/>
  </p:normalViewPr>
  <p:slideViewPr>
    <p:cSldViewPr snapToGrid="0" snapToObjects="1">
      <p:cViewPr varScale="1">
        <p:scale>
          <a:sx n="81" d="100"/>
          <a:sy n="81" d="100"/>
        </p:scale>
        <p:origin x="-24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D3031-4296-7449-A7D0-F9C7870640FA}" type="datetimeFigureOut">
              <a:rPr lang="en-US" smtClean="0"/>
              <a:t>26/04/16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60020D-FBC7-F844-8F3C-1FD63EBF552E}" type="slidenum">
              <a:rPr lang="en-US" smtClean="0"/>
              <a:t>‹#›</a:t>
            </a:fld>
            <a:endParaRPr lang="en-US"/>
          </a:p>
        </p:txBody>
      </p:sp>
    </p:spTree>
    <p:extLst>
      <p:ext uri="{BB962C8B-B14F-4D97-AF65-F5344CB8AC3E}">
        <p14:creationId xmlns:p14="http://schemas.microsoft.com/office/powerpoint/2010/main" val="14435287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TALKING</a:t>
            </a:r>
          </a:p>
          <a:p>
            <a:endParaRPr lang="en-US" dirty="0" smtClean="0"/>
          </a:p>
          <a:p>
            <a:r>
              <a:rPr lang="en-US" dirty="0" smtClean="0"/>
              <a:t>-- Since Babylonian</a:t>
            </a:r>
            <a:r>
              <a:rPr lang="en-US" baseline="0" dirty="0" smtClean="0"/>
              <a:t> times, repeating patterns have arisen in nature that we’ve sought to understand by attempting to break them down into sums of simpler periodic functions, such as the movement of stars and planets in the sky.</a:t>
            </a:r>
          </a:p>
          <a:p>
            <a:r>
              <a:rPr lang="en-US" baseline="0" dirty="0" smtClean="0"/>
              <a:t>-- In 1807, several decades of mathematical progress in sinusoidal theory culminated in Joseph Fourier releasing a paper with a breakthrough idea: that all functions can be represented as a composition of sinusoidal functions. Square waves, </a:t>
            </a:r>
            <a:r>
              <a:rPr lang="en-US" baseline="0" dirty="0" err="1" smtClean="0"/>
              <a:t>sawtooths</a:t>
            </a:r>
            <a:r>
              <a:rPr lang="en-US" baseline="0" dirty="0" smtClean="0"/>
              <a:t>, quadratics and anything else could supposedly be </a:t>
            </a:r>
            <a:r>
              <a:rPr lang="en-US" baseline="0" dirty="0" err="1" smtClean="0"/>
              <a:t>summarised</a:t>
            </a:r>
            <a:r>
              <a:rPr lang="en-US" baseline="0" dirty="0" smtClean="0"/>
              <a:t> with </a:t>
            </a:r>
            <a:r>
              <a:rPr lang="en-US" baseline="0" dirty="0" err="1" smtClean="0"/>
              <a:t>sines</a:t>
            </a:r>
            <a:r>
              <a:rPr lang="en-US" baseline="0" dirty="0" smtClean="0"/>
              <a:t> and cosines. </a:t>
            </a:r>
          </a:p>
          <a:p>
            <a:r>
              <a:rPr lang="en-US" baseline="0" dirty="0" smtClean="0"/>
              <a:t>-- This resulted in an explosion in interest in the field of what we call Fourier Analysis.</a:t>
            </a:r>
          </a:p>
          <a:p>
            <a:r>
              <a:rPr lang="en-US" baseline="0" dirty="0" smtClean="0"/>
              <a:t>-- The Fourier Transform was a dramatic development upon this, allowing the direct representation of any function in the time domain as a function in the frequency domain, and simplified swapping between the two.</a:t>
            </a:r>
          </a:p>
          <a:p>
            <a:endParaRPr lang="en-US" dirty="0"/>
          </a:p>
        </p:txBody>
      </p:sp>
      <p:sp>
        <p:nvSpPr>
          <p:cNvPr id="4" name="Slide Number Placeholder 3"/>
          <p:cNvSpPr>
            <a:spLocks noGrp="1"/>
          </p:cNvSpPr>
          <p:nvPr>
            <p:ph type="sldNum" sz="quarter" idx="10"/>
          </p:nvPr>
        </p:nvSpPr>
        <p:spPr/>
        <p:txBody>
          <a:bodyPr/>
          <a:lstStyle/>
          <a:p>
            <a:fld id="{B560020D-FBC7-F844-8F3C-1FD63EBF552E}" type="slidenum">
              <a:rPr lang="en-US" smtClean="0"/>
              <a:t>2</a:t>
            </a:fld>
            <a:endParaRPr lang="en-US"/>
          </a:p>
        </p:txBody>
      </p:sp>
    </p:spTree>
    <p:extLst>
      <p:ext uri="{BB962C8B-B14F-4D97-AF65-F5344CB8AC3E}">
        <p14:creationId xmlns:p14="http://schemas.microsoft.com/office/powerpoint/2010/main" val="197146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TALKING</a:t>
            </a:r>
          </a:p>
          <a:p>
            <a:r>
              <a:rPr lang="en-US" dirty="0" smtClean="0"/>
              <a:t>--</a:t>
            </a:r>
            <a:r>
              <a:rPr lang="en-US" baseline="0" dirty="0" smtClean="0"/>
              <a:t> A function in time domain can be represented as a sum of periodic time domain functions. We used a periodic function to </a:t>
            </a:r>
            <a:r>
              <a:rPr lang="en-US" baseline="0" dirty="0" err="1" smtClean="0"/>
              <a:t>analyse</a:t>
            </a:r>
            <a:r>
              <a:rPr lang="en-US" baseline="0" dirty="0" smtClean="0"/>
              <a:t> because it presents a simple case.</a:t>
            </a:r>
          </a:p>
          <a:p>
            <a:r>
              <a:rPr lang="en-US" baseline="0" dirty="0" smtClean="0"/>
              <a:t>-- One analogy is that if we have a smoothie, we can</a:t>
            </a:r>
            <a:r>
              <a:rPr lang="fr-FR" baseline="0" dirty="0" smtClean="0"/>
              <a:t>’</a:t>
            </a:r>
            <a:r>
              <a:rPr lang="en-US" baseline="0" dirty="0" smtClean="0"/>
              <a:t>t really work with the blended result to find out why it tastes like it does. But if we could put it through a machine that finds the recipe, the list of ingredients and how much of each was blended, we would know why it tastes that way, and we could change some ingredients to produce a different result. We could look at these ingredients and see that maybe one or two make most of the </a:t>
            </a:r>
            <a:r>
              <a:rPr lang="en-US" baseline="0" dirty="0" err="1" smtClean="0"/>
              <a:t>flavour</a:t>
            </a:r>
            <a:r>
              <a:rPr lang="en-US" baseline="0" dirty="0" smtClean="0"/>
              <a:t>, while others are only present in small amounts.</a:t>
            </a:r>
          </a:p>
          <a:p>
            <a:r>
              <a:rPr lang="en-US" baseline="0" dirty="0" smtClean="0"/>
              <a:t>-- The Fourier transform is this ingredient machine.</a:t>
            </a:r>
          </a:p>
          <a:p>
            <a:r>
              <a:rPr lang="en-US" baseline="0" dirty="0" smtClean="0"/>
              <a:t>-- It turns out that showing all these different graphs isn’t very convenient when there’s lots of them, but fortunately sinusoids can be represented numerically by 3 things: amplitude, frequency, and phase.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So we can see what these composite functions are all at once, by moving to the frequency domain, where we show amplitude and phase as functions of frequency</a:t>
            </a:r>
          </a:p>
        </p:txBody>
      </p:sp>
      <p:sp>
        <p:nvSpPr>
          <p:cNvPr id="4" name="Slide Number Placeholder 3"/>
          <p:cNvSpPr>
            <a:spLocks noGrp="1"/>
          </p:cNvSpPr>
          <p:nvPr>
            <p:ph type="sldNum" sz="quarter" idx="10"/>
          </p:nvPr>
        </p:nvSpPr>
        <p:spPr/>
        <p:txBody>
          <a:bodyPr/>
          <a:lstStyle/>
          <a:p>
            <a:fld id="{B560020D-FBC7-F844-8F3C-1FD63EBF552E}" type="slidenum">
              <a:rPr lang="en-US" smtClean="0"/>
              <a:t>3</a:t>
            </a:fld>
            <a:endParaRPr lang="en-US"/>
          </a:p>
        </p:txBody>
      </p:sp>
    </p:spTree>
    <p:extLst>
      <p:ext uri="{BB962C8B-B14F-4D97-AF65-F5344CB8AC3E}">
        <p14:creationId xmlns:p14="http://schemas.microsoft.com/office/powerpoint/2010/main" val="247191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EXPLAINS</a:t>
            </a:r>
          </a:p>
          <a:p>
            <a:r>
              <a:rPr lang="en-US" dirty="0" smtClean="0"/>
              <a:t>-- This a graph of a sinusoid that would be hard to describe mathematically</a:t>
            </a:r>
            <a:r>
              <a:rPr lang="en-US" baseline="0" dirty="0" smtClean="0"/>
              <a:t> at first glance.</a:t>
            </a:r>
          </a:p>
          <a:p>
            <a:r>
              <a:rPr lang="en-US" baseline="0" dirty="0" smtClean="0"/>
              <a:t>-- What the animation is showing is the red function being split up into a sum of the five blue functions.</a:t>
            </a:r>
          </a:p>
          <a:p>
            <a:r>
              <a:rPr lang="en-US" baseline="0" dirty="0" smtClean="0"/>
              <a:t>-- These are then separated back onto a graph of amplitude over frequency.</a:t>
            </a:r>
          </a:p>
          <a:p>
            <a:r>
              <a:rPr lang="en-US" baseline="0" dirty="0" smtClean="0"/>
              <a:t>-- So what you can see here is the amount of each frequency involved in the mixture of the function.</a:t>
            </a:r>
          </a:p>
          <a:p>
            <a:r>
              <a:rPr lang="en-US" baseline="0" dirty="0" smtClean="0"/>
              <a:t>-- The offset or phase is also an important feature but isn’t shown on this animation.</a:t>
            </a:r>
          </a:p>
        </p:txBody>
      </p:sp>
      <p:sp>
        <p:nvSpPr>
          <p:cNvPr id="4" name="Slide Number Placeholder 3"/>
          <p:cNvSpPr>
            <a:spLocks noGrp="1"/>
          </p:cNvSpPr>
          <p:nvPr>
            <p:ph type="sldNum" sz="quarter" idx="10"/>
          </p:nvPr>
        </p:nvSpPr>
        <p:spPr/>
        <p:txBody>
          <a:bodyPr/>
          <a:lstStyle/>
          <a:p>
            <a:fld id="{B560020D-FBC7-F844-8F3C-1FD63EBF552E}" type="slidenum">
              <a:rPr lang="en-US" smtClean="0"/>
              <a:t>4</a:t>
            </a:fld>
            <a:endParaRPr lang="en-US"/>
          </a:p>
        </p:txBody>
      </p:sp>
    </p:spTree>
    <p:extLst>
      <p:ext uri="{BB962C8B-B14F-4D97-AF65-F5344CB8AC3E}">
        <p14:creationId xmlns:p14="http://schemas.microsoft.com/office/powerpoint/2010/main" val="236707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TALKING</a:t>
            </a:r>
          </a:p>
          <a:p>
            <a:r>
              <a:rPr lang="en-US" dirty="0" smtClean="0"/>
              <a:t>-- So this is the equation for calculating</a:t>
            </a:r>
            <a:r>
              <a:rPr lang="en-US" baseline="0" dirty="0" smtClean="0"/>
              <a:t> a Fourier Transform</a:t>
            </a:r>
          </a:p>
          <a:p>
            <a:r>
              <a:rPr lang="en-US" baseline="0" dirty="0" smtClean="0"/>
              <a:t>-- The Fourier Transform of a function x of t is the capital X of omega which is equal to this improper integral, which you can see has both time and frequency in it.</a:t>
            </a:r>
          </a:p>
          <a:p>
            <a:r>
              <a:rPr lang="en-US" baseline="0" dirty="0" smtClean="0"/>
              <a:t>-- The j in the complex exponential is used in place of </a:t>
            </a:r>
            <a:r>
              <a:rPr lang="en-US" baseline="0" dirty="0" err="1" smtClean="0"/>
              <a:t>i</a:t>
            </a:r>
            <a:r>
              <a:rPr lang="en-US" baseline="0" dirty="0" smtClean="0"/>
              <a:t> because Fourier Transforms are very important in electrical engineering where lowercase </a:t>
            </a:r>
            <a:r>
              <a:rPr lang="en-US" baseline="0" dirty="0" err="1" smtClean="0"/>
              <a:t>i</a:t>
            </a:r>
            <a:r>
              <a:rPr lang="en-US" baseline="0" dirty="0" smtClean="0"/>
              <a:t> was taken a long time ago for current</a:t>
            </a:r>
          </a:p>
          <a:p>
            <a:r>
              <a:rPr lang="en-US" baseline="0" dirty="0" smtClean="0"/>
              <a:t>-- Molly is working an example for us on the board now</a:t>
            </a:r>
          </a:p>
        </p:txBody>
      </p:sp>
      <p:sp>
        <p:nvSpPr>
          <p:cNvPr id="4" name="Slide Number Placeholder 3"/>
          <p:cNvSpPr>
            <a:spLocks noGrp="1"/>
          </p:cNvSpPr>
          <p:nvPr>
            <p:ph type="sldNum" sz="quarter" idx="10"/>
          </p:nvPr>
        </p:nvSpPr>
        <p:spPr/>
        <p:txBody>
          <a:bodyPr/>
          <a:lstStyle/>
          <a:p>
            <a:fld id="{B560020D-FBC7-F844-8F3C-1FD63EBF552E}" type="slidenum">
              <a:rPr lang="en-US" smtClean="0"/>
              <a:t>5</a:t>
            </a:fld>
            <a:endParaRPr lang="en-US"/>
          </a:p>
        </p:txBody>
      </p:sp>
    </p:spTree>
    <p:extLst>
      <p:ext uri="{BB962C8B-B14F-4D97-AF65-F5344CB8AC3E}">
        <p14:creationId xmlns:p14="http://schemas.microsoft.com/office/powerpoint/2010/main" val="301335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TALKING</a:t>
            </a:r>
            <a:r>
              <a:rPr lang="en-US" baseline="0" dirty="0" smtClean="0"/>
              <a:t>, MOLLY WRITING</a:t>
            </a:r>
          </a:p>
          <a:p>
            <a:r>
              <a:rPr lang="en-US" baseline="0" dirty="0" smtClean="0"/>
              <a:t>-- Function is one between negative half and positive half, otherwise it is zero, so it is a very simple function</a:t>
            </a:r>
          </a:p>
          <a:p>
            <a:r>
              <a:rPr lang="en-US" baseline="0" dirty="0" smtClean="0"/>
              <a:t>-- This simplifies the infinite improper integral to a finite integral between the two points, with a straightforward integrand</a:t>
            </a:r>
          </a:p>
          <a:p>
            <a:r>
              <a:rPr lang="en-US" baseline="0" dirty="0" smtClean="0"/>
              <a:t>&gt;&gt; Molly highlights that step</a:t>
            </a:r>
          </a:p>
          <a:p>
            <a:r>
              <a:rPr lang="en-US" baseline="0" dirty="0" smtClean="0"/>
              <a:t>-- Then we get into the guts of the integration, proceeding as we’ve done a lot this semester</a:t>
            </a:r>
          </a:p>
          <a:p>
            <a:r>
              <a:rPr lang="en-US" baseline="0" dirty="0" smtClean="0"/>
              <a:t>&gt;&gt; Molly shows square brackets</a:t>
            </a:r>
          </a:p>
          <a:p>
            <a:r>
              <a:rPr lang="en-US" baseline="0" dirty="0" smtClean="0"/>
              <a:t>-- Converting complex exponentials to a sine function</a:t>
            </a:r>
          </a:p>
          <a:p>
            <a:r>
              <a:rPr lang="en-US" baseline="0" dirty="0" smtClean="0"/>
              <a:t>&gt;&gt; Result changes to a sine function</a:t>
            </a:r>
          </a:p>
          <a:p>
            <a:r>
              <a:rPr lang="en-US" baseline="0" dirty="0" smtClean="0"/>
              <a:t>-- And voila we get to the output transform function</a:t>
            </a:r>
          </a:p>
          <a:p>
            <a:endParaRPr lang="en-US" dirty="0"/>
          </a:p>
        </p:txBody>
      </p:sp>
      <p:sp>
        <p:nvSpPr>
          <p:cNvPr id="4" name="Slide Number Placeholder 3"/>
          <p:cNvSpPr>
            <a:spLocks noGrp="1"/>
          </p:cNvSpPr>
          <p:nvPr>
            <p:ph type="sldNum" sz="quarter" idx="10"/>
          </p:nvPr>
        </p:nvSpPr>
        <p:spPr/>
        <p:txBody>
          <a:bodyPr/>
          <a:lstStyle/>
          <a:p>
            <a:fld id="{B560020D-FBC7-F844-8F3C-1FD63EBF552E}" type="slidenum">
              <a:rPr lang="en-US" smtClean="0"/>
              <a:t>6</a:t>
            </a:fld>
            <a:endParaRPr lang="en-US"/>
          </a:p>
        </p:txBody>
      </p:sp>
    </p:spTree>
    <p:extLst>
      <p:ext uri="{BB962C8B-B14F-4D97-AF65-F5344CB8AC3E}">
        <p14:creationId xmlns:p14="http://schemas.microsoft.com/office/powerpoint/2010/main" val="61684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TALKING</a:t>
            </a:r>
          </a:p>
          <a:p>
            <a:r>
              <a:rPr lang="en-US" dirty="0" smtClean="0"/>
              <a:t>--</a:t>
            </a:r>
            <a:r>
              <a:rPr lang="en-US" baseline="0" dirty="0" smtClean="0"/>
              <a:t> So this is what the magnitude of that output function looks like, graphed against frequency.</a:t>
            </a:r>
          </a:p>
          <a:p>
            <a:r>
              <a:rPr lang="en-US" baseline="0" dirty="0" smtClean="0"/>
              <a:t>-- As you can see this is a continuous function across a range of frequencies, to infinity, unlike the earlier examples which showed cases of a function only being comprised of a few discrete sinusoids.</a:t>
            </a:r>
          </a:p>
          <a:p>
            <a:r>
              <a:rPr lang="en-US" baseline="0" dirty="0" smtClean="0"/>
              <a:t>-- Why is it so complex and spread out for a simple function like the rectangle?</a:t>
            </a:r>
          </a:p>
          <a:p>
            <a:r>
              <a:rPr lang="en-US" baseline="0" dirty="0" smtClean="0"/>
              <a:t>-- Well basically it is because of the corners, and the narrow non-zero domain.</a:t>
            </a:r>
          </a:p>
          <a:p>
            <a:r>
              <a:rPr lang="en-US" baseline="0" dirty="0" smtClean="0"/>
              <a:t>-- To form these an infinite number of sinusoidal functions is required to approximate closer and closer to the original function.</a:t>
            </a:r>
          </a:p>
          <a:p>
            <a:endParaRPr lang="en-US" baseline="0" dirty="0" smtClean="0"/>
          </a:p>
        </p:txBody>
      </p:sp>
      <p:sp>
        <p:nvSpPr>
          <p:cNvPr id="4" name="Slide Number Placeholder 3"/>
          <p:cNvSpPr>
            <a:spLocks noGrp="1"/>
          </p:cNvSpPr>
          <p:nvPr>
            <p:ph type="sldNum" sz="quarter" idx="10"/>
          </p:nvPr>
        </p:nvSpPr>
        <p:spPr/>
        <p:txBody>
          <a:bodyPr/>
          <a:lstStyle/>
          <a:p>
            <a:fld id="{B560020D-FBC7-F844-8F3C-1FD63EBF552E}" type="slidenum">
              <a:rPr lang="en-US" smtClean="0"/>
              <a:t>7</a:t>
            </a:fld>
            <a:endParaRPr lang="en-US"/>
          </a:p>
        </p:txBody>
      </p:sp>
    </p:spTree>
    <p:extLst>
      <p:ext uri="{BB962C8B-B14F-4D97-AF65-F5344CB8AC3E}">
        <p14:creationId xmlns:p14="http://schemas.microsoft.com/office/powerpoint/2010/main" val="286654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TALKING</a:t>
            </a:r>
          </a:p>
          <a:p>
            <a:r>
              <a:rPr lang="en-US" dirty="0" smtClean="0"/>
              <a:t>-- So now that we’ve done the transform</a:t>
            </a:r>
            <a:r>
              <a:rPr lang="en-US" baseline="0" dirty="0" smtClean="0"/>
              <a:t> integral the long way, it is correct to say that for this exact rectangle function, with a magnitude of 1 between -1/2 and 1/2, and 0 elsewhere, the transform will always be what you see here, making these a transform pair.</a:t>
            </a:r>
          </a:p>
          <a:p>
            <a:r>
              <a:rPr lang="en-US" baseline="0" dirty="0" smtClean="0"/>
              <a:t>-- Why is this useful? It means if we have anything that closely resembles a rectangle function, instead of having to do the integration each time, we can use other known transform pairs to manipulate the result and find the </a:t>
            </a:r>
            <a:r>
              <a:rPr lang="en-US" baseline="0" dirty="0" err="1" smtClean="0"/>
              <a:t>fourier</a:t>
            </a:r>
            <a:r>
              <a:rPr lang="en-US" baseline="0" dirty="0" smtClean="0"/>
              <a:t> transform. </a:t>
            </a:r>
          </a:p>
          <a:p>
            <a:r>
              <a:rPr lang="en-US" baseline="0" dirty="0" smtClean="0"/>
              <a:t>-- This process exists for every function.</a:t>
            </a:r>
          </a:p>
        </p:txBody>
      </p:sp>
      <p:sp>
        <p:nvSpPr>
          <p:cNvPr id="4" name="Slide Number Placeholder 3"/>
          <p:cNvSpPr>
            <a:spLocks noGrp="1"/>
          </p:cNvSpPr>
          <p:nvPr>
            <p:ph type="sldNum" sz="quarter" idx="10"/>
          </p:nvPr>
        </p:nvSpPr>
        <p:spPr/>
        <p:txBody>
          <a:bodyPr/>
          <a:lstStyle/>
          <a:p>
            <a:fld id="{B560020D-FBC7-F844-8F3C-1FD63EBF552E}" type="slidenum">
              <a:rPr lang="en-US" smtClean="0"/>
              <a:t>8</a:t>
            </a:fld>
            <a:endParaRPr lang="en-US"/>
          </a:p>
        </p:txBody>
      </p:sp>
    </p:spTree>
    <p:extLst>
      <p:ext uri="{BB962C8B-B14F-4D97-AF65-F5344CB8AC3E}">
        <p14:creationId xmlns:p14="http://schemas.microsoft.com/office/powerpoint/2010/main" val="227131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TALKING</a:t>
            </a:r>
          </a:p>
          <a:p>
            <a:pPr marL="171450" indent="-171450">
              <a:buFontTx/>
              <a:buChar char="-"/>
            </a:pPr>
            <a:r>
              <a:rPr lang="en-US" baseline="0" dirty="0" smtClean="0"/>
              <a:t>For example, if the rectangle function was reflected in the vertical axis, the accompanying </a:t>
            </a:r>
            <a:r>
              <a:rPr lang="en-US" baseline="0" dirty="0" err="1" smtClean="0"/>
              <a:t>fourier</a:t>
            </a:r>
            <a:r>
              <a:rPr lang="en-US" baseline="0" dirty="0" smtClean="0"/>
              <a:t> transform would simply have negative signs in front of each omega as such</a:t>
            </a:r>
          </a:p>
          <a:p>
            <a:pPr marL="171450" indent="-171450">
              <a:buFontTx/>
              <a:buChar char="-"/>
            </a:pPr>
            <a:r>
              <a:rPr lang="en-US" baseline="0" dirty="0" smtClean="0"/>
              <a:t>However, if instead the function was </a:t>
            </a:r>
            <a:r>
              <a:rPr lang="en-US" baseline="0" dirty="0" err="1" smtClean="0"/>
              <a:t>rect</a:t>
            </a:r>
            <a:r>
              <a:rPr lang="en-US" baseline="0" dirty="0" smtClean="0"/>
              <a:t>(2t), both the amplitude and the frequency of the original result would be halved</a:t>
            </a:r>
          </a:p>
          <a:p>
            <a:pPr marL="171450" indent="-171450">
              <a:buFontTx/>
              <a:buChar char="-"/>
            </a:pPr>
            <a:r>
              <a:rPr lang="en-US" baseline="0" dirty="0" smtClean="0"/>
              <a:t>Translations in the time domain are even more complicated, however the </a:t>
            </a:r>
            <a:r>
              <a:rPr lang="en-US" baseline="0" dirty="0" err="1" smtClean="0"/>
              <a:t>fourier</a:t>
            </a:r>
            <a:r>
              <a:rPr lang="en-US" baseline="0" dirty="0" smtClean="0"/>
              <a:t> transform is a linear operation implying that scaling and addition of functions hold in </a:t>
            </a:r>
            <a:r>
              <a:rPr lang="en-US" baseline="0" smtClean="0"/>
              <a:t>this manner</a:t>
            </a:r>
            <a:endParaRPr lang="en-US" dirty="0" smtClean="0"/>
          </a:p>
        </p:txBody>
      </p:sp>
      <p:sp>
        <p:nvSpPr>
          <p:cNvPr id="4" name="Slide Number Placeholder 3"/>
          <p:cNvSpPr>
            <a:spLocks noGrp="1"/>
          </p:cNvSpPr>
          <p:nvPr>
            <p:ph type="sldNum" sz="quarter" idx="10"/>
          </p:nvPr>
        </p:nvSpPr>
        <p:spPr/>
        <p:txBody>
          <a:bodyPr/>
          <a:lstStyle/>
          <a:p>
            <a:fld id="{B560020D-FBC7-F844-8F3C-1FD63EBF552E}" type="slidenum">
              <a:rPr lang="en-US" smtClean="0"/>
              <a:t>9</a:t>
            </a:fld>
            <a:endParaRPr lang="en-US"/>
          </a:p>
        </p:txBody>
      </p:sp>
    </p:spTree>
    <p:extLst>
      <p:ext uri="{BB962C8B-B14F-4D97-AF65-F5344CB8AC3E}">
        <p14:creationId xmlns:p14="http://schemas.microsoft.com/office/powerpoint/2010/main" val="113438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TALKING</a:t>
            </a:r>
          </a:p>
          <a:p>
            <a:r>
              <a:rPr lang="en-US" dirty="0" smtClean="0"/>
              <a:t>-- How</a:t>
            </a:r>
            <a:r>
              <a:rPr lang="en-US" baseline="0" dirty="0" smtClean="0"/>
              <a:t> is it useful to see what frequencies form a function?</a:t>
            </a:r>
          </a:p>
          <a:p>
            <a:r>
              <a:rPr lang="en-US" baseline="0" dirty="0" smtClean="0"/>
              <a:t>-- If we can record the vibration signal of an earthquake and decompose it into composite frequencies of shaking, we can identify the most intense vibration frequencies and design better buildings that don’t resonate with those frequencies, hopefully leaving them standing after big quakes, saving lives and money.</a:t>
            </a:r>
          </a:p>
          <a:p>
            <a:endParaRPr lang="en-US" baseline="0" dirty="0" smtClean="0"/>
          </a:p>
          <a:p>
            <a:r>
              <a:rPr lang="en-US" baseline="0" dirty="0" smtClean="0"/>
              <a:t>MOLLY TALKING</a:t>
            </a:r>
          </a:p>
          <a:p>
            <a:r>
              <a:rPr lang="en-US" baseline="0" dirty="0" smtClean="0"/>
              <a:t>-- Sound pitches can be represented as frequencies. During the World Cup in South Africa, </a:t>
            </a:r>
            <a:r>
              <a:rPr lang="en-US" baseline="0" dirty="0" err="1" smtClean="0"/>
              <a:t>vuvuzelas</a:t>
            </a:r>
            <a:r>
              <a:rPr lang="en-US" baseline="0" dirty="0" smtClean="0"/>
              <a:t> became a huge problem with the crowd constantly emitting that droning noise that caused trouble for television broadcasters who sought to eliminate it by identifying the ~235Hz frequency that represented the large majority of </a:t>
            </a:r>
            <a:r>
              <a:rPr lang="en-US" baseline="0" dirty="0" err="1" smtClean="0"/>
              <a:t>vuvuzela</a:t>
            </a:r>
            <a:r>
              <a:rPr lang="en-US" baseline="0" dirty="0" smtClean="0"/>
              <a:t> noise, vastly improving the sound you heard on TV</a:t>
            </a:r>
          </a:p>
        </p:txBody>
      </p:sp>
      <p:sp>
        <p:nvSpPr>
          <p:cNvPr id="4" name="Slide Number Placeholder 3"/>
          <p:cNvSpPr>
            <a:spLocks noGrp="1"/>
          </p:cNvSpPr>
          <p:nvPr>
            <p:ph type="sldNum" sz="quarter" idx="10"/>
          </p:nvPr>
        </p:nvSpPr>
        <p:spPr/>
        <p:txBody>
          <a:bodyPr/>
          <a:lstStyle/>
          <a:p>
            <a:fld id="{B560020D-FBC7-F844-8F3C-1FD63EBF552E}" type="slidenum">
              <a:rPr lang="en-US" smtClean="0"/>
              <a:t>10</a:t>
            </a:fld>
            <a:endParaRPr lang="en-US"/>
          </a:p>
        </p:txBody>
      </p:sp>
    </p:spTree>
    <p:extLst>
      <p:ext uri="{BB962C8B-B14F-4D97-AF65-F5344CB8AC3E}">
        <p14:creationId xmlns:p14="http://schemas.microsoft.com/office/powerpoint/2010/main" val="14546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AU"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26/04/16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AU"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AU"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26/04/16</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AU"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26/04/16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26/04/16</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26/04/16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AU"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26/04/16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26/04/16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AU"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26/04/16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AU"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AU"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26/04/16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AU"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26/04/16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26/04/16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26/04/16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26/04/16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AU"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26/04/16</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26/04/16</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Fourier Transforms</a:t>
            </a:r>
            <a:endParaRPr lang="en-US" dirty="0"/>
          </a:p>
        </p:txBody>
      </p:sp>
      <p:sp>
        <p:nvSpPr>
          <p:cNvPr id="3" name="Subtitle 2"/>
          <p:cNvSpPr>
            <a:spLocks noGrp="1"/>
          </p:cNvSpPr>
          <p:nvPr>
            <p:ph type="subTitle" idx="1"/>
          </p:nvPr>
        </p:nvSpPr>
        <p:spPr/>
        <p:txBody>
          <a:bodyPr/>
          <a:lstStyle/>
          <a:p>
            <a:r>
              <a:rPr lang="en-US" dirty="0" smtClean="0"/>
              <a:t>Molly Livingstone &amp; Mathew Knight</a:t>
            </a:r>
            <a:endParaRPr lang="en-US" dirty="0"/>
          </a:p>
        </p:txBody>
      </p:sp>
    </p:spTree>
    <p:extLst>
      <p:ext uri="{BB962C8B-B14F-4D97-AF65-F5344CB8AC3E}">
        <p14:creationId xmlns:p14="http://schemas.microsoft.com/office/powerpoint/2010/main" val="13862870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Earthquakes</a:t>
            </a:r>
          </a:p>
          <a:p>
            <a:endParaRPr lang="en-US" dirty="0" smtClean="0"/>
          </a:p>
          <a:p>
            <a:endParaRPr lang="en-US" dirty="0" smtClean="0"/>
          </a:p>
          <a:p>
            <a:pPr marL="0" indent="0">
              <a:buNone/>
            </a:pPr>
            <a:endParaRPr lang="en-US" dirty="0"/>
          </a:p>
          <a:p>
            <a:r>
              <a:rPr lang="en-US" dirty="0" err="1" smtClean="0"/>
              <a:t>Vuvuzelas</a:t>
            </a:r>
            <a:endParaRPr lang="en-US" dirty="0" smtClean="0"/>
          </a:p>
          <a:p>
            <a:endParaRPr lang="en-US" dirty="0" smtClean="0"/>
          </a:p>
          <a:p>
            <a:pPr marL="0" indent="0">
              <a:buNone/>
            </a:pPr>
            <a:endParaRPr lang="en-US" dirty="0"/>
          </a:p>
        </p:txBody>
      </p:sp>
      <p:pic>
        <p:nvPicPr>
          <p:cNvPr id="5" name="Picture 4"/>
          <p:cNvPicPr>
            <a:picLocks noChangeAspect="1"/>
          </p:cNvPicPr>
          <p:nvPr/>
        </p:nvPicPr>
        <p:blipFill rotWithShape="1">
          <a:blip r:embed="rId3"/>
          <a:srcRect b="47952"/>
          <a:stretch/>
        </p:blipFill>
        <p:spPr>
          <a:xfrm>
            <a:off x="1128787" y="2340244"/>
            <a:ext cx="5804657" cy="1699423"/>
          </a:xfrm>
          <a:prstGeom prst="rect">
            <a:avLst/>
          </a:prstGeom>
        </p:spPr>
      </p:pic>
      <p:pic>
        <p:nvPicPr>
          <p:cNvPr id="6" name="Picture 5"/>
          <p:cNvPicPr>
            <a:picLocks noChangeAspect="1"/>
          </p:cNvPicPr>
          <p:nvPr/>
        </p:nvPicPr>
        <p:blipFill rotWithShape="1">
          <a:blip r:embed="rId4"/>
          <a:srcRect r="2988"/>
          <a:stretch/>
        </p:blipFill>
        <p:spPr>
          <a:xfrm>
            <a:off x="3242691" y="4437413"/>
            <a:ext cx="3690753" cy="2139981"/>
          </a:xfrm>
          <a:prstGeom prst="rect">
            <a:avLst/>
          </a:prstGeom>
        </p:spPr>
      </p:pic>
    </p:spTree>
    <p:extLst>
      <p:ext uri="{BB962C8B-B14F-4D97-AF65-F5344CB8AC3E}">
        <p14:creationId xmlns:p14="http://schemas.microsoft.com/office/powerpoint/2010/main" val="3768503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36060"/>
            <a:ext cx="3962400" cy="1120223"/>
          </a:xfrm>
        </p:spPr>
        <p:txBody>
          <a:bodyPr/>
          <a:lstStyle/>
          <a:p>
            <a:r>
              <a:rPr lang="en-US" dirty="0" smtClean="0"/>
              <a:t>history</a:t>
            </a:r>
            <a:endParaRPr lang="en-US" dirty="0"/>
          </a:p>
        </p:txBody>
      </p:sp>
      <p:pic>
        <p:nvPicPr>
          <p:cNvPr id="5" name="Content Placeholder 4"/>
          <p:cNvPicPr>
            <a:picLocks noGrp="1" noChangeAspect="1"/>
          </p:cNvPicPr>
          <p:nvPr>
            <p:ph idx="1"/>
          </p:nvPr>
        </p:nvPicPr>
        <p:blipFill>
          <a:blip r:embed="rId3">
            <a:duotone>
              <a:prstClr val="black"/>
              <a:srgbClr val="D9C3A5">
                <a:tint val="50000"/>
                <a:satMod val="180000"/>
              </a:srgbClr>
            </a:duotone>
          </a:blip>
          <a:srcRect t="-10381" b="-10381"/>
          <a:stretch>
            <a:fillRect/>
          </a:stretch>
        </p:blipFill>
        <p:spPr>
          <a:xfrm>
            <a:off x="4865688" y="467420"/>
            <a:ext cx="3960812" cy="5853113"/>
          </a:xfrm>
        </p:spPr>
      </p:pic>
      <p:sp>
        <p:nvSpPr>
          <p:cNvPr id="4" name="Text Placeholder 3"/>
          <p:cNvSpPr>
            <a:spLocks noGrp="1"/>
          </p:cNvSpPr>
          <p:nvPr>
            <p:ph type="body" sz="half" idx="2"/>
          </p:nvPr>
        </p:nvSpPr>
        <p:spPr>
          <a:xfrm>
            <a:off x="301752" y="2013978"/>
            <a:ext cx="3962400" cy="2858215"/>
          </a:xfrm>
        </p:spPr>
        <p:txBody>
          <a:bodyPr>
            <a:noAutofit/>
          </a:bodyPr>
          <a:lstStyle/>
          <a:p>
            <a:pPr marL="285750" indent="-285750">
              <a:buFont typeface="Arial"/>
              <a:buChar char="•"/>
            </a:pPr>
            <a:r>
              <a:rPr lang="en-US" dirty="0" smtClean="0"/>
              <a:t>Sinusoidal analysis dates back millennia</a:t>
            </a:r>
          </a:p>
          <a:p>
            <a:pPr marL="285750" indent="-285750">
              <a:buFont typeface="Arial"/>
              <a:buChar char="•"/>
            </a:pPr>
            <a:endParaRPr lang="en-US" dirty="0" smtClean="0"/>
          </a:p>
          <a:p>
            <a:pPr marL="285750" indent="-285750">
              <a:buFont typeface="Arial"/>
              <a:buChar char="•"/>
            </a:pPr>
            <a:r>
              <a:rPr lang="en-US" dirty="0" smtClean="0"/>
              <a:t>Joseph Fourier’s breakthrough paper paved the way </a:t>
            </a:r>
          </a:p>
          <a:p>
            <a:pPr marL="285750" indent="-285750">
              <a:buFont typeface="Arial"/>
              <a:buChar char="•"/>
            </a:pPr>
            <a:endParaRPr lang="en-US" dirty="0" smtClean="0"/>
          </a:p>
          <a:p>
            <a:pPr marL="285750" indent="-285750">
              <a:buFont typeface="Arial"/>
              <a:buChar char="•"/>
            </a:pPr>
            <a:r>
              <a:rPr lang="en-US" dirty="0" smtClean="0"/>
              <a:t>Any function can be composed as a sum of sinusoids</a:t>
            </a:r>
          </a:p>
          <a:p>
            <a:pPr marL="285750" indent="-285750">
              <a:buFont typeface="Arial"/>
              <a:buChar char="•"/>
            </a:pPr>
            <a:endParaRPr lang="en-US" dirty="0" smtClean="0"/>
          </a:p>
          <a:p>
            <a:pPr marL="285750" indent="-285750">
              <a:buFont typeface="Arial"/>
              <a:buChar char="•"/>
            </a:pPr>
            <a:r>
              <a:rPr lang="en-US" dirty="0" smtClean="0"/>
              <a:t>Fourier Transform provided the most direct analysis yet</a:t>
            </a:r>
          </a:p>
        </p:txBody>
      </p:sp>
    </p:spTree>
    <p:extLst>
      <p:ext uri="{BB962C8B-B14F-4D97-AF65-F5344CB8AC3E}">
        <p14:creationId xmlns:p14="http://schemas.microsoft.com/office/powerpoint/2010/main" val="19027178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domains</a:t>
            </a:r>
            <a:endParaRPr lang="en-US" dirty="0"/>
          </a:p>
        </p:txBody>
      </p:sp>
      <p:sp>
        <p:nvSpPr>
          <p:cNvPr id="4" name="Text Placeholder 3"/>
          <p:cNvSpPr>
            <a:spLocks noGrp="1"/>
          </p:cNvSpPr>
          <p:nvPr>
            <p:ph type="body" sz="half" idx="2"/>
          </p:nvPr>
        </p:nvSpPr>
        <p:spPr>
          <a:xfrm>
            <a:off x="301752" y="1975104"/>
            <a:ext cx="3962400" cy="4030301"/>
          </a:xfrm>
        </p:spPr>
        <p:txBody>
          <a:bodyPr>
            <a:normAutofit/>
          </a:bodyPr>
          <a:lstStyle/>
          <a:p>
            <a:pPr marL="285750" indent="-285750" algn="l">
              <a:buFont typeface="Arial"/>
              <a:buChar char="•"/>
            </a:pPr>
            <a:r>
              <a:rPr lang="en-US" dirty="0" smtClean="0"/>
              <a:t>Displays functions more simply as a sum of sinusoidal parts </a:t>
            </a:r>
          </a:p>
          <a:p>
            <a:pPr marL="285750" indent="-285750" algn="l">
              <a:buFont typeface="Arial"/>
              <a:buChar char="•"/>
            </a:pPr>
            <a:endParaRPr lang="en-US" dirty="0" smtClean="0"/>
          </a:p>
          <a:p>
            <a:pPr marL="285750" indent="-285750" algn="l">
              <a:buFont typeface="Arial"/>
              <a:buChar char="•"/>
            </a:pPr>
            <a:r>
              <a:rPr lang="en-US" dirty="0"/>
              <a:t>Sinusoids are </a:t>
            </a:r>
            <a:r>
              <a:rPr lang="en-US" dirty="0" err="1"/>
              <a:t>characterised</a:t>
            </a:r>
            <a:r>
              <a:rPr lang="en-US" dirty="0"/>
              <a:t> by </a:t>
            </a:r>
          </a:p>
          <a:p>
            <a:pPr marL="742950" lvl="1" indent="-285750">
              <a:buFont typeface="Arial"/>
              <a:buChar char="•"/>
            </a:pPr>
            <a:r>
              <a:rPr lang="en-US" dirty="0" smtClean="0">
                <a:solidFill>
                  <a:srgbClr val="FFFFFF"/>
                </a:solidFill>
              </a:rPr>
              <a:t>Frequency</a:t>
            </a:r>
          </a:p>
          <a:p>
            <a:pPr marL="742950" lvl="1" indent="-285750">
              <a:buFont typeface="Arial"/>
              <a:buChar char="•"/>
            </a:pPr>
            <a:r>
              <a:rPr lang="en-US" dirty="0" smtClean="0">
                <a:solidFill>
                  <a:srgbClr val="FFFFFF"/>
                </a:solidFill>
              </a:rPr>
              <a:t>Amplitude</a:t>
            </a:r>
            <a:endParaRPr lang="en-US" dirty="0">
              <a:solidFill>
                <a:srgbClr val="FFFFFF"/>
              </a:solidFill>
            </a:endParaRPr>
          </a:p>
          <a:p>
            <a:pPr marL="742950" lvl="1" indent="-285750">
              <a:buFont typeface="Arial"/>
              <a:buChar char="•"/>
            </a:pPr>
            <a:r>
              <a:rPr lang="en-US" dirty="0" smtClean="0">
                <a:solidFill>
                  <a:srgbClr val="FFFFFF"/>
                </a:solidFill>
              </a:rPr>
              <a:t>Phase</a:t>
            </a:r>
          </a:p>
          <a:p>
            <a:pPr lvl="1"/>
            <a:endParaRPr lang="en-US" dirty="0" smtClean="0">
              <a:solidFill>
                <a:srgbClr val="FFFFFF"/>
              </a:solidFill>
            </a:endParaRPr>
          </a:p>
          <a:p>
            <a:pPr lvl="1"/>
            <a:endParaRPr lang="en-US" dirty="0" smtClean="0">
              <a:solidFill>
                <a:srgbClr val="FFFFFF"/>
              </a:solidFill>
            </a:endParaRPr>
          </a:p>
          <a:p>
            <a:pPr marL="285750" indent="-285750" algn="l">
              <a:buFont typeface="Arial"/>
              <a:buChar char="•"/>
            </a:pPr>
            <a:r>
              <a:rPr lang="en-US" dirty="0" smtClean="0"/>
              <a:t>The frequency domain shows these features more clearly</a:t>
            </a:r>
            <a:endParaRPr lang="en-US" dirty="0"/>
          </a:p>
          <a:p>
            <a:pPr marL="285750" indent="-285750" algn="l">
              <a:buFont typeface="Arial"/>
              <a:buChar char="•"/>
            </a:pPr>
            <a:endParaRPr lang="en-US" dirty="0" smtClean="0"/>
          </a:p>
          <a:p>
            <a:pPr marL="285750" indent="-285750" algn="l">
              <a:buFont typeface="Arial"/>
              <a:buChar char="•"/>
            </a:pPr>
            <a:endParaRPr lang="en-US" dirty="0" smtClean="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t="-47025" b="-47025"/>
          <a:stretch>
            <a:fillRect/>
          </a:stretch>
        </p:blipFill>
        <p:spPr bwMode="auto">
          <a:prstGeom prst="rect">
            <a:avLst/>
          </a:prstGeom>
          <a:noFill/>
          <a:ln>
            <a:noFill/>
          </a:ln>
        </p:spPr>
      </p:pic>
    </p:spTree>
    <p:extLst>
      <p:ext uri="{BB962C8B-B14F-4D97-AF65-F5344CB8AC3E}">
        <p14:creationId xmlns:p14="http://schemas.microsoft.com/office/powerpoint/2010/main" val="4925444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Visualising</a:t>
            </a:r>
            <a:r>
              <a:rPr lang="en-US" dirty="0" smtClean="0"/>
              <a:t> it</a:t>
            </a:r>
            <a:endParaRPr lang="en-US" dirty="0"/>
          </a:p>
        </p:txBody>
      </p:sp>
      <p:pic>
        <p:nvPicPr>
          <p:cNvPr id="4" name="Content Placeholder 3" descr="Fourier_transform_time_and_frequency_domains_(small).gif"/>
          <p:cNvPicPr>
            <a:picLocks noGrp="1" noChangeAspect="1"/>
          </p:cNvPicPr>
          <p:nvPr>
            <p:ph idx="1"/>
          </p:nvPr>
        </p:nvPicPr>
        <p:blipFill>
          <a:blip r:embed="rId3">
            <a:extLst>
              <a:ext uri="{28A0092B-C50C-407E-A947-70E740481C1C}">
                <a14:useLocalDpi xmlns:a14="http://schemas.microsoft.com/office/drawing/2010/main" val="0"/>
              </a:ext>
            </a:extLst>
          </a:blip>
          <a:srcRect l="-20587" r="-20587"/>
          <a:stretch>
            <a:fillRect/>
          </a:stretch>
        </p:blipFill>
        <p:spPr/>
      </p:pic>
    </p:spTree>
    <p:extLst>
      <p:ext uri="{BB962C8B-B14F-4D97-AF65-F5344CB8AC3E}">
        <p14:creationId xmlns:p14="http://schemas.microsoft.com/office/powerpoint/2010/main" val="21662714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integral</a:t>
            </a:r>
            <a:endParaRPr lang="en-US" dirty="0"/>
          </a:p>
        </p:txBody>
      </p:sp>
      <p:pic>
        <p:nvPicPr>
          <p:cNvPr id="10" name="Picture 9" descr="Screen Shot 2016-04-24 at 1.25.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84" y="2728939"/>
            <a:ext cx="7854512" cy="1403731"/>
          </a:xfrm>
          <a:prstGeom prst="rect">
            <a:avLst/>
          </a:prstGeom>
        </p:spPr>
      </p:pic>
    </p:spTree>
    <p:extLst>
      <p:ext uri="{BB962C8B-B14F-4D97-AF65-F5344CB8AC3E}">
        <p14:creationId xmlns:p14="http://schemas.microsoft.com/office/powerpoint/2010/main" val="34648524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descr="Screen Shot 2016-04-24 at 1.19.27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51" b="1091"/>
          <a:stretch/>
        </p:blipFill>
        <p:spPr>
          <a:xfrm>
            <a:off x="779463" y="1897270"/>
            <a:ext cx="7583488" cy="4338654"/>
          </a:xfrm>
        </p:spPr>
      </p:pic>
    </p:spTree>
    <p:extLst>
      <p:ext uri="{BB962C8B-B14F-4D97-AF65-F5344CB8AC3E}">
        <p14:creationId xmlns:p14="http://schemas.microsoft.com/office/powerpoint/2010/main" val="18466640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pic>
        <p:nvPicPr>
          <p:cNvPr id="4" name="Content Placeholder 3"/>
          <p:cNvPicPr>
            <a:picLocks noGrp="1" noChangeAspect="1"/>
          </p:cNvPicPr>
          <p:nvPr>
            <p:ph idx="1"/>
          </p:nvPr>
        </p:nvPicPr>
        <p:blipFill>
          <a:blip r:embed="rId3"/>
          <a:srcRect l="-27747" r="-27747"/>
          <a:stretch>
            <a:fillRect/>
          </a:stretch>
        </p:blipFill>
        <p:spPr/>
      </p:pic>
    </p:spTree>
    <p:extLst>
      <p:ext uri="{BB962C8B-B14F-4D97-AF65-F5344CB8AC3E}">
        <p14:creationId xmlns:p14="http://schemas.microsoft.com/office/powerpoint/2010/main" val="242145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PAIRS</a:t>
            </a:r>
            <a:endParaRPr lang="en-US" dirty="0"/>
          </a:p>
        </p:txBody>
      </p:sp>
      <p:sp>
        <p:nvSpPr>
          <p:cNvPr id="3" name="Content Placeholder 2"/>
          <p:cNvSpPr>
            <a:spLocks noGrp="1"/>
          </p:cNvSpPr>
          <p:nvPr>
            <p:ph idx="1"/>
          </p:nvPr>
        </p:nvSpPr>
        <p:spPr/>
        <p:txBody>
          <a:bodyPr/>
          <a:lstStyle/>
          <a:p>
            <a:r>
              <a:rPr lang="en-US" dirty="0" smtClean="0"/>
              <a:t>We can now jump from time to frequency with our knowledge of that pair.</a:t>
            </a:r>
          </a:p>
          <a:p>
            <a:endParaRPr lang="en-US" dirty="0"/>
          </a:p>
          <a:p>
            <a:endParaRPr lang="en-US" dirty="0" smtClean="0"/>
          </a:p>
          <a:p>
            <a:endParaRPr lang="en-US" dirty="0" smtClean="0"/>
          </a:p>
          <a:p>
            <a:r>
              <a:rPr lang="en-US" dirty="0" smtClean="0"/>
              <a:t>And we can now work with adjustments to the rectangle function, by using other known transform pairs.</a:t>
            </a:r>
            <a:endParaRPr lang="en-US" dirty="0"/>
          </a:p>
        </p:txBody>
      </p:sp>
      <p:pic>
        <p:nvPicPr>
          <p:cNvPr id="4" name="Picture 3" descr="Screen Shot 2016-04-24 at 1.45.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004" y="2848916"/>
            <a:ext cx="4637683" cy="1647489"/>
          </a:xfrm>
          <a:prstGeom prst="rect">
            <a:avLst/>
          </a:prstGeom>
        </p:spPr>
      </p:pic>
    </p:spTree>
    <p:extLst>
      <p:ext uri="{BB962C8B-B14F-4D97-AF65-F5344CB8AC3E}">
        <p14:creationId xmlns:p14="http://schemas.microsoft.com/office/powerpoint/2010/main" val="17772417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pairs</a:t>
            </a:r>
            <a:endParaRPr lang="en-US" dirty="0"/>
          </a:p>
        </p:txBody>
      </p:sp>
      <p:pic>
        <p:nvPicPr>
          <p:cNvPr id="4" name="Content Placeholder 3" descr="Screen Shot 2016-04-24 at 2.10.44 pm.png"/>
          <p:cNvPicPr>
            <a:picLocks noGrp="1" noChangeAspect="1"/>
          </p:cNvPicPr>
          <p:nvPr>
            <p:ph idx="1"/>
          </p:nvPr>
        </p:nvPicPr>
        <p:blipFill>
          <a:blip r:embed="rId3">
            <a:extLst>
              <a:ext uri="{28A0092B-C50C-407E-A947-70E740481C1C}">
                <a14:useLocalDpi xmlns:a14="http://schemas.microsoft.com/office/drawing/2010/main" val="0"/>
              </a:ext>
            </a:extLst>
          </a:blip>
          <a:srcRect t="-133336" b="-133336"/>
          <a:stretch>
            <a:fillRect/>
          </a:stretch>
        </p:blipFill>
        <p:spPr>
          <a:xfrm>
            <a:off x="2687495" y="2568953"/>
            <a:ext cx="3704350" cy="2099158"/>
          </a:xfrm>
        </p:spPr>
      </p:pic>
      <p:pic>
        <p:nvPicPr>
          <p:cNvPr id="5" name="Picture 4" descr="Screen Shot 2016-04-24 at 2.11.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495" y="4068583"/>
            <a:ext cx="3715382" cy="1199055"/>
          </a:xfrm>
          <a:prstGeom prst="rect">
            <a:avLst/>
          </a:prstGeom>
        </p:spPr>
      </p:pic>
      <p:pic>
        <p:nvPicPr>
          <p:cNvPr id="6" name="Picture 5" descr="Screen Shot 2016-04-24 at 2.11.3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7495" y="5393887"/>
            <a:ext cx="3715383" cy="551502"/>
          </a:xfrm>
          <a:prstGeom prst="rect">
            <a:avLst/>
          </a:prstGeom>
        </p:spPr>
      </p:pic>
      <p:pic>
        <p:nvPicPr>
          <p:cNvPr id="7" name="Picture 6" descr="Screen Shot 2016-04-24 at 2.14.3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6226" y="6124839"/>
            <a:ext cx="6408542" cy="519173"/>
          </a:xfrm>
          <a:prstGeom prst="rect">
            <a:avLst/>
          </a:prstGeom>
        </p:spPr>
      </p:pic>
      <p:pic>
        <p:nvPicPr>
          <p:cNvPr id="8" name="Picture 7" descr="Screen Shot 2016-04-24 at 1.45.0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0492" y="1502719"/>
            <a:ext cx="4637683" cy="1647489"/>
          </a:xfrm>
          <a:prstGeom prst="rect">
            <a:avLst/>
          </a:prstGeom>
        </p:spPr>
      </p:pic>
    </p:spTree>
    <p:extLst>
      <p:ext uri="{BB962C8B-B14F-4D97-AF65-F5344CB8AC3E}">
        <p14:creationId xmlns:p14="http://schemas.microsoft.com/office/powerpoint/2010/main" val="228060917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1730</TotalTime>
  <Words>1266</Words>
  <Application>Microsoft Macintosh PowerPoint</Application>
  <PresentationFormat>On-screen Show (4:3)</PresentationFormat>
  <Paragraphs>98</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Precedent</vt:lpstr>
      <vt:lpstr>Fourier Transforms</vt:lpstr>
      <vt:lpstr>history</vt:lpstr>
      <vt:lpstr>Changing domains</vt:lpstr>
      <vt:lpstr>Visualising it</vt:lpstr>
      <vt:lpstr>The integral</vt:lpstr>
      <vt:lpstr>example</vt:lpstr>
      <vt:lpstr>Output</vt:lpstr>
      <vt:lpstr>TRANSFORM PAIRS</vt:lpstr>
      <vt:lpstr>Transform pairs</vt:lpstr>
      <vt:lpstr>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Fourier Transforms</dc:title>
  <dc:creator>Molly Livingstone</dc:creator>
  <cp:lastModifiedBy>Molly Livingstone</cp:lastModifiedBy>
  <cp:revision>45</cp:revision>
  <dcterms:created xsi:type="dcterms:W3CDTF">2016-04-24T18:56:39Z</dcterms:created>
  <dcterms:modified xsi:type="dcterms:W3CDTF">2016-04-27T21:22:09Z</dcterms:modified>
</cp:coreProperties>
</file>