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uli"/>
      <p:regular r:id="rId17"/>
      <p:italic r:id="rId18"/>
    </p:embeddedFont>
    <p:embeddedFont>
      <p:font typeface="Nixie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uli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ixieOne-regular.fntdata"/><Relationship Id="rId6" Type="http://schemas.openxmlformats.org/officeDocument/2006/relationships/slide" Target="slides/slide2.xml"/><Relationship Id="rId18" Type="http://schemas.openxmlformats.org/officeDocument/2006/relationships/font" Target="fonts/Muli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Shape 1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Shape 1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Shape 15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Shape 15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Shape 1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Shape 1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Shape 1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Shape 1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Shape 1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Shape 14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Shape 14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grpSp>
        <p:nvGrpSpPr>
          <p:cNvPr id="10" name="Shape 10"/>
          <p:cNvGrpSpPr/>
          <p:nvPr/>
        </p:nvGrpSpPr>
        <p:grpSpPr>
          <a:xfrm flipH="1" rot="10800000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1" name="Shape 11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 flipH="1" rot="10800000">
            <a:off x="2809875" y="-172875"/>
            <a:ext cx="1111499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 rot="10800000">
            <a:off x="3602723" y="1360109"/>
            <a:ext cx="493799" cy="4274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flipH="1" rot="10800000">
            <a:off x="5278914" y="855278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 rot="10800000">
            <a:off x="5365798" y="352324"/>
            <a:ext cx="493799" cy="4271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3" name="Shape 63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3253021" y="113273"/>
            <a:ext cx="225084" cy="389963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6" name="Shape 66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7" name="Shape 6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6" name="Shape 76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Shape 80"/>
          <p:cNvGrpSpPr/>
          <p:nvPr/>
        </p:nvGrpSpPr>
        <p:grpSpPr>
          <a:xfrm flipH="1" rot="10800000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1" name="Shape 81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Shape 163"/>
          <p:cNvSpPr/>
          <p:nvPr/>
        </p:nvSpPr>
        <p:spPr>
          <a:xfrm flipH="1" rot="10800000">
            <a:off x="5010533" y="457664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 flipH="1" rot="10800000">
            <a:off x="5133679" y="4056450"/>
            <a:ext cx="540000" cy="4673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 flipH="1" rot="10800000">
            <a:off x="3530384" y="4576661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370704" y="4867760"/>
            <a:ext cx="312502" cy="312484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9" name="Shape 169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3429208" y="3904791"/>
            <a:ext cx="377838" cy="343684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406" name="Shape 1406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407" name="Shape 140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grpSp>
        <p:nvGrpSpPr>
          <p:cNvPr id="179" name="Shape 179"/>
          <p:cNvGrpSpPr/>
          <p:nvPr/>
        </p:nvGrpSpPr>
        <p:grpSpPr>
          <a:xfrm flipH="1" rot="10800000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180" name="Shape 180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Shape 227"/>
          <p:cNvSpPr/>
          <p:nvPr/>
        </p:nvSpPr>
        <p:spPr>
          <a:xfrm flipH="1" rot="10800000">
            <a:off x="66674" y="31354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 flipH="1" rot="10800000">
            <a:off x="828674" y="35165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 flipH="1" rot="10800000">
            <a:off x="761999" y="87795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 flipH="1" rot="10800000">
            <a:off x="793851" y="4692801"/>
            <a:ext cx="517499" cy="4478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1" name="Shape 231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232" name="Shape 232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Shape 234"/>
          <p:cNvSpPr/>
          <p:nvPr/>
        </p:nvSpPr>
        <p:spPr>
          <a:xfrm>
            <a:off x="393600" y="334662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245" name="Shape 245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Shape 249"/>
          <p:cNvGrpSpPr/>
          <p:nvPr/>
        </p:nvGrpSpPr>
        <p:grpSpPr>
          <a:xfrm flipH="1" rot="10800000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250" name="Shape 250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 flipH="1" rot="10800000">
            <a:off x="733424" y="39360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 flipH="1" rot="10800000">
            <a:off x="738524" y="1008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 flipH="1" rot="10800000">
            <a:off x="-291324" y="4148475"/>
            <a:ext cx="1182300" cy="1023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 flipH="1" rot="10800000">
            <a:off x="420724" y="-65225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019338" y="416705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7" name="Shape 337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338" name="Shape 338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>
            <a:off x="47198" y="4430470"/>
            <a:ext cx="505231" cy="459561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grpSp>
        <p:nvGrpSpPr>
          <p:cNvPr id="347" name="Shape 347"/>
          <p:cNvGrpSpPr/>
          <p:nvPr/>
        </p:nvGrpSpPr>
        <p:grpSpPr>
          <a:xfrm flipH="1" rot="10800000">
            <a:off x="411206" y="1998368"/>
            <a:ext cx="1322798" cy="1145959"/>
            <a:chOff x="4088875" y="1431100"/>
            <a:chExt cx="3293000" cy="2852775"/>
          </a:xfrm>
        </p:grpSpPr>
        <p:sp>
          <p:nvSpPr>
            <p:cNvPr id="348" name="Shape 348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Shape 395"/>
          <p:cNvSpPr/>
          <p:nvPr/>
        </p:nvSpPr>
        <p:spPr>
          <a:xfrm flipH="1" rot="10800000">
            <a:off x="-123825" y="28115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 flipH="1" rot="10800000">
            <a:off x="638174" y="3192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 flipH="1" rot="10800000">
            <a:off x="752474" y="120180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 flipH="1" rot="10800000">
            <a:off x="657224" y="4380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9" name="Shape 399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400" name="Shape 400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Shape 402"/>
          <p:cNvSpPr/>
          <p:nvPr/>
        </p:nvSpPr>
        <p:spPr>
          <a:xfrm>
            <a:off x="203100" y="30227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03" name="Shape 403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404" name="Shape 40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413" name="Shape 413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Shape 417"/>
          <p:cNvGrpSpPr/>
          <p:nvPr/>
        </p:nvGrpSpPr>
        <p:grpSpPr>
          <a:xfrm flipH="1" rot="10800000">
            <a:off x="-97888" y="626111"/>
            <a:ext cx="1034724" cy="895486"/>
            <a:chOff x="238125" y="1431100"/>
            <a:chExt cx="3296350" cy="2852775"/>
          </a:xfrm>
        </p:grpSpPr>
        <p:sp>
          <p:nvSpPr>
            <p:cNvPr id="418" name="Shape 418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Shape 500"/>
          <p:cNvSpPr/>
          <p:nvPr/>
        </p:nvSpPr>
        <p:spPr>
          <a:xfrm flipH="1" rot="10800000">
            <a:off x="542924" y="36121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/>
        </p:nvSpPr>
        <p:spPr>
          <a:xfrm flipH="1" rot="10800000">
            <a:off x="728999" y="424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/>
        </p:nvSpPr>
        <p:spPr>
          <a:xfrm flipH="1" rot="10800000">
            <a:off x="-115052" y="3996025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/>
        </p:nvSpPr>
        <p:spPr>
          <a:xfrm flipH="1" rot="10800000">
            <a:off x="411199" y="2586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28838" y="38432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05" name="Shape 505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506" name="Shape 506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144925" y="4214500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517" name="Shape 517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518" name="Shape 518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Shape 565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566" name="Shape 566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Shape 648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6" name="Shape 656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657" name="Shape 657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Shape 659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61" name="Shape 661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662" name="Shape 662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Shape 668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69" name="Shape 669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670" name="Shape 670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Shape 678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679" name="Shape 679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6" name="Shape 686"/>
          <p:cNvSpPr txBox="1"/>
          <p:nvPr>
            <p:ph idx="2" type="body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687" name="Shape 687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688" name="Shape 688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Shape 735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8" name="Shape 738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39" name="Shape 739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740" name="Shape 740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Shape 742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43" name="Shape 74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744" name="Shape 74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Shape 75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753" name="Shape 753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Shape 757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758" name="Shape 758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Shape 840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45" name="Shape 845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846" name="Shape 846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Shape 852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5" name="Shape 855"/>
          <p:cNvSpPr txBox="1"/>
          <p:nvPr>
            <p:ph idx="1" type="body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6" name="Shape 856"/>
          <p:cNvSpPr txBox="1"/>
          <p:nvPr>
            <p:ph idx="2" type="body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7" name="Shape 857"/>
          <p:cNvSpPr txBox="1"/>
          <p:nvPr>
            <p:ph idx="3" type="body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858" name="Shape 858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859" name="Shape 859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Shape 906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9" name="Shape 909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10" name="Shape 91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11" name="Shape 911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Shape 913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14" name="Shape 914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15" name="Shape 91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Shape 923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24" name="Shape 924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930" name="Shape 930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931" name="Shape 931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Shape 978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82" name="Shape 982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83" name="Shape 983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Shape 985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86" name="Shape 986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87" name="Shape 98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Shape 995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96" name="Shape 996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Shape 1000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001" name="Shape 1001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83" name="Shape 1083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5" name="Shape 1085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6" name="Shape 1086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88" name="Shape 1088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089" name="Shape 1089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Shape 1095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None/>
              <a:defRPr/>
            </a:lvl1pPr>
          </a:lstStyle>
          <a:p/>
        </p:txBody>
      </p:sp>
      <p:grpSp>
        <p:nvGrpSpPr>
          <p:cNvPr id="1098" name="Shape 1098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1099" name="Shape 1099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Shape 1146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7" name="Shape 1147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8" name="Shape 1148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9" name="Shape 1149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50" name="Shape 115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151" name="Shape 1151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Shape 1153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54" name="Shape 1154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155" name="Shape 115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Shape 1163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164" name="Shape 1164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Shape 1168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169" name="Shape 1169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1" name="Shape 1251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2" name="Shape 1252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3" name="Shape 1253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4" name="Shape 1254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56" name="Shape 1256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257" name="Shape 1257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63" name="Shape 1263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Shape 1265"/>
          <p:cNvGrpSpPr/>
          <p:nvPr/>
        </p:nvGrpSpPr>
        <p:grpSpPr>
          <a:xfrm flipH="1" rot="10800000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1266" name="Shape 1266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3" name="Shape 1313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4" name="Shape 1314"/>
          <p:cNvSpPr/>
          <p:nvPr/>
        </p:nvSpPr>
        <p:spPr>
          <a:xfrm flipH="1" rot="10800000">
            <a:off x="503115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5" name="Shape 1315"/>
          <p:cNvSpPr/>
          <p:nvPr/>
        </p:nvSpPr>
        <p:spPr>
          <a:xfrm flipH="1" rot="10800000">
            <a:off x="1208423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6" name="Shape 1316"/>
          <p:cNvSpPr/>
          <p:nvPr/>
        </p:nvSpPr>
        <p:spPr>
          <a:xfrm flipH="1" rot="10800000">
            <a:off x="247753" y="49692"/>
            <a:ext cx="295199" cy="255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17" name="Shape 1317"/>
          <p:cNvGrpSpPr/>
          <p:nvPr/>
        </p:nvGrpSpPr>
        <p:grpSpPr>
          <a:xfrm flipH="1" rot="10800000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1318" name="Shape 1318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00" name="Shape 1400"/>
          <p:cNvSpPr/>
          <p:nvPr/>
        </p:nvSpPr>
        <p:spPr>
          <a:xfrm flipH="1" rot="10800000">
            <a:off x="8763567" y="4485979"/>
            <a:ext cx="542999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1" name="Shape 1401"/>
          <p:cNvSpPr/>
          <p:nvPr/>
        </p:nvSpPr>
        <p:spPr>
          <a:xfrm flipH="1" rot="10800000">
            <a:off x="8523810" y="4741099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2" name="Shape 1402"/>
          <p:cNvSpPr/>
          <p:nvPr/>
        </p:nvSpPr>
        <p:spPr>
          <a:xfrm flipH="1" rot="10800000">
            <a:off x="8322785" y="3628022"/>
            <a:ext cx="542999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3" name="Shape 1403"/>
          <p:cNvSpPr/>
          <p:nvPr/>
        </p:nvSpPr>
        <p:spPr>
          <a:xfrm flipH="1" rot="10800000">
            <a:off x="8763568" y="4009882"/>
            <a:ext cx="237599" cy="2057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11.png"/><Relationship Id="rId7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4.png"/><Relationship Id="rId5" Type="http://schemas.openxmlformats.org/officeDocument/2006/relationships/image" Target="../media/image32.png"/><Relationship Id="rId6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8.png"/><Relationship Id="rId6" Type="http://schemas.openxmlformats.org/officeDocument/2006/relationships/image" Target="../media/image10.png"/><Relationship Id="rId7" Type="http://schemas.openxmlformats.org/officeDocument/2006/relationships/image" Target="../media/image07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/>
          <p:nvPr>
            <p:ph type="ctrTitle"/>
          </p:nvPr>
        </p:nvSpPr>
        <p:spPr>
          <a:xfrm>
            <a:off x="119550" y="1967800"/>
            <a:ext cx="8904900" cy="1572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DCDCE"/>
                </a:solidFill>
              </a:rPr>
              <a:t>Circuit Analysis Using Complex Variables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413" name="Shape 1413"/>
          <p:cNvSpPr txBox="1"/>
          <p:nvPr/>
        </p:nvSpPr>
        <p:spPr>
          <a:xfrm>
            <a:off x="1440200" y="4109325"/>
            <a:ext cx="20175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Jonah Taylor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1414" name="Shape 1414"/>
          <p:cNvSpPr txBox="1"/>
          <p:nvPr/>
        </p:nvSpPr>
        <p:spPr>
          <a:xfrm>
            <a:off x="5735075" y="4061325"/>
            <a:ext cx="2306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Scott Lew</a:t>
            </a:r>
          </a:p>
        </p:txBody>
      </p:sp>
      <p:sp>
        <p:nvSpPr>
          <p:cNvPr id="1415" name="Shape 1415"/>
          <p:cNvSpPr txBox="1"/>
          <p:nvPr/>
        </p:nvSpPr>
        <p:spPr>
          <a:xfrm>
            <a:off x="3563250" y="4032225"/>
            <a:ext cx="20175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b="1" lang="en" sz="2600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&amp;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1416" name="Shape 1416"/>
          <p:cNvSpPr txBox="1"/>
          <p:nvPr/>
        </p:nvSpPr>
        <p:spPr>
          <a:xfrm>
            <a:off x="3072000" y="3577662"/>
            <a:ext cx="3000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by</a:t>
            </a:r>
            <a:r>
              <a:rPr b="1" lang="en" sz="2600">
                <a:solidFill>
                  <a:srgbClr val="F3F3F3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 txBox="1"/>
          <p:nvPr>
            <p:ph type="title"/>
          </p:nvPr>
        </p:nvSpPr>
        <p:spPr>
          <a:xfrm>
            <a:off x="2072275" y="243825"/>
            <a:ext cx="59793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900">
                <a:solidFill>
                  <a:srgbClr val="00FFFF"/>
                </a:solidFill>
              </a:rPr>
              <a:t>A Series LRC Circuit Example</a:t>
            </a:r>
          </a:p>
        </p:txBody>
      </p:sp>
      <p:pic>
        <p:nvPicPr>
          <p:cNvPr id="1511" name="Shape 1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25" y="1186600"/>
            <a:ext cx="2967550" cy="20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Shape 1512"/>
          <p:cNvSpPr txBox="1"/>
          <p:nvPr/>
        </p:nvSpPr>
        <p:spPr>
          <a:xfrm>
            <a:off x="355024" y="3195400"/>
            <a:ext cx="26199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Circuit Diagram</a:t>
            </a:r>
          </a:p>
        </p:txBody>
      </p:sp>
      <p:pic>
        <p:nvPicPr>
          <p:cNvPr id="1513" name="Shape 1513"/>
          <p:cNvPicPr preferRelativeResize="0"/>
          <p:nvPr/>
        </p:nvPicPr>
        <p:blipFill rotWithShape="1">
          <a:blip r:embed="rId4">
            <a:alphaModFix/>
          </a:blip>
          <a:srcRect b="24790" l="23100" r="52658" t="55246"/>
          <a:stretch/>
        </p:blipFill>
        <p:spPr>
          <a:xfrm>
            <a:off x="6574400" y="1939475"/>
            <a:ext cx="2216700" cy="102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4" name="Shape 1514"/>
          <p:cNvGrpSpPr/>
          <p:nvPr/>
        </p:nvGrpSpPr>
        <p:grpSpPr>
          <a:xfrm flipH="1" rot="10800000">
            <a:off x="3137932" y="2200173"/>
            <a:ext cx="255722" cy="263001"/>
            <a:chOff x="5808538" y="1803695"/>
            <a:chExt cx="821729" cy="1228977"/>
          </a:xfrm>
        </p:grpSpPr>
        <p:sp>
          <p:nvSpPr>
            <p:cNvPr id="1515" name="Shape 1515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 flipH="1">
              <a:off x="5808567" y="1803695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7" name="Shape 1517"/>
          <p:cNvSpPr txBox="1"/>
          <p:nvPr/>
        </p:nvSpPr>
        <p:spPr>
          <a:xfrm>
            <a:off x="3391675" y="1187925"/>
            <a:ext cx="2837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Following the Series Rule:</a:t>
            </a:r>
          </a:p>
        </p:txBody>
      </p:sp>
      <p:pic>
        <p:nvPicPr>
          <p:cNvPr id="1518" name="Shape 1518"/>
          <p:cNvPicPr preferRelativeResize="0"/>
          <p:nvPr/>
        </p:nvPicPr>
        <p:blipFill rotWithShape="1">
          <a:blip r:embed="rId5">
            <a:alphaModFix/>
          </a:blip>
          <a:srcRect b="30526" l="24047" r="52866" t="56928"/>
          <a:stretch/>
        </p:blipFill>
        <p:spPr>
          <a:xfrm>
            <a:off x="5733149" y="1256062"/>
            <a:ext cx="2111124" cy="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Shape 1519"/>
          <p:cNvSpPr txBox="1"/>
          <p:nvPr/>
        </p:nvSpPr>
        <p:spPr>
          <a:xfrm>
            <a:off x="3391675" y="2035425"/>
            <a:ext cx="3340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Combining with Complex Ohm’s Law:</a:t>
            </a:r>
          </a:p>
        </p:txBody>
      </p:sp>
      <p:grpSp>
        <p:nvGrpSpPr>
          <p:cNvPr id="1520" name="Shape 1520"/>
          <p:cNvGrpSpPr/>
          <p:nvPr/>
        </p:nvGrpSpPr>
        <p:grpSpPr>
          <a:xfrm flipH="1" rot="10800000">
            <a:off x="3147559" y="1412671"/>
            <a:ext cx="259337" cy="292714"/>
            <a:chOff x="1972825" y="1803752"/>
            <a:chExt cx="821729" cy="1228858"/>
          </a:xfrm>
        </p:grpSpPr>
        <p:sp>
          <p:nvSpPr>
            <p:cNvPr id="1521" name="Shape 152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Shape 1522"/>
            <p:cNvSpPr/>
            <p:nvPr/>
          </p:nvSpPr>
          <p:spPr>
            <a:xfrm flipH="1">
              <a:off x="1972854" y="1803752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23" name="Shape 1523"/>
          <p:cNvPicPr preferRelativeResize="0"/>
          <p:nvPr/>
        </p:nvPicPr>
        <p:blipFill rotWithShape="1">
          <a:blip r:embed="rId6">
            <a:alphaModFix/>
          </a:blip>
          <a:srcRect b="31674" l="22680" r="21593" t="46777"/>
          <a:stretch/>
        </p:blipFill>
        <p:spPr>
          <a:xfrm>
            <a:off x="0" y="3904250"/>
            <a:ext cx="5095500" cy="110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Shape 1524"/>
          <p:cNvSpPr txBox="1"/>
          <p:nvPr/>
        </p:nvSpPr>
        <p:spPr>
          <a:xfrm>
            <a:off x="3401300" y="2857250"/>
            <a:ext cx="4283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Performing similar algebra as the other we have:</a:t>
            </a:r>
          </a:p>
        </p:txBody>
      </p:sp>
      <p:pic>
        <p:nvPicPr>
          <p:cNvPr id="1525" name="Shape 1525"/>
          <p:cNvPicPr preferRelativeResize="0"/>
          <p:nvPr/>
        </p:nvPicPr>
        <p:blipFill rotWithShape="1">
          <a:blip r:embed="rId7">
            <a:alphaModFix/>
          </a:blip>
          <a:srcRect b="41016" l="22905" r="52117" t="39783"/>
          <a:stretch/>
        </p:blipFill>
        <p:spPr>
          <a:xfrm>
            <a:off x="6017650" y="3832087"/>
            <a:ext cx="2283875" cy="9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Shape 1526"/>
          <p:cNvSpPr txBox="1"/>
          <p:nvPr/>
        </p:nvSpPr>
        <p:spPr>
          <a:xfrm>
            <a:off x="5162675" y="3431387"/>
            <a:ext cx="18090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where</a:t>
            </a:r>
          </a:p>
        </p:txBody>
      </p:sp>
      <p:grpSp>
        <p:nvGrpSpPr>
          <p:cNvPr id="1527" name="Shape 1527"/>
          <p:cNvGrpSpPr/>
          <p:nvPr/>
        </p:nvGrpSpPr>
        <p:grpSpPr>
          <a:xfrm flipH="1" rot="10800000">
            <a:off x="3139936" y="3026228"/>
            <a:ext cx="250216" cy="267746"/>
            <a:chOff x="4171678" y="1802747"/>
            <a:chExt cx="821730" cy="1228759"/>
          </a:xfrm>
        </p:grpSpPr>
        <p:sp>
          <p:nvSpPr>
            <p:cNvPr id="1528" name="Shape 1528"/>
            <p:cNvSpPr/>
            <p:nvPr/>
          </p:nvSpPr>
          <p:spPr>
            <a:xfrm rot="10800000">
              <a:off x="4171678" y="2413507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Shape 1529"/>
            <p:cNvSpPr/>
            <p:nvPr/>
          </p:nvSpPr>
          <p:spPr>
            <a:xfrm flipH="1">
              <a:off x="4171708" y="1802747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 txBox="1"/>
          <p:nvPr>
            <p:ph type="title"/>
          </p:nvPr>
        </p:nvSpPr>
        <p:spPr>
          <a:xfrm>
            <a:off x="2072275" y="243825"/>
            <a:ext cx="59793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900">
                <a:solidFill>
                  <a:srgbClr val="00FFFF"/>
                </a:solidFill>
              </a:rPr>
              <a:t>A Series LRC Circuit Example</a:t>
            </a:r>
          </a:p>
        </p:txBody>
      </p:sp>
      <p:grpSp>
        <p:nvGrpSpPr>
          <p:cNvPr id="1535" name="Shape 1535"/>
          <p:cNvGrpSpPr/>
          <p:nvPr/>
        </p:nvGrpSpPr>
        <p:grpSpPr>
          <a:xfrm flipH="1" rot="10800000">
            <a:off x="1094007" y="2632473"/>
            <a:ext cx="255722" cy="263001"/>
            <a:chOff x="5808538" y="1803695"/>
            <a:chExt cx="821729" cy="1228977"/>
          </a:xfrm>
        </p:grpSpPr>
        <p:sp>
          <p:nvSpPr>
            <p:cNvPr id="1536" name="Shape 1536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 flipH="1">
              <a:off x="5808567" y="1803695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8" name="Shape 1538"/>
          <p:cNvSpPr txBox="1"/>
          <p:nvPr/>
        </p:nvSpPr>
        <p:spPr>
          <a:xfrm>
            <a:off x="1338125" y="1256062"/>
            <a:ext cx="2837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Using                        we obtain: </a:t>
            </a:r>
          </a:p>
        </p:txBody>
      </p:sp>
      <p:sp>
        <p:nvSpPr>
          <p:cNvPr id="1539" name="Shape 1539"/>
          <p:cNvSpPr txBox="1"/>
          <p:nvPr/>
        </p:nvSpPr>
        <p:spPr>
          <a:xfrm>
            <a:off x="1347750" y="2467725"/>
            <a:ext cx="3340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Taking only the real part:</a:t>
            </a:r>
          </a:p>
        </p:txBody>
      </p:sp>
      <p:grpSp>
        <p:nvGrpSpPr>
          <p:cNvPr id="1540" name="Shape 1540"/>
          <p:cNvGrpSpPr/>
          <p:nvPr/>
        </p:nvGrpSpPr>
        <p:grpSpPr>
          <a:xfrm flipH="1" rot="10800000">
            <a:off x="1094009" y="1480808"/>
            <a:ext cx="259337" cy="292714"/>
            <a:chOff x="1972825" y="1803752"/>
            <a:chExt cx="821729" cy="1228858"/>
          </a:xfrm>
        </p:grpSpPr>
        <p:sp>
          <p:nvSpPr>
            <p:cNvPr id="1541" name="Shape 154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 flipH="1">
              <a:off x="1972854" y="1803752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3" name="Shape 1543"/>
          <p:cNvSpPr txBox="1"/>
          <p:nvPr/>
        </p:nvSpPr>
        <p:spPr>
          <a:xfrm>
            <a:off x="1347750" y="3626850"/>
            <a:ext cx="59793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With this, we have found the current and have successfully analyzed the AC circuit.</a:t>
            </a:r>
          </a:p>
        </p:txBody>
      </p:sp>
      <p:grpSp>
        <p:nvGrpSpPr>
          <p:cNvPr id="1544" name="Shape 1544"/>
          <p:cNvGrpSpPr/>
          <p:nvPr/>
        </p:nvGrpSpPr>
        <p:grpSpPr>
          <a:xfrm flipH="1" rot="10800000">
            <a:off x="1098561" y="3754415"/>
            <a:ext cx="250216" cy="267746"/>
            <a:chOff x="4171678" y="1802747"/>
            <a:chExt cx="821730" cy="1228759"/>
          </a:xfrm>
        </p:grpSpPr>
        <p:sp>
          <p:nvSpPr>
            <p:cNvPr id="1545" name="Shape 1545"/>
            <p:cNvSpPr/>
            <p:nvPr/>
          </p:nvSpPr>
          <p:spPr>
            <a:xfrm rot="10800000">
              <a:off x="4171678" y="2413507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Shape 1546"/>
            <p:cNvSpPr/>
            <p:nvPr/>
          </p:nvSpPr>
          <p:spPr>
            <a:xfrm flipH="1">
              <a:off x="4171708" y="1802747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7" name="Shape 1547"/>
          <p:cNvPicPr preferRelativeResize="0"/>
          <p:nvPr/>
        </p:nvPicPr>
        <p:blipFill rotWithShape="1">
          <a:blip r:embed="rId3">
            <a:alphaModFix/>
          </a:blip>
          <a:srcRect b="51899" l="43635" r="44224" t="39016"/>
          <a:stretch/>
        </p:blipFill>
        <p:spPr>
          <a:xfrm>
            <a:off x="1957600" y="1393525"/>
            <a:ext cx="1110076" cy="4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 rotWithShape="1">
          <a:blip r:embed="rId4">
            <a:alphaModFix/>
          </a:blip>
          <a:srcRect b="29528" l="17660" r="47101" t="51271"/>
          <a:stretch/>
        </p:blipFill>
        <p:spPr>
          <a:xfrm>
            <a:off x="4175212" y="1280762"/>
            <a:ext cx="3222024" cy="9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 rotWithShape="1">
          <a:blip r:embed="rId5">
            <a:alphaModFix/>
          </a:blip>
          <a:srcRect b="42735" l="29434" r="29426" t="38897"/>
          <a:stretch/>
        </p:blipFill>
        <p:spPr>
          <a:xfrm>
            <a:off x="3635550" y="2441050"/>
            <a:ext cx="3761676" cy="9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 txBox="1"/>
          <p:nvPr/>
        </p:nvSpPr>
        <p:spPr>
          <a:xfrm>
            <a:off x="1274850" y="414225"/>
            <a:ext cx="25839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6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Overview</a:t>
            </a:r>
          </a:p>
        </p:txBody>
      </p:sp>
      <p:sp>
        <p:nvSpPr>
          <p:cNvPr id="1422" name="Shape 1422"/>
          <p:cNvSpPr txBox="1"/>
          <p:nvPr/>
        </p:nvSpPr>
        <p:spPr>
          <a:xfrm>
            <a:off x="1342025" y="1388325"/>
            <a:ext cx="44130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00FFFF"/>
              </a:buClr>
              <a:buSzPct val="100000"/>
              <a:buFont typeface="Calibri"/>
              <a:buAutoNum type="romanUcPeriod"/>
            </a:pPr>
            <a:r>
              <a:rPr b="1" lang="en" sz="26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  <a:p>
            <a:pPr indent="-393700" lvl="0" marL="457200" rtl="0">
              <a:lnSpc>
                <a:spcPct val="150000"/>
              </a:lnSpc>
              <a:spcBef>
                <a:spcPts val="440"/>
              </a:spcBef>
              <a:buClr>
                <a:srgbClr val="00FFFF"/>
              </a:buClr>
              <a:buSzPct val="100000"/>
              <a:buFont typeface="Calibri"/>
              <a:buAutoNum type="romanUcPeriod"/>
            </a:pPr>
            <a:r>
              <a:rPr b="1" lang="en" sz="26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Complex Circuit Forms</a:t>
            </a:r>
          </a:p>
          <a:p>
            <a:pPr indent="-393700" lvl="0" marL="457200" rtl="0">
              <a:lnSpc>
                <a:spcPct val="150000"/>
              </a:lnSpc>
              <a:spcBef>
                <a:spcPts val="440"/>
              </a:spcBef>
              <a:buClr>
                <a:srgbClr val="00FFFF"/>
              </a:buClr>
              <a:buSzPct val="100000"/>
              <a:buFont typeface="Calibri"/>
              <a:buAutoNum type="romanUcPeriod"/>
            </a:pPr>
            <a:r>
              <a:rPr b="1" lang="en" sz="26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The Complex Ohm’s Law</a:t>
            </a:r>
          </a:p>
          <a:p>
            <a:pPr indent="0" lvl="0" marL="0" rtl="0">
              <a:lnSpc>
                <a:spcPct val="115000"/>
              </a:lnSpc>
              <a:spcBef>
                <a:spcPts val="44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spcBef>
                <a:spcPts val="440"/>
              </a:spcBef>
              <a:buNone/>
            </a:pPr>
            <a:r>
              <a:t/>
            </a:r>
            <a:endParaRPr sz="2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>
              <a:spcBef>
                <a:spcPts val="44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/>
          <p:nvPr/>
        </p:nvSpPr>
        <p:spPr>
          <a:xfrm>
            <a:off x="1332275" y="281650"/>
            <a:ext cx="78693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900">
                <a:solidFill>
                  <a:srgbClr val="18BCD4"/>
                </a:solidFill>
                <a:latin typeface="Nixie One"/>
                <a:ea typeface="Nixie One"/>
                <a:cs typeface="Nixie One"/>
                <a:sym typeface="Nixie One"/>
              </a:rPr>
              <a:t>Introduction: AC Circuits</a:t>
            </a:r>
          </a:p>
        </p:txBody>
      </p:sp>
      <p:sp>
        <p:nvSpPr>
          <p:cNvPr id="1428" name="Shape 1428"/>
          <p:cNvSpPr txBox="1"/>
          <p:nvPr/>
        </p:nvSpPr>
        <p:spPr>
          <a:xfrm>
            <a:off x="906500" y="1562950"/>
            <a:ext cx="78693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Most common type of circuits in everyday life.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Driven by time dependent, usually sinusoidal potential.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In circuit analysis we are trying to find the current in the circuit and voltage across components.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3F3F3"/>
              </a:solidFill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When dealing with ac circuits this leaves us D.Es and messy algebra.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 txBox="1"/>
          <p:nvPr>
            <p:ph type="title"/>
          </p:nvPr>
        </p:nvSpPr>
        <p:spPr>
          <a:xfrm>
            <a:off x="1910450" y="1474875"/>
            <a:ext cx="62295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</p:txBody>
      </p:sp>
      <p:pic>
        <p:nvPicPr>
          <p:cNvPr id="1434" name="Shape 1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600" y="830850"/>
            <a:ext cx="272415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Shape 1435"/>
          <p:cNvSpPr txBox="1"/>
          <p:nvPr/>
        </p:nvSpPr>
        <p:spPr>
          <a:xfrm>
            <a:off x="2571800" y="182075"/>
            <a:ext cx="3360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18BCD4"/>
                </a:solidFill>
              </a:rPr>
              <a:t>A Simple Example</a:t>
            </a:r>
          </a:p>
        </p:txBody>
      </p:sp>
      <p:sp>
        <p:nvSpPr>
          <p:cNvPr id="1436" name="Shape 1436"/>
          <p:cNvSpPr txBox="1"/>
          <p:nvPr/>
        </p:nvSpPr>
        <p:spPr>
          <a:xfrm>
            <a:off x="5212750" y="1041575"/>
            <a:ext cx="30000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 Schematic of a series RC circuit.</a:t>
            </a:r>
          </a:p>
        </p:txBody>
      </p:sp>
      <p:sp>
        <p:nvSpPr>
          <p:cNvPr id="1437" name="Shape 1437"/>
          <p:cNvSpPr txBox="1"/>
          <p:nvPr/>
        </p:nvSpPr>
        <p:spPr>
          <a:xfrm>
            <a:off x="873450" y="2982500"/>
            <a:ext cx="7961400" cy="18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Applying KVL we get                                       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Assume voltage has the form Vpcos(</a:t>
            </a:r>
            <a:r>
              <a:rPr lang="en" sz="1800">
                <a:solidFill>
                  <a:srgbClr val="F3F3F3"/>
                </a:solidFill>
              </a:rPr>
              <a:t>ωt) and current has the form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Plug in and solve for    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Easier with complex exponentials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438" name="Shape 1438"/>
          <p:cNvPicPr preferRelativeResize="0"/>
          <p:nvPr/>
        </p:nvPicPr>
        <p:blipFill rotWithShape="1">
          <a:blip r:embed="rId4">
            <a:alphaModFix/>
          </a:blip>
          <a:srcRect b="37264" l="37912" r="36228" t="42518"/>
          <a:stretch/>
        </p:blipFill>
        <p:spPr>
          <a:xfrm>
            <a:off x="3721850" y="2649474"/>
            <a:ext cx="2264599" cy="9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Shape 1439"/>
          <p:cNvPicPr preferRelativeResize="0"/>
          <p:nvPr/>
        </p:nvPicPr>
        <p:blipFill rotWithShape="1">
          <a:blip r:embed="rId5">
            <a:alphaModFix/>
          </a:blip>
          <a:srcRect b="42009" l="41680" r="35731" t="45437"/>
          <a:stretch/>
        </p:blipFill>
        <p:spPr>
          <a:xfrm>
            <a:off x="4431437" y="3630099"/>
            <a:ext cx="1054282" cy="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Shape 1440"/>
          <p:cNvPicPr preferRelativeResize="0"/>
          <p:nvPr/>
        </p:nvPicPr>
        <p:blipFill rotWithShape="1">
          <a:blip r:embed="rId6">
            <a:alphaModFix/>
          </a:blip>
          <a:srcRect b="46250" l="34466" r="28780" t="40983"/>
          <a:stretch/>
        </p:blipFill>
        <p:spPr>
          <a:xfrm>
            <a:off x="1437650" y="3959487"/>
            <a:ext cx="1686893" cy="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Shape 1441"/>
          <p:cNvPicPr preferRelativeResize="0"/>
          <p:nvPr/>
        </p:nvPicPr>
        <p:blipFill rotWithShape="1">
          <a:blip r:embed="rId7">
            <a:alphaModFix/>
          </a:blip>
          <a:srcRect b="38309" l="27495" r="67112" t="49137"/>
          <a:stretch/>
        </p:blipFill>
        <p:spPr>
          <a:xfrm>
            <a:off x="3540850" y="4288900"/>
            <a:ext cx="289899" cy="3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Shape 1446"/>
          <p:cNvSpPr txBox="1"/>
          <p:nvPr>
            <p:ph type="title"/>
          </p:nvPr>
        </p:nvSpPr>
        <p:spPr>
          <a:xfrm>
            <a:off x="2491700" y="300525"/>
            <a:ext cx="70254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The Better Way</a:t>
            </a:r>
          </a:p>
        </p:txBody>
      </p:sp>
      <p:sp>
        <p:nvSpPr>
          <p:cNvPr id="1447" name="Shape 1447"/>
          <p:cNvSpPr txBox="1"/>
          <p:nvPr>
            <p:ph idx="1" type="body"/>
          </p:nvPr>
        </p:nvSpPr>
        <p:spPr>
          <a:xfrm>
            <a:off x="1187550" y="1092375"/>
            <a:ext cx="76419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Assume current and voltage have the form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and                           respectively.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448" name="Shape 1448"/>
          <p:cNvPicPr preferRelativeResize="0"/>
          <p:nvPr/>
        </p:nvPicPr>
        <p:blipFill rotWithShape="1">
          <a:blip r:embed="rId3">
            <a:alphaModFix/>
          </a:blip>
          <a:srcRect b="48963" l="41242" r="37627" t="38484"/>
          <a:stretch/>
        </p:blipFill>
        <p:spPr>
          <a:xfrm>
            <a:off x="3819137" y="1641099"/>
            <a:ext cx="1505724" cy="5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Shape 1449"/>
          <p:cNvPicPr preferRelativeResize="0"/>
          <p:nvPr/>
        </p:nvPicPr>
        <p:blipFill rotWithShape="1">
          <a:blip r:embed="rId4">
            <a:alphaModFix/>
          </a:blip>
          <a:srcRect b="20818" l="42049" r="37983" t="68035"/>
          <a:stretch/>
        </p:blipFill>
        <p:spPr>
          <a:xfrm>
            <a:off x="1733350" y="1670862"/>
            <a:ext cx="1412724" cy="4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Shape 1450"/>
          <p:cNvSpPr txBox="1"/>
          <p:nvPr/>
        </p:nvSpPr>
        <p:spPr>
          <a:xfrm>
            <a:off x="1187550" y="2332050"/>
            <a:ext cx="5728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Plug in and take derivatives: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 Cancel exponentials and rearrange terms: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</p:txBody>
      </p:sp>
      <p:pic>
        <p:nvPicPr>
          <p:cNvPr id="1451" name="Shape 1451"/>
          <p:cNvPicPr preferRelativeResize="0"/>
          <p:nvPr/>
        </p:nvPicPr>
        <p:blipFill rotWithShape="1">
          <a:blip r:embed="rId5">
            <a:alphaModFix/>
          </a:blip>
          <a:srcRect b="37265" l="15048" r="16425" t="42517"/>
          <a:stretch/>
        </p:blipFill>
        <p:spPr>
          <a:xfrm>
            <a:off x="1688229" y="2752274"/>
            <a:ext cx="4458145" cy="7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Shape 1452"/>
          <p:cNvPicPr preferRelativeResize="0"/>
          <p:nvPr/>
        </p:nvPicPr>
        <p:blipFill rotWithShape="1">
          <a:blip r:embed="rId6">
            <a:alphaModFix/>
          </a:blip>
          <a:srcRect b="27299" l="30948" r="31456" t="55595"/>
          <a:stretch/>
        </p:blipFill>
        <p:spPr>
          <a:xfrm>
            <a:off x="1733350" y="4032025"/>
            <a:ext cx="2736849" cy="7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/>
          <p:nvPr/>
        </p:nvSpPr>
        <p:spPr>
          <a:xfrm>
            <a:off x="1226075" y="1172750"/>
            <a:ext cx="6902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Isolate the current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Realize bottom is a complex number and put it in form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                                                where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 Using this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Our final answer is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</a:p>
        </p:txBody>
      </p:sp>
      <p:pic>
        <p:nvPicPr>
          <p:cNvPr id="1458" name="Shape 1458"/>
          <p:cNvPicPr preferRelativeResize="0"/>
          <p:nvPr/>
        </p:nvPicPr>
        <p:blipFill rotWithShape="1">
          <a:blip r:embed="rId3">
            <a:alphaModFix/>
          </a:blip>
          <a:srcRect b="41446" l="41676" r="36902" t="47408"/>
          <a:stretch/>
        </p:blipFill>
        <p:spPr>
          <a:xfrm>
            <a:off x="7438400" y="2050712"/>
            <a:ext cx="1559026" cy="4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Shape 1459"/>
          <p:cNvPicPr preferRelativeResize="0"/>
          <p:nvPr/>
        </p:nvPicPr>
        <p:blipFill rotWithShape="1">
          <a:blip r:embed="rId4">
            <a:alphaModFix/>
          </a:blip>
          <a:srcRect b="40423" l="28144" r="23152" t="35777"/>
          <a:stretch/>
        </p:blipFill>
        <p:spPr>
          <a:xfrm>
            <a:off x="1678950" y="2585225"/>
            <a:ext cx="2667729" cy="7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Shape 1460"/>
          <p:cNvPicPr preferRelativeResize="0"/>
          <p:nvPr/>
        </p:nvPicPr>
        <p:blipFill rotWithShape="1">
          <a:blip r:embed="rId5">
            <a:alphaModFix/>
          </a:blip>
          <a:srcRect b="32217" l="32742" r="27342" t="44479"/>
          <a:stretch/>
        </p:blipFill>
        <p:spPr>
          <a:xfrm>
            <a:off x="5319725" y="2585225"/>
            <a:ext cx="2435724" cy="7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Shape 1461"/>
          <p:cNvSpPr txBox="1"/>
          <p:nvPr/>
        </p:nvSpPr>
        <p:spPr>
          <a:xfrm>
            <a:off x="3366125" y="2651825"/>
            <a:ext cx="6342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2" name="Shape 1462"/>
          <p:cNvPicPr preferRelativeResize="0"/>
          <p:nvPr/>
        </p:nvPicPr>
        <p:blipFill rotWithShape="1">
          <a:blip r:embed="rId6">
            <a:alphaModFix/>
          </a:blip>
          <a:srcRect b="24455" l="38506" r="32931" t="52068"/>
          <a:stretch/>
        </p:blipFill>
        <p:spPr>
          <a:xfrm>
            <a:off x="3812212" y="1095800"/>
            <a:ext cx="1730114" cy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Shape 1463"/>
          <p:cNvPicPr preferRelativeResize="0"/>
          <p:nvPr/>
        </p:nvPicPr>
        <p:blipFill rotWithShape="1">
          <a:blip r:embed="rId7">
            <a:alphaModFix/>
          </a:blip>
          <a:srcRect b="38443" l="35144" r="32592" t="47299"/>
          <a:stretch/>
        </p:blipFill>
        <p:spPr>
          <a:xfrm>
            <a:off x="2908662" y="3318125"/>
            <a:ext cx="2204724" cy="54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Shape 1464"/>
          <p:cNvSpPr txBox="1"/>
          <p:nvPr>
            <p:ph type="title"/>
          </p:nvPr>
        </p:nvSpPr>
        <p:spPr>
          <a:xfrm>
            <a:off x="2491700" y="300525"/>
            <a:ext cx="70254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The Better Way</a:t>
            </a:r>
          </a:p>
        </p:txBody>
      </p:sp>
      <p:pic>
        <p:nvPicPr>
          <p:cNvPr id="1465" name="Shape 1465"/>
          <p:cNvPicPr preferRelativeResize="0"/>
          <p:nvPr/>
        </p:nvPicPr>
        <p:blipFill rotWithShape="1">
          <a:blip r:embed="rId8">
            <a:alphaModFix/>
          </a:blip>
          <a:srcRect b="33895" l="14297" r="23187" t="40962"/>
          <a:stretch/>
        </p:blipFill>
        <p:spPr>
          <a:xfrm>
            <a:off x="3812225" y="4074649"/>
            <a:ext cx="3943225" cy="88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/>
          <p:nvPr>
            <p:ph type="ctrTitle"/>
          </p:nvPr>
        </p:nvSpPr>
        <p:spPr>
          <a:xfrm>
            <a:off x="1567500" y="178775"/>
            <a:ext cx="6246600" cy="78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FFFF"/>
                </a:solidFill>
              </a:rPr>
              <a:t>The Complex Ohm’s Law</a:t>
            </a:r>
          </a:p>
        </p:txBody>
      </p:sp>
      <p:sp>
        <p:nvSpPr>
          <p:cNvPr id="1471" name="Shape 1471"/>
          <p:cNvSpPr txBox="1"/>
          <p:nvPr/>
        </p:nvSpPr>
        <p:spPr>
          <a:xfrm>
            <a:off x="2430775" y="1526450"/>
            <a:ext cx="63909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Observe the previous equation used earlier:</a:t>
            </a:r>
            <a:br>
              <a:rPr lang="en" sz="1800">
                <a:solidFill>
                  <a:srgbClr val="FFFFFF"/>
                </a:solidFill>
              </a:rPr>
            </a:br>
            <a:br>
              <a:rPr lang="en" sz="1800">
                <a:solidFill>
                  <a:srgbClr val="FFFFFF"/>
                </a:solidFill>
              </a:rPr>
            </a:br>
            <a:br>
              <a:rPr lang="en" sz="1800">
                <a:solidFill>
                  <a:srgbClr val="FFFFFF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This equation has similarities to the famous Ohm’s Law for resistors: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The RC circuit discussed earlier can be generalized to include inductors to the mix. </a:t>
            </a:r>
            <a:br>
              <a:rPr lang="en" sz="1800">
                <a:solidFill>
                  <a:srgbClr val="FFFFFF"/>
                </a:solidFill>
              </a:rPr>
            </a:b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These three components can be generalized to all have resistance called Impedance.</a:t>
            </a:r>
          </a:p>
        </p:txBody>
      </p:sp>
      <p:sp>
        <p:nvSpPr>
          <p:cNvPr id="1472" name="Shape 1472"/>
          <p:cNvSpPr txBox="1"/>
          <p:nvPr/>
        </p:nvSpPr>
        <p:spPr>
          <a:xfrm>
            <a:off x="2207275" y="848412"/>
            <a:ext cx="69822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The Even Better Way</a:t>
            </a:r>
          </a:p>
        </p:txBody>
      </p:sp>
      <p:pic>
        <p:nvPicPr>
          <p:cNvPr id="1473" name="Shape 1473"/>
          <p:cNvPicPr preferRelativeResize="0"/>
          <p:nvPr/>
        </p:nvPicPr>
        <p:blipFill rotWithShape="1">
          <a:blip r:embed="rId3">
            <a:alphaModFix/>
          </a:blip>
          <a:srcRect b="7147" l="17658" r="17658" t="7147"/>
          <a:stretch/>
        </p:blipFill>
        <p:spPr>
          <a:xfrm>
            <a:off x="520000" y="1690050"/>
            <a:ext cx="1842900" cy="17634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1474" name="Shape 1474"/>
          <p:cNvPicPr preferRelativeResize="0"/>
          <p:nvPr/>
        </p:nvPicPr>
        <p:blipFill rotWithShape="1">
          <a:blip r:embed="rId4">
            <a:alphaModFix/>
          </a:blip>
          <a:srcRect b="59885" l="39877" r="45955" t="31904"/>
          <a:stretch/>
        </p:blipFill>
        <p:spPr>
          <a:xfrm>
            <a:off x="4384249" y="3099649"/>
            <a:ext cx="1085476" cy="3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Shape 1475"/>
          <p:cNvPicPr preferRelativeResize="0"/>
          <p:nvPr/>
        </p:nvPicPr>
        <p:blipFill rotWithShape="1">
          <a:blip r:embed="rId5">
            <a:alphaModFix/>
          </a:blip>
          <a:srcRect b="27299" l="30948" r="31456" t="55595"/>
          <a:stretch/>
        </p:blipFill>
        <p:spPr>
          <a:xfrm>
            <a:off x="3846462" y="2073225"/>
            <a:ext cx="2736849" cy="7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/>
          <p:nvPr>
            <p:ph type="title"/>
          </p:nvPr>
        </p:nvSpPr>
        <p:spPr>
          <a:xfrm>
            <a:off x="1785125" y="581425"/>
            <a:ext cx="50421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800">
                <a:solidFill>
                  <a:srgbClr val="00FFFF"/>
                </a:solidFill>
              </a:rPr>
              <a:t>Complex Impedance</a:t>
            </a:r>
          </a:p>
        </p:txBody>
      </p:sp>
      <p:sp>
        <p:nvSpPr>
          <p:cNvPr id="1481" name="Shape 1481"/>
          <p:cNvSpPr txBox="1"/>
          <p:nvPr>
            <p:ph type="title"/>
          </p:nvPr>
        </p:nvSpPr>
        <p:spPr>
          <a:xfrm>
            <a:off x="1368075" y="1391425"/>
            <a:ext cx="1578000" cy="4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/>
              <a:t>Resistors</a:t>
            </a:r>
          </a:p>
        </p:txBody>
      </p:sp>
      <p:sp>
        <p:nvSpPr>
          <p:cNvPr id="1482" name="Shape 1482"/>
          <p:cNvSpPr txBox="1"/>
          <p:nvPr>
            <p:ph idx="1" type="body"/>
          </p:nvPr>
        </p:nvSpPr>
        <p:spPr>
          <a:xfrm>
            <a:off x="1195325" y="1862725"/>
            <a:ext cx="2176800" cy="254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Unfortunately, resistors don’t have a complex form:</a:t>
            </a:r>
          </a:p>
        </p:txBody>
      </p:sp>
      <p:sp>
        <p:nvSpPr>
          <p:cNvPr id="1483" name="Shape 1483"/>
          <p:cNvSpPr txBox="1"/>
          <p:nvPr>
            <p:ph idx="4294967295" type="body"/>
          </p:nvPr>
        </p:nvSpPr>
        <p:spPr>
          <a:xfrm>
            <a:off x="3483597" y="1862725"/>
            <a:ext cx="2176800" cy="254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Similar to what was seen in the previous equation:</a:t>
            </a:r>
          </a:p>
        </p:txBody>
      </p:sp>
      <p:sp>
        <p:nvSpPr>
          <p:cNvPr id="1484" name="Shape 1484"/>
          <p:cNvSpPr txBox="1"/>
          <p:nvPr>
            <p:ph idx="4294967295" type="body"/>
          </p:nvPr>
        </p:nvSpPr>
        <p:spPr>
          <a:xfrm>
            <a:off x="5771869" y="1862725"/>
            <a:ext cx="2176800" cy="254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The complex form of an inductor:</a:t>
            </a:r>
          </a:p>
        </p:txBody>
      </p:sp>
      <p:sp>
        <p:nvSpPr>
          <p:cNvPr id="1485" name="Shape 1485"/>
          <p:cNvSpPr txBox="1"/>
          <p:nvPr>
            <p:ph type="title"/>
          </p:nvPr>
        </p:nvSpPr>
        <p:spPr>
          <a:xfrm>
            <a:off x="3511150" y="1391425"/>
            <a:ext cx="1762800" cy="4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/>
              <a:t>Capacitors</a:t>
            </a:r>
          </a:p>
        </p:txBody>
      </p:sp>
      <p:sp>
        <p:nvSpPr>
          <p:cNvPr id="1486" name="Shape 1486"/>
          <p:cNvSpPr txBox="1"/>
          <p:nvPr>
            <p:ph type="title"/>
          </p:nvPr>
        </p:nvSpPr>
        <p:spPr>
          <a:xfrm>
            <a:off x="5839025" y="1391425"/>
            <a:ext cx="1818600" cy="4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/>
              <a:t>Inductors</a:t>
            </a:r>
          </a:p>
        </p:txBody>
      </p:sp>
      <p:pic>
        <p:nvPicPr>
          <p:cNvPr id="1487" name="Shape 1487"/>
          <p:cNvPicPr preferRelativeResize="0"/>
          <p:nvPr/>
        </p:nvPicPr>
        <p:blipFill rotWithShape="1">
          <a:blip r:embed="rId3">
            <a:alphaModFix/>
          </a:blip>
          <a:srcRect b="51405" l="39900" r="40820" t="39432"/>
          <a:stretch/>
        </p:blipFill>
        <p:spPr>
          <a:xfrm>
            <a:off x="1342825" y="2842275"/>
            <a:ext cx="1762800" cy="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 rotWithShape="1">
          <a:blip r:embed="rId4">
            <a:alphaModFix/>
          </a:blip>
          <a:srcRect b="40892" l="38898" r="39947" t="47505"/>
          <a:stretch/>
        </p:blipFill>
        <p:spPr>
          <a:xfrm>
            <a:off x="3604850" y="2779537"/>
            <a:ext cx="1934300" cy="5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 rotWithShape="1">
          <a:blip r:embed="rId5">
            <a:alphaModFix/>
          </a:blip>
          <a:srcRect b="31162" l="38026" r="39608" t="57235"/>
          <a:stretch/>
        </p:blipFill>
        <p:spPr>
          <a:xfrm>
            <a:off x="5771875" y="2716825"/>
            <a:ext cx="2044976" cy="5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153550" y="4073500"/>
            <a:ext cx="8031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365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Muli"/>
              <a:buChar char="●"/>
            </a:pPr>
            <a:r>
              <a:rPr b="1" lang="en" sz="1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Real part of complex impedance: Resistive Impedance or Resistance.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Muli"/>
              <a:buChar char="●"/>
            </a:pPr>
            <a:r>
              <a:rPr b="1" lang="en" sz="1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Imaginary part: Reactive Impedance or Reactance, denoted by</a:t>
            </a:r>
          </a:p>
        </p:txBody>
      </p:sp>
      <p:pic>
        <p:nvPicPr>
          <p:cNvPr id="1491" name="Shape 1491"/>
          <p:cNvPicPr preferRelativeResize="0"/>
          <p:nvPr/>
        </p:nvPicPr>
        <p:blipFill rotWithShape="1">
          <a:blip r:embed="rId6">
            <a:alphaModFix/>
          </a:blip>
          <a:srcRect b="45912" l="31521" r="64937" t="46893"/>
          <a:stretch/>
        </p:blipFill>
        <p:spPr>
          <a:xfrm>
            <a:off x="7129899" y="4407625"/>
            <a:ext cx="323775" cy="3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Shape 1492"/>
          <p:cNvSpPr txBox="1"/>
          <p:nvPr/>
        </p:nvSpPr>
        <p:spPr>
          <a:xfrm>
            <a:off x="497875" y="3313562"/>
            <a:ext cx="5274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Real &amp; Imaginary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 txBox="1"/>
          <p:nvPr>
            <p:ph type="title"/>
          </p:nvPr>
        </p:nvSpPr>
        <p:spPr>
          <a:xfrm>
            <a:off x="1678825" y="618075"/>
            <a:ext cx="59793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FFFF"/>
                </a:solidFill>
              </a:rPr>
              <a:t>Complex Ohm’s Law</a:t>
            </a:r>
          </a:p>
        </p:txBody>
      </p:sp>
      <p:sp>
        <p:nvSpPr>
          <p:cNvPr id="1498" name="Shape 1498"/>
          <p:cNvSpPr txBox="1"/>
          <p:nvPr>
            <p:ph type="title"/>
          </p:nvPr>
        </p:nvSpPr>
        <p:spPr>
          <a:xfrm>
            <a:off x="1718700" y="2821225"/>
            <a:ext cx="1578000" cy="4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/>
              <a:t>Series</a:t>
            </a:r>
          </a:p>
        </p:txBody>
      </p:sp>
      <p:sp>
        <p:nvSpPr>
          <p:cNvPr id="1499" name="Shape 1499"/>
          <p:cNvSpPr txBox="1"/>
          <p:nvPr>
            <p:ph type="title"/>
          </p:nvPr>
        </p:nvSpPr>
        <p:spPr>
          <a:xfrm>
            <a:off x="4821425" y="2821225"/>
            <a:ext cx="1762800" cy="4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300"/>
              <a:t>Parallel</a:t>
            </a:r>
          </a:p>
        </p:txBody>
      </p:sp>
      <p:sp>
        <p:nvSpPr>
          <p:cNvPr id="1500" name="Shape 1500"/>
          <p:cNvSpPr txBox="1"/>
          <p:nvPr/>
        </p:nvSpPr>
        <p:spPr>
          <a:xfrm>
            <a:off x="1283149" y="2336100"/>
            <a:ext cx="53739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700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The Rules for Circuit Analysis</a:t>
            </a:r>
          </a:p>
        </p:txBody>
      </p:sp>
      <p:pic>
        <p:nvPicPr>
          <p:cNvPr id="1501" name="Shape 1501"/>
          <p:cNvPicPr preferRelativeResize="0"/>
          <p:nvPr/>
        </p:nvPicPr>
        <p:blipFill rotWithShape="1">
          <a:blip r:embed="rId3">
            <a:alphaModFix/>
          </a:blip>
          <a:srcRect b="42414" l="36848" r="41848" t="42749"/>
          <a:stretch/>
        </p:blipFill>
        <p:spPr>
          <a:xfrm>
            <a:off x="1803562" y="1263362"/>
            <a:ext cx="1521476" cy="59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Shape 1502"/>
          <p:cNvPicPr preferRelativeResize="0"/>
          <p:nvPr/>
        </p:nvPicPr>
        <p:blipFill rotWithShape="1">
          <a:blip r:embed="rId4">
            <a:alphaModFix/>
          </a:blip>
          <a:srcRect b="36457" l="42038" r="38682" t="52702"/>
          <a:stretch/>
        </p:blipFill>
        <p:spPr>
          <a:xfrm>
            <a:off x="4322450" y="1433112"/>
            <a:ext cx="1657223" cy="5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Shape 1503"/>
          <p:cNvSpPr txBox="1"/>
          <p:nvPr/>
        </p:nvSpPr>
        <p:spPr>
          <a:xfrm>
            <a:off x="3305300" y="1459512"/>
            <a:ext cx="1329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where</a:t>
            </a:r>
          </a:p>
        </p:txBody>
      </p:sp>
      <p:pic>
        <p:nvPicPr>
          <p:cNvPr id="1504" name="Shape 1504"/>
          <p:cNvPicPr preferRelativeResize="0"/>
          <p:nvPr/>
        </p:nvPicPr>
        <p:blipFill rotWithShape="1">
          <a:blip r:embed="rId5">
            <a:alphaModFix/>
          </a:blip>
          <a:srcRect b="28762" l="36413" r="27696" t="46407"/>
          <a:stretch/>
        </p:blipFill>
        <p:spPr>
          <a:xfrm>
            <a:off x="1189277" y="3398074"/>
            <a:ext cx="2992548" cy="1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Shape 1505"/>
          <p:cNvPicPr preferRelativeResize="0"/>
          <p:nvPr/>
        </p:nvPicPr>
        <p:blipFill rotWithShape="1">
          <a:blip r:embed="rId6">
            <a:alphaModFix/>
          </a:blip>
          <a:srcRect b="50324" l="9672" r="55269" t="25762"/>
          <a:stretch/>
        </p:blipFill>
        <p:spPr>
          <a:xfrm>
            <a:off x="4055296" y="3418112"/>
            <a:ext cx="2930652" cy="11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