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7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8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9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10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11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12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13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14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15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16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notesSlides/notesSlide17.xml" ContentType="application/vnd.openxmlformats-officedocument.presentationml.notesSlide+xml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notesSlides/notesSlide18.xml" ContentType="application/vnd.openxmlformats-officedocument.presentationml.notesSlide+xml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notesSlides/notesSlide19.xml" ContentType="application/vnd.openxmlformats-officedocument.presentationml.notesSlide+xml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6" r:id="rId2"/>
  </p:sldMasterIdLst>
  <p:notesMasterIdLst>
    <p:notesMasterId r:id="rId23"/>
  </p:notesMasterIdLst>
  <p:sldIdLst>
    <p:sldId id="261" r:id="rId3"/>
    <p:sldId id="267" r:id="rId4"/>
    <p:sldId id="271" r:id="rId5"/>
    <p:sldId id="272" r:id="rId6"/>
    <p:sldId id="268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5" r:id="rId16"/>
    <p:sldId id="281" r:id="rId17"/>
    <p:sldId id="282" r:id="rId18"/>
    <p:sldId id="283" r:id="rId19"/>
    <p:sldId id="284" r:id="rId20"/>
    <p:sldId id="287" r:id="rId21"/>
    <p:sldId id="28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FCF"/>
    <a:srgbClr val="F9F9F4"/>
    <a:srgbClr val="FFF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3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1310A-4D2A-BD43-92E5-08D943CAB843}" type="datetimeFigureOut">
              <a:rPr lang="en-US" smtClean="0"/>
              <a:t>4/25/16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2AA54-CC33-904C-9DDD-1D9D6AD67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6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audio" Target="../media/audio6.wav"/><Relationship Id="rId2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70736-583D-BE49-B7C6-9A802150C2E2}" type="datetimeFigureOut">
              <a:rPr lang="en-US" smtClean="0"/>
              <a:t>4/25/16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5B34-2044-0B45-A154-384B64256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46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70736-583D-BE49-B7C6-9A802150C2E2}" type="datetimeFigureOut">
              <a:rPr lang="en-US" smtClean="0"/>
              <a:t>4/25/16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5B34-2044-0B45-A154-384B64256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44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70736-583D-BE49-B7C6-9A802150C2E2}" type="datetimeFigureOut">
              <a:rPr lang="en-US" smtClean="0"/>
              <a:t>4/25/16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5B34-2044-0B45-A154-384B64256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70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13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429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240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4191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240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905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24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2667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24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477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240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7239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240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4953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240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5715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240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43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240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143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240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239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240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905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240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477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2400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2667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240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5715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240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3429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240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4953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240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4191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240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 bwMode="auto">
          <a:xfrm>
            <a:off x="4114800" y="5575756"/>
            <a:ext cx="9144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Arial Black" pitchFamily="34" charset="0"/>
                <a:cs typeface="Arial" charset="0"/>
              </a:rPr>
              <a:t>Start Timer</a:t>
            </a:r>
            <a:endParaRPr lang="en-US" sz="800" dirty="0">
              <a:solidFill>
                <a:srgbClr val="FFFFFF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21" name="TextBox 20">
            <a:hlinkClick r:id="" action="ppaction://hlinkshowjump?jump=nextslide"/>
          </p:cNvPr>
          <p:cNvSpPr txBox="1"/>
          <p:nvPr userDrawn="1"/>
        </p:nvSpPr>
        <p:spPr bwMode="auto">
          <a:xfrm>
            <a:off x="8099424" y="5446064"/>
            <a:ext cx="81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Arial Black" pitchFamily="34" charset="0"/>
                <a:cs typeface="Arial" charset="0"/>
              </a:rPr>
              <a:t>GO TO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Arial Black" pitchFamily="34" charset="0"/>
                <a:cs typeface="Arial" charset="0"/>
              </a:rPr>
              <a:t>ANSWER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Arial Black" pitchFamily="34" charset="0"/>
                <a:cs typeface="Arial" charset="0"/>
              </a:rPr>
              <a:t>(question)</a:t>
            </a:r>
            <a:endParaRPr lang="en-US" sz="800" dirty="0">
              <a:solidFill>
                <a:srgbClr val="FFFFFF"/>
              </a:solidFill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028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Jeopardy-t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398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625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301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70736-583D-BE49-B7C6-9A802150C2E2}" type="datetimeFigureOut">
              <a:rPr lang="en-US" smtClean="0"/>
              <a:t>4/25/16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5B34-2044-0B45-A154-384B64256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5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70736-583D-BE49-B7C6-9A802150C2E2}" type="datetimeFigureOut">
              <a:rPr lang="en-US" smtClean="0"/>
              <a:t>4/25/16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5B34-2044-0B45-A154-384B64256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99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70736-583D-BE49-B7C6-9A802150C2E2}" type="datetimeFigureOut">
              <a:rPr lang="en-US" smtClean="0"/>
              <a:t>4/25/16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5B34-2044-0B45-A154-384B64256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5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70736-583D-BE49-B7C6-9A802150C2E2}" type="datetimeFigureOut">
              <a:rPr lang="en-US" smtClean="0"/>
              <a:t>4/25/16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5B34-2044-0B45-A154-384B64256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68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70736-583D-BE49-B7C6-9A802150C2E2}" type="datetimeFigureOut">
              <a:rPr lang="en-US" smtClean="0"/>
              <a:t>4/25/16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5B34-2044-0B45-A154-384B64256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94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70736-583D-BE49-B7C6-9A802150C2E2}" type="datetimeFigureOut">
              <a:rPr lang="en-US" smtClean="0"/>
              <a:t>4/25/16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5B34-2044-0B45-A154-384B64256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76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70736-583D-BE49-B7C6-9A802150C2E2}" type="datetimeFigureOut">
              <a:rPr lang="en-US" smtClean="0"/>
              <a:t>4/25/16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5B34-2044-0B45-A154-384B64256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00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70736-583D-BE49-B7C6-9A802150C2E2}" type="datetimeFigureOut">
              <a:rPr lang="en-US" smtClean="0"/>
              <a:t>4/25/16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5B34-2044-0B45-A154-384B64256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91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audio" Target="../media/audio5.wav"/><Relationship Id="rId12" Type="http://schemas.openxmlformats.org/officeDocument/2006/relationships/slide" Target="../slides/slide10.xml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theme" Target="../theme/theme2.xml"/><Relationship Id="rId6" Type="http://schemas.openxmlformats.org/officeDocument/2006/relationships/image" Target="../media/image2.jpeg"/><Relationship Id="rId7" Type="http://schemas.openxmlformats.org/officeDocument/2006/relationships/audio" Target="../media/audio1.wav"/><Relationship Id="rId8" Type="http://schemas.openxmlformats.org/officeDocument/2006/relationships/audio" Target="../media/audio2.wav"/><Relationship Id="rId9" Type="http://schemas.openxmlformats.org/officeDocument/2006/relationships/audio" Target="../media/audio3.wav"/><Relationship Id="rId10" Type="http://schemas.openxmlformats.org/officeDocument/2006/relationships/audio" Target="../media/audio4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70736-583D-BE49-B7C6-9A802150C2E2}" type="datetimeFigureOut">
              <a:rPr lang="en-US" smtClean="0"/>
              <a:t>4/25/16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14340" y="6290274"/>
            <a:ext cx="4423113" cy="561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D5B34-2044-0B45-A154-384B64256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9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20"/>
          <p:cNvGrpSpPr>
            <a:grpSpLocks/>
          </p:cNvGrpSpPr>
          <p:nvPr userDrawn="1"/>
        </p:nvGrpSpPr>
        <p:grpSpPr bwMode="auto">
          <a:xfrm>
            <a:off x="6172200" y="6172200"/>
            <a:ext cx="2643188" cy="534988"/>
            <a:chOff x="6172200" y="6172200"/>
            <a:chExt cx="2643188" cy="534544"/>
          </a:xfrm>
        </p:grpSpPr>
        <p:sp>
          <p:nvSpPr>
            <p:cNvPr id="22" name="Text Box 63"/>
            <p:cNvSpPr txBox="1">
              <a:spLocks noChangeArrowheads="1"/>
            </p:cNvSpPr>
            <p:nvPr/>
          </p:nvSpPr>
          <p:spPr bwMode="auto">
            <a:xfrm>
              <a:off x="7467600" y="6491023"/>
              <a:ext cx="533400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rgbClr val="FFFFFF"/>
                  </a:solidFill>
                  <a:effectLst/>
                </a:rPr>
                <a:t>Cheer</a:t>
              </a:r>
            </a:p>
          </p:txBody>
        </p:sp>
        <p:sp>
          <p:nvSpPr>
            <p:cNvPr id="23" name="Text Box 64"/>
            <p:cNvSpPr txBox="1">
              <a:spLocks noChangeArrowheads="1"/>
            </p:cNvSpPr>
            <p:nvPr/>
          </p:nvSpPr>
          <p:spPr bwMode="auto">
            <a:xfrm>
              <a:off x="8229600" y="6491023"/>
              <a:ext cx="585788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rgbClr val="FFFFFF"/>
                  </a:solidFill>
                  <a:effectLst/>
                </a:rPr>
                <a:t>Silence</a:t>
              </a:r>
            </a:p>
          </p:txBody>
        </p:sp>
        <p:sp>
          <p:nvSpPr>
            <p:cNvPr id="24" name="Text Box 65"/>
            <p:cNvSpPr txBox="1">
              <a:spLocks noChangeArrowheads="1"/>
            </p:cNvSpPr>
            <p:nvPr/>
          </p:nvSpPr>
          <p:spPr bwMode="auto">
            <a:xfrm>
              <a:off x="7062788" y="6491023"/>
              <a:ext cx="457200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rgbClr val="FFFFFF"/>
                  </a:solidFill>
                  <a:effectLst/>
                </a:rPr>
                <a:t>Lose</a:t>
              </a:r>
            </a:p>
          </p:txBody>
        </p:sp>
        <p:sp>
          <p:nvSpPr>
            <p:cNvPr id="25" name="Text Box 67"/>
            <p:cNvSpPr txBox="1">
              <a:spLocks noChangeArrowheads="1"/>
            </p:cNvSpPr>
            <p:nvPr/>
          </p:nvSpPr>
          <p:spPr bwMode="auto">
            <a:xfrm>
              <a:off x="6629400" y="6491023"/>
              <a:ext cx="549275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en-US" sz="800" b="1" dirty="0" smtClean="0">
                  <a:solidFill>
                    <a:srgbClr val="FFFFFF"/>
                  </a:solidFill>
                  <a:effectLst/>
                </a:rPr>
                <a:t>Timer</a:t>
              </a:r>
              <a:endParaRPr lang="en-US" altLang="en-US" sz="800" b="1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26" name="Text Box 69"/>
            <p:cNvSpPr txBox="1">
              <a:spLocks noChangeArrowheads="1"/>
            </p:cNvSpPr>
            <p:nvPr/>
          </p:nvSpPr>
          <p:spPr bwMode="auto">
            <a:xfrm>
              <a:off x="7885113" y="6491023"/>
              <a:ext cx="457200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rgbClr val="FFFFFF"/>
                  </a:solidFill>
                  <a:effectLst/>
                </a:rPr>
                <a:t>Boo</a:t>
              </a:r>
            </a:p>
          </p:txBody>
        </p:sp>
        <p:sp>
          <p:nvSpPr>
            <p:cNvPr id="27" name="AutoShape 60">
              <a:hlinkClick r:id="" action="ppaction://noaction" highlightClick="1">
                <a:snd r:embed="rId7" name="cheering1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512050" y="6172200"/>
              <a:ext cx="365125" cy="364822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defTabSz="914400" eaLnBrk="0" hangingPunct="0"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8" name="AutoShape 61">
              <a:hlinkClick r:id="" action="ppaction://noaction" highlightClick="1">
                <a:snd r:embed="rId8" name="tpirhorns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102475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defTabSz="914400" eaLnBrk="0" hangingPunct="0"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" name="AutoShape 62">
              <a:hlinkClick r:id="" action="ppaction://noaction" highlightClick="1" endSnd="1"/>
            </p:cNvPr>
            <p:cNvSpPr>
              <a:spLocks noChangeArrowheads="1"/>
            </p:cNvSpPr>
            <p:nvPr/>
          </p:nvSpPr>
          <p:spPr bwMode="auto">
            <a:xfrm>
              <a:off x="8328025" y="6172200"/>
              <a:ext cx="365125" cy="364822"/>
            </a:xfrm>
            <a:prstGeom prst="actionButtonSound">
              <a:avLst/>
            </a:prstGeom>
            <a:solidFill>
              <a:srgbClr val="F6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defTabSz="914400" eaLnBrk="0" hangingPunct="0"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0" name="AutoShape 66">
              <a:hlinkClick r:id="" action="ppaction://noaction" highlightClick="1">
                <a:snd r:embed="rId9" name="30 Second Timer With Jeopardy Thinking Music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6707188" y="6172200"/>
              <a:ext cx="365125" cy="364822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defTabSz="914400" eaLnBrk="0" hangingPunct="0"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1" name="AutoShape 68">
              <a:hlinkClick r:id="" action="ppaction://noaction" highlightClick="1">
                <a:snd r:embed="rId10" name="boo3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924800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defTabSz="914400" eaLnBrk="0" hangingPunct="0"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2" name="AutoShape 61">
              <a:hlinkClick r:id="" action="ppaction://noaction" highlightClick="1">
                <a:snd r:embed="rId11" name="Jeopardy Intro 1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6288088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defTabSz="914400" eaLnBrk="0" hangingPunct="0"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3" name="Text Box 65"/>
            <p:cNvSpPr txBox="1">
              <a:spLocks noChangeArrowheads="1"/>
            </p:cNvSpPr>
            <p:nvPr/>
          </p:nvSpPr>
          <p:spPr bwMode="auto">
            <a:xfrm>
              <a:off x="6172200" y="6491023"/>
              <a:ext cx="533400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defTabSz="914400" eaLnBrk="0" hangingPunct="0">
                <a:spcBef>
                  <a:spcPct val="50000"/>
                </a:spcBef>
                <a:defRPr/>
              </a:pPr>
              <a:r>
                <a:rPr lang="en-US" altLang="en-US" sz="800" b="1" dirty="0" smtClean="0">
                  <a:solidFill>
                    <a:srgbClr val="FFFFFF"/>
                  </a:solidFill>
                  <a:effectLst/>
                </a:rPr>
                <a:t>Theme</a:t>
              </a:r>
              <a:endParaRPr lang="en-US" altLang="en-US" sz="800" b="1" dirty="0">
                <a:solidFill>
                  <a:srgbClr val="FFFFFF"/>
                </a:solidFill>
                <a:effectLst/>
              </a:endParaRPr>
            </a:p>
          </p:txBody>
        </p:sp>
      </p:grpSp>
      <p:pic>
        <p:nvPicPr>
          <p:cNvPr id="1032" name="Picture 2">
            <a:hlinkClick r:id="rId1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5986463"/>
            <a:ext cx="7207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83300"/>
            <a:ext cx="18669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07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emf"/><Relationship Id="rId12" Type="http://schemas.openxmlformats.org/officeDocument/2006/relationships/slide" Target="slide11.xml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0.xml"/><Relationship Id="rId4" Type="http://schemas.openxmlformats.org/officeDocument/2006/relationships/audio" Target="../media/audio6.wav"/><Relationship Id="rId5" Type="http://schemas.openxmlformats.org/officeDocument/2006/relationships/audio" Target="../media/audio1.wav"/><Relationship Id="rId6" Type="http://schemas.openxmlformats.org/officeDocument/2006/relationships/image" Target="../media/image5.png"/><Relationship Id="rId7" Type="http://schemas.openxmlformats.org/officeDocument/2006/relationships/slide" Target="slide5.xml"/><Relationship Id="rId8" Type="http://schemas.openxmlformats.org/officeDocument/2006/relationships/oleObject" Target="../embeddings/oleObject9.bin"/><Relationship Id="rId9" Type="http://schemas.openxmlformats.org/officeDocument/2006/relationships/image" Target="../media/image9.emf"/><Relationship Id="rId10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emf"/><Relationship Id="rId12" Type="http://schemas.openxmlformats.org/officeDocument/2006/relationships/image" Target="../media/image14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1.xml"/><Relationship Id="rId4" Type="http://schemas.openxmlformats.org/officeDocument/2006/relationships/audio" Target="../media/audio6.wav"/><Relationship Id="rId5" Type="http://schemas.openxmlformats.org/officeDocument/2006/relationships/audio" Target="../media/audio1.wav"/><Relationship Id="rId6" Type="http://schemas.openxmlformats.org/officeDocument/2006/relationships/image" Target="../media/image5.png"/><Relationship Id="rId7" Type="http://schemas.openxmlformats.org/officeDocument/2006/relationships/slide" Target="slide5.xml"/><Relationship Id="rId8" Type="http://schemas.openxmlformats.org/officeDocument/2006/relationships/oleObject" Target="../embeddings/oleObject11.bin"/><Relationship Id="rId9" Type="http://schemas.openxmlformats.org/officeDocument/2006/relationships/image" Target="../media/image12.emf"/><Relationship Id="rId10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emf"/><Relationship Id="rId12" Type="http://schemas.openxmlformats.org/officeDocument/2006/relationships/slide" Target="slide13.xml"/><Relationship Id="rId13" Type="http://schemas.openxmlformats.org/officeDocument/2006/relationships/image" Target="../media/image15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2.xml"/><Relationship Id="rId4" Type="http://schemas.openxmlformats.org/officeDocument/2006/relationships/audio" Target="../media/audio6.wav"/><Relationship Id="rId5" Type="http://schemas.openxmlformats.org/officeDocument/2006/relationships/audio" Target="../media/audio1.wav"/><Relationship Id="rId6" Type="http://schemas.openxmlformats.org/officeDocument/2006/relationships/image" Target="../media/image5.png"/><Relationship Id="rId7" Type="http://schemas.openxmlformats.org/officeDocument/2006/relationships/slide" Target="slide5.xml"/><Relationship Id="rId8" Type="http://schemas.openxmlformats.org/officeDocument/2006/relationships/oleObject" Target="../embeddings/oleObject13.bin"/><Relationship Id="rId9" Type="http://schemas.openxmlformats.org/officeDocument/2006/relationships/image" Target="../media/image9.emf"/><Relationship Id="rId10" Type="http://schemas.openxmlformats.org/officeDocument/2006/relationships/oleObject" Target="../embeddings/oleObject14.bin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emf"/><Relationship Id="rId12" Type="http://schemas.openxmlformats.org/officeDocument/2006/relationships/image" Target="../media/image16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3.xml"/><Relationship Id="rId4" Type="http://schemas.openxmlformats.org/officeDocument/2006/relationships/audio" Target="../media/audio6.wav"/><Relationship Id="rId5" Type="http://schemas.openxmlformats.org/officeDocument/2006/relationships/audio" Target="../media/audio1.wav"/><Relationship Id="rId6" Type="http://schemas.openxmlformats.org/officeDocument/2006/relationships/image" Target="../media/image5.png"/><Relationship Id="rId7" Type="http://schemas.openxmlformats.org/officeDocument/2006/relationships/slide" Target="slide5.xml"/><Relationship Id="rId8" Type="http://schemas.openxmlformats.org/officeDocument/2006/relationships/oleObject" Target="../embeddings/oleObject15.bin"/><Relationship Id="rId9" Type="http://schemas.openxmlformats.org/officeDocument/2006/relationships/image" Target="../media/image12.emf"/><Relationship Id="rId10" Type="http://schemas.openxmlformats.org/officeDocument/2006/relationships/oleObject" Target="../embeddings/oleObject1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slide" Target="slide15.xml"/><Relationship Id="rId1" Type="http://schemas.openxmlformats.org/officeDocument/2006/relationships/slideLayout" Target="../slideLayouts/slideLayout16.xml"/><Relationship Id="rId2" Type="http://schemas.openxmlformats.org/officeDocument/2006/relationships/audio" Target="../media/audio7.wav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emf"/><Relationship Id="rId12" Type="http://schemas.openxmlformats.org/officeDocument/2006/relationships/slide" Target="slide16.xml"/><Relationship Id="rId13" Type="http://schemas.openxmlformats.org/officeDocument/2006/relationships/image" Target="../media/image18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4.xml"/><Relationship Id="rId4" Type="http://schemas.openxmlformats.org/officeDocument/2006/relationships/audio" Target="../media/audio6.wav"/><Relationship Id="rId5" Type="http://schemas.openxmlformats.org/officeDocument/2006/relationships/audio" Target="../media/audio1.wav"/><Relationship Id="rId6" Type="http://schemas.openxmlformats.org/officeDocument/2006/relationships/image" Target="../media/image5.png"/><Relationship Id="rId7" Type="http://schemas.openxmlformats.org/officeDocument/2006/relationships/slide" Target="slide5.xml"/><Relationship Id="rId8" Type="http://schemas.openxmlformats.org/officeDocument/2006/relationships/oleObject" Target="../embeddings/oleObject17.bin"/><Relationship Id="rId9" Type="http://schemas.openxmlformats.org/officeDocument/2006/relationships/image" Target="../media/image9.emf"/><Relationship Id="rId10" Type="http://schemas.openxmlformats.org/officeDocument/2006/relationships/oleObject" Target="../embeddings/oleObject18.bin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emf"/><Relationship Id="rId12" Type="http://schemas.openxmlformats.org/officeDocument/2006/relationships/image" Target="../media/image19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5.xml"/><Relationship Id="rId4" Type="http://schemas.openxmlformats.org/officeDocument/2006/relationships/audio" Target="../media/audio6.wav"/><Relationship Id="rId5" Type="http://schemas.openxmlformats.org/officeDocument/2006/relationships/audio" Target="../media/audio1.wav"/><Relationship Id="rId6" Type="http://schemas.openxmlformats.org/officeDocument/2006/relationships/image" Target="../media/image5.png"/><Relationship Id="rId7" Type="http://schemas.openxmlformats.org/officeDocument/2006/relationships/slide" Target="slide5.xml"/><Relationship Id="rId8" Type="http://schemas.openxmlformats.org/officeDocument/2006/relationships/oleObject" Target="../embeddings/oleObject19.bin"/><Relationship Id="rId9" Type="http://schemas.openxmlformats.org/officeDocument/2006/relationships/image" Target="../media/image12.emf"/><Relationship Id="rId10" Type="http://schemas.openxmlformats.org/officeDocument/2006/relationships/oleObject" Target="../embeddings/oleObject20.bin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emf"/><Relationship Id="rId12" Type="http://schemas.openxmlformats.org/officeDocument/2006/relationships/slide" Target="slide18.xml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6.xml"/><Relationship Id="rId4" Type="http://schemas.openxmlformats.org/officeDocument/2006/relationships/audio" Target="../media/audio6.wav"/><Relationship Id="rId5" Type="http://schemas.openxmlformats.org/officeDocument/2006/relationships/audio" Target="../media/audio1.wav"/><Relationship Id="rId6" Type="http://schemas.openxmlformats.org/officeDocument/2006/relationships/image" Target="../media/image5.png"/><Relationship Id="rId7" Type="http://schemas.openxmlformats.org/officeDocument/2006/relationships/slide" Target="slide5.xml"/><Relationship Id="rId8" Type="http://schemas.openxmlformats.org/officeDocument/2006/relationships/oleObject" Target="../embeddings/oleObject21.bin"/><Relationship Id="rId9" Type="http://schemas.openxmlformats.org/officeDocument/2006/relationships/image" Target="../media/image9.emf"/><Relationship Id="rId10" Type="http://schemas.openxmlformats.org/officeDocument/2006/relationships/oleObject" Target="../embeddings/oleObject22.bin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emf"/><Relationship Id="rId12" Type="http://schemas.openxmlformats.org/officeDocument/2006/relationships/image" Target="../media/image22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7.xml"/><Relationship Id="rId4" Type="http://schemas.openxmlformats.org/officeDocument/2006/relationships/audio" Target="../media/audio6.wav"/><Relationship Id="rId5" Type="http://schemas.openxmlformats.org/officeDocument/2006/relationships/audio" Target="../media/audio1.wav"/><Relationship Id="rId6" Type="http://schemas.openxmlformats.org/officeDocument/2006/relationships/image" Target="../media/image5.png"/><Relationship Id="rId7" Type="http://schemas.openxmlformats.org/officeDocument/2006/relationships/slide" Target="slide5.xml"/><Relationship Id="rId8" Type="http://schemas.openxmlformats.org/officeDocument/2006/relationships/oleObject" Target="../embeddings/oleObject23.bin"/><Relationship Id="rId9" Type="http://schemas.openxmlformats.org/officeDocument/2006/relationships/image" Target="../media/image12.emf"/><Relationship Id="rId10" Type="http://schemas.openxmlformats.org/officeDocument/2006/relationships/oleObject" Target="../embeddings/oleObject24.bin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6.bin"/><Relationship Id="rId12" Type="http://schemas.openxmlformats.org/officeDocument/2006/relationships/image" Target="../media/image10.emf"/><Relationship Id="rId13" Type="http://schemas.openxmlformats.org/officeDocument/2006/relationships/slide" Target="slide20.xml"/><Relationship Id="rId14" Type="http://schemas.openxmlformats.org/officeDocument/2006/relationships/image" Target="../media/image23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8.xml"/><Relationship Id="rId4" Type="http://schemas.openxmlformats.org/officeDocument/2006/relationships/audio" Target="../media/audio3.wav"/><Relationship Id="rId5" Type="http://schemas.openxmlformats.org/officeDocument/2006/relationships/audio" Target="../media/audio6.wav"/><Relationship Id="rId6" Type="http://schemas.openxmlformats.org/officeDocument/2006/relationships/audio" Target="../media/audio1.wav"/><Relationship Id="rId7" Type="http://schemas.openxmlformats.org/officeDocument/2006/relationships/image" Target="../media/image5.png"/><Relationship Id="rId8" Type="http://schemas.openxmlformats.org/officeDocument/2006/relationships/slide" Target="slide5.xml"/><Relationship Id="rId9" Type="http://schemas.openxmlformats.org/officeDocument/2006/relationships/oleObject" Target="../embeddings/oleObject25.bin"/><Relationship Id="rId10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4" Type="http://schemas.openxmlformats.org/officeDocument/2006/relationships/audio" Target="../media/audio1.wav"/><Relationship Id="rId5" Type="http://schemas.openxmlformats.org/officeDocument/2006/relationships/image" Target="../media/image5.png"/><Relationship Id="rId6" Type="http://schemas.openxmlformats.org/officeDocument/2006/relationships/slide" Target="slide5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emf"/><Relationship Id="rId12" Type="http://schemas.openxmlformats.org/officeDocument/2006/relationships/image" Target="../media/image24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9.xml"/><Relationship Id="rId4" Type="http://schemas.openxmlformats.org/officeDocument/2006/relationships/audio" Target="../media/audio6.wav"/><Relationship Id="rId5" Type="http://schemas.openxmlformats.org/officeDocument/2006/relationships/audio" Target="../media/audio1.wav"/><Relationship Id="rId6" Type="http://schemas.openxmlformats.org/officeDocument/2006/relationships/image" Target="../media/image5.png"/><Relationship Id="rId7" Type="http://schemas.openxmlformats.org/officeDocument/2006/relationships/slide" Target="slide5.xml"/><Relationship Id="rId8" Type="http://schemas.openxmlformats.org/officeDocument/2006/relationships/oleObject" Target="../embeddings/oleObject27.bin"/><Relationship Id="rId9" Type="http://schemas.openxmlformats.org/officeDocument/2006/relationships/image" Target="../media/image12.emf"/><Relationship Id="rId10" Type="http://schemas.openxmlformats.org/officeDocument/2006/relationships/oleObject" Target="../embeddings/oleObject28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4" Type="http://schemas.openxmlformats.org/officeDocument/2006/relationships/audio" Target="../media/audio1.wav"/><Relationship Id="rId5" Type="http://schemas.openxmlformats.org/officeDocument/2006/relationships/image" Target="../media/image5.png"/><Relationship Id="rId6" Type="http://schemas.openxmlformats.org/officeDocument/2006/relationships/slide" Target="slide5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4" Type="http://schemas.openxmlformats.org/officeDocument/2006/relationships/audio" Target="../media/audio1.wav"/><Relationship Id="rId5" Type="http://schemas.openxmlformats.org/officeDocument/2006/relationships/image" Target="../media/image5.png"/><Relationship Id="rId6" Type="http://schemas.openxmlformats.org/officeDocument/2006/relationships/slide" Target="slide5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slide" Target="slide17.xml"/><Relationship Id="rId12" Type="http://schemas.openxmlformats.org/officeDocument/2006/relationships/image" Target="../media/image6.png"/><Relationship Id="rId13" Type="http://schemas.openxmlformats.org/officeDocument/2006/relationships/image" Target="../media/image7.png"/><Relationship Id="rId14" Type="http://schemas.openxmlformats.org/officeDocument/2006/relationships/slide" Target="slide5.xml"/><Relationship Id="rId15" Type="http://schemas.openxmlformats.org/officeDocument/2006/relationships/slide" Target="slide19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audio" Target="../media/audio6.wav"/><Relationship Id="rId4" Type="http://schemas.openxmlformats.org/officeDocument/2006/relationships/audio" Target="../media/audio1.wav"/><Relationship Id="rId5" Type="http://schemas.openxmlformats.org/officeDocument/2006/relationships/image" Target="../media/image5.png"/><Relationship Id="rId6" Type="http://schemas.openxmlformats.org/officeDocument/2006/relationships/slide" Target="slide6.xml"/><Relationship Id="rId7" Type="http://schemas.openxmlformats.org/officeDocument/2006/relationships/slide" Target="slide12.xml"/><Relationship Id="rId8" Type="http://schemas.openxmlformats.org/officeDocument/2006/relationships/slide" Target="slide8.xml"/><Relationship Id="rId9" Type="http://schemas.openxmlformats.org/officeDocument/2006/relationships/slide" Target="slide14.xml"/><Relationship Id="rId10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emf"/><Relationship Id="rId12" Type="http://schemas.openxmlformats.org/officeDocument/2006/relationships/slide" Target="slide7.xml"/><Relationship Id="rId13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6.xml"/><Relationship Id="rId4" Type="http://schemas.openxmlformats.org/officeDocument/2006/relationships/audio" Target="../media/audio6.wav"/><Relationship Id="rId5" Type="http://schemas.openxmlformats.org/officeDocument/2006/relationships/audio" Target="../media/audio1.wav"/><Relationship Id="rId6" Type="http://schemas.openxmlformats.org/officeDocument/2006/relationships/image" Target="../media/image5.png"/><Relationship Id="rId7" Type="http://schemas.openxmlformats.org/officeDocument/2006/relationships/slide" Target="slide5.xml"/><Relationship Id="rId8" Type="http://schemas.openxmlformats.org/officeDocument/2006/relationships/oleObject" Target="../embeddings/oleObject1.bin"/><Relationship Id="rId9" Type="http://schemas.openxmlformats.org/officeDocument/2006/relationships/image" Target="../media/image9.emf"/><Relationship Id="rId10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audio" Target="../media/audio6.wav"/><Relationship Id="rId5" Type="http://schemas.openxmlformats.org/officeDocument/2006/relationships/audio" Target="../media/audio1.wav"/><Relationship Id="rId6" Type="http://schemas.openxmlformats.org/officeDocument/2006/relationships/image" Target="../media/image5.png"/><Relationship Id="rId7" Type="http://schemas.openxmlformats.org/officeDocument/2006/relationships/slide" Target="slide5.xml"/><Relationship Id="rId8" Type="http://schemas.openxmlformats.org/officeDocument/2006/relationships/oleObject" Target="../embeddings/oleObject3.bin"/><Relationship Id="rId9" Type="http://schemas.openxmlformats.org/officeDocument/2006/relationships/image" Target="../media/image12.emf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1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emf"/><Relationship Id="rId12" Type="http://schemas.openxmlformats.org/officeDocument/2006/relationships/slide" Target="slide9.xml"/><Relationship Id="rId13" Type="http://schemas.openxmlformats.org/officeDocument/2006/relationships/image" Target="../media/image1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8.xml"/><Relationship Id="rId4" Type="http://schemas.openxmlformats.org/officeDocument/2006/relationships/audio" Target="../media/audio6.wav"/><Relationship Id="rId5" Type="http://schemas.openxmlformats.org/officeDocument/2006/relationships/audio" Target="../media/audio1.wav"/><Relationship Id="rId6" Type="http://schemas.openxmlformats.org/officeDocument/2006/relationships/image" Target="../media/image5.png"/><Relationship Id="rId7" Type="http://schemas.openxmlformats.org/officeDocument/2006/relationships/slide" Target="slide5.xml"/><Relationship Id="rId8" Type="http://schemas.openxmlformats.org/officeDocument/2006/relationships/oleObject" Target="../embeddings/oleObject5.bin"/><Relationship Id="rId9" Type="http://schemas.openxmlformats.org/officeDocument/2006/relationships/image" Target="../media/image9.emf"/><Relationship Id="rId10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audio" Target="../media/audio6.wav"/><Relationship Id="rId5" Type="http://schemas.openxmlformats.org/officeDocument/2006/relationships/audio" Target="../media/audio1.wav"/><Relationship Id="rId6" Type="http://schemas.openxmlformats.org/officeDocument/2006/relationships/image" Target="../media/image5.png"/><Relationship Id="rId7" Type="http://schemas.openxmlformats.org/officeDocument/2006/relationships/slide" Target="slide5.xml"/><Relationship Id="rId8" Type="http://schemas.openxmlformats.org/officeDocument/2006/relationships/oleObject" Target="../embeddings/oleObject7.bin"/><Relationship Id="rId9" Type="http://schemas.openxmlformats.org/officeDocument/2006/relationships/image" Target="../media/image12.emf"/><Relationship Id="rId10" Type="http://schemas.openxmlformats.org/officeDocument/2006/relationships/oleObject" Target="../embeddings/oleObject8.bin"/><Relationship Id="rId11" Type="http://schemas.openxmlformats.org/officeDocument/2006/relationships/image" Target="../media/image1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AutoShape 11"/>
          <p:cNvSpPr>
            <a:spLocks noChangeArrowheads="1"/>
          </p:cNvSpPr>
          <p:nvPr/>
        </p:nvSpPr>
        <p:spPr bwMode="auto">
          <a:xfrm>
            <a:off x="0" y="0"/>
            <a:ext cx="4391025" cy="68580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0"/>
                </a:schemeClr>
              </a:gs>
              <a:gs pos="50000">
                <a:schemeClr val="bg1">
                  <a:alpha val="25000"/>
                </a:schemeClr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altLang="en-US" sz="6000" b="1" i="1">
              <a:solidFill>
                <a:srgbClr val="000066"/>
              </a:solidFill>
            </a:endParaRPr>
          </a:p>
        </p:txBody>
      </p:sp>
      <p:sp>
        <p:nvSpPr>
          <p:cNvPr id="6156" name="AutoShape 12"/>
          <p:cNvSpPr>
            <a:spLocks noChangeArrowheads="1"/>
          </p:cNvSpPr>
          <p:nvPr/>
        </p:nvSpPr>
        <p:spPr bwMode="auto">
          <a:xfrm>
            <a:off x="4752975" y="0"/>
            <a:ext cx="4391025" cy="68580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0"/>
                </a:schemeClr>
              </a:gs>
              <a:gs pos="50000">
                <a:schemeClr val="bg1">
                  <a:alpha val="58000"/>
                </a:schemeClr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altLang="en-US" sz="6600" b="1" i="1">
              <a:solidFill>
                <a:srgbClr val="000066"/>
              </a:solidFill>
            </a:endParaRPr>
          </a:p>
        </p:txBody>
      </p:sp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11392"/>
            <a:ext cx="8915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424" b="43157"/>
          <a:stretch/>
        </p:blipFill>
        <p:spPr>
          <a:xfrm>
            <a:off x="354013" y="309750"/>
            <a:ext cx="2355320" cy="18740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" r="-345" b="43107"/>
          <a:stretch/>
        </p:blipFill>
        <p:spPr>
          <a:xfrm>
            <a:off x="6603757" y="309750"/>
            <a:ext cx="2303177" cy="1827247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99190" y="6056053"/>
            <a:ext cx="7086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kern="1200" dirty="0" smtClean="0">
                <a:ln w="11430"/>
                <a:gradFill>
                  <a:gsLst>
                    <a:gs pos="0">
                      <a:srgbClr val="FFEFD1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Arial" charset="0"/>
              </a:rPr>
              <a:t>Kandace Korver</a:t>
            </a:r>
            <a:endParaRPr lang="en-US" sz="2800" b="1" kern="1200" dirty="0">
              <a:ln w="11430"/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341721"/>
      </p:ext>
    </p:extLst>
  </p:cSld>
  <p:clrMapOvr>
    <a:masterClrMapping/>
  </p:clrMapOvr>
  <p:transition xmlns:p14="http://schemas.microsoft.com/office/powerpoint/2010/main" advClick="0">
    <p:sndAc>
      <p:stSnd>
        <p:snd r:embed="rId3" name="Jeopardy Intro 1.wav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544990" y="6019614"/>
            <a:ext cx="762000" cy="785541"/>
            <a:chOff x="9677400" y="5334000"/>
            <a:chExt cx="762000" cy="853101"/>
          </a:xfrm>
        </p:grpSpPr>
        <p:sp>
          <p:nvSpPr>
            <p:cNvPr id="15" name="Action Button: Sound 14">
              <a:hlinkClick r:id="" action="ppaction://noaction" highlightClick="1" endSnd="1"/>
            </p:cNvPr>
            <p:cNvSpPr/>
            <p:nvPr/>
          </p:nvSpPr>
          <p:spPr bwMode="auto">
            <a:xfrm>
              <a:off x="9677400" y="5334000"/>
              <a:ext cx="762000" cy="609600"/>
            </a:xfrm>
            <a:prstGeom prst="actionButtonSound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9691588" y="5902991"/>
              <a:ext cx="681215" cy="284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Silence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388395" y="6019614"/>
            <a:ext cx="762000" cy="774097"/>
            <a:chOff x="9550400" y="3979333"/>
            <a:chExt cx="762000" cy="774097"/>
          </a:xfrm>
        </p:grpSpPr>
        <p:sp>
          <p:nvSpPr>
            <p:cNvPr id="18" name="Action Button: Sound 17">
              <a:hlinkClick r:id="" action="ppaction://noaction" highlightClick="1">
                <a:snd r:embed="rId4" name="Jeopardy-time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9708539" y="4491820"/>
              <a:ext cx="54573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Timer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66108" y="6019614"/>
            <a:ext cx="762000" cy="781792"/>
            <a:chOff x="9550400" y="3979333"/>
            <a:chExt cx="762000" cy="781792"/>
          </a:xfrm>
        </p:grpSpPr>
        <p:sp>
          <p:nvSpPr>
            <p:cNvPr id="21" name="Action Button: Sound 20">
              <a:hlinkClick r:id="" action="ppaction://noaction" highlightClick="1">
                <a:snd r:embed="rId5" name="cheering1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rgbClr val="9BBB5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9659780" y="4484126"/>
              <a:ext cx="643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Cheer</a:t>
              </a:r>
              <a:endParaRPr lang="en-US" sz="12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4" y="6103704"/>
            <a:ext cx="1825820" cy="60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ction Button: Home 23">
            <a:hlinkClick r:id="rId7" action="ppaction://hlinksldjump" highlightClick="1"/>
          </p:cNvPr>
          <p:cNvSpPr/>
          <p:nvPr/>
        </p:nvSpPr>
        <p:spPr>
          <a:xfrm>
            <a:off x="4131731" y="6019609"/>
            <a:ext cx="728133" cy="785541"/>
          </a:xfrm>
          <a:prstGeom prst="actionButtonHom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278424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7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223012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8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986465" y="157138"/>
            <a:ext cx="7063841" cy="4876800"/>
          </a:xfrm>
          <a:prstGeom prst="rect">
            <a:avLst/>
          </a:prstGeom>
          <a:solidFill>
            <a:srgbClr val="000090"/>
          </a:solidFill>
          <a:ln w="317500" cmpd="sng">
            <a:solidFill>
              <a:schemeClr val="tx1"/>
            </a:solidFill>
          </a:ln>
          <a:effectLst>
            <a:innerShdw blurRad="63500" dist="50800" dir="13500000">
              <a:schemeClr val="bg1">
                <a:alpha val="50000"/>
              </a:scheme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Theorem – </a:t>
            </a:r>
            <a:r>
              <a:rPr lang="en-US" sz="3200" b="1" dirty="0">
                <a:latin typeface="Helvetica"/>
                <a:cs typeface="Helvetica"/>
              </a:rPr>
              <a:t>3</a:t>
            </a:r>
            <a:r>
              <a:rPr lang="en-US" sz="3200" b="1" dirty="0" smtClean="0">
                <a:latin typeface="Helvetica"/>
                <a:cs typeface="Helvetica"/>
              </a:rPr>
              <a:t>00 pts</a:t>
            </a:r>
            <a:endParaRPr lang="en-US" sz="3200" b="1" dirty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  <a:p>
            <a:pPr algn="ctr"/>
            <a:endParaRPr lang="en-US" sz="3200" b="1" dirty="0">
              <a:latin typeface="Helvetica"/>
              <a:cs typeface="Helvetica"/>
            </a:endParaRP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Which Cauchy Theorem allows one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 to calculate real integrals using contour integrals?</a:t>
            </a:r>
            <a:endParaRPr lang="en-US" sz="2800" dirty="0">
              <a:latin typeface="Helvetica"/>
              <a:cs typeface="Helvetica"/>
            </a:endParaRPr>
          </a:p>
          <a:p>
            <a:pPr algn="ctr"/>
            <a:endParaRPr lang="en-US" sz="3600" b="1" dirty="0" smtClean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</p:txBody>
      </p:sp>
      <p:sp>
        <p:nvSpPr>
          <p:cNvPr id="10" name="Action Button: Custom 9">
            <a:hlinkClick r:id="rId12" action="ppaction://hlinksldjump" highlightClick="1"/>
          </p:cNvPr>
          <p:cNvSpPr/>
          <p:nvPr/>
        </p:nvSpPr>
        <p:spPr>
          <a:xfrm>
            <a:off x="7730970" y="5412542"/>
            <a:ext cx="1297138" cy="333929"/>
          </a:xfrm>
          <a:prstGeom prst="actionButtonBlank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entury Gothic"/>
                <a:cs typeface="Century Gothic"/>
              </a:rPr>
              <a:t>Answer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47858" y="5420888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118907" y="5409952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855081" y="5398505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557311" y="5409130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228360" y="5398505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936711" y="5409130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607760" y="5409952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733586" y="5442816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907058"/>
              </p:ext>
            </p:extLst>
          </p:nvPr>
        </p:nvGraphicFramePr>
        <p:xfrm>
          <a:off x="1733586" y="5398505"/>
          <a:ext cx="5585088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136"/>
                <a:gridCol w="698136"/>
                <a:gridCol w="698136"/>
                <a:gridCol w="698136"/>
                <a:gridCol w="698136"/>
                <a:gridCol w="698136"/>
                <a:gridCol w="698136"/>
                <a:gridCol w="698136"/>
              </a:tblGrid>
              <a:tr h="1507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320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xmlns:p14="http://schemas.microsoft.com/office/powerpoint/2010/main" spd="slow" advClick="0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opardy-t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544990" y="5921930"/>
            <a:ext cx="762000" cy="785541"/>
            <a:chOff x="9677400" y="5334000"/>
            <a:chExt cx="762000" cy="853101"/>
          </a:xfrm>
        </p:grpSpPr>
        <p:sp>
          <p:nvSpPr>
            <p:cNvPr id="15" name="Action Button: Sound 14">
              <a:hlinkClick r:id="" action="ppaction://noaction" highlightClick="1" endSnd="1"/>
            </p:cNvPr>
            <p:cNvSpPr/>
            <p:nvPr/>
          </p:nvSpPr>
          <p:spPr bwMode="auto">
            <a:xfrm>
              <a:off x="9677400" y="5334000"/>
              <a:ext cx="762000" cy="609600"/>
            </a:xfrm>
            <a:prstGeom prst="actionButtonSound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9691588" y="5902991"/>
              <a:ext cx="681215" cy="284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Silence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388395" y="5921934"/>
            <a:ext cx="762000" cy="774097"/>
            <a:chOff x="9550400" y="3979333"/>
            <a:chExt cx="762000" cy="774097"/>
          </a:xfrm>
        </p:grpSpPr>
        <p:sp>
          <p:nvSpPr>
            <p:cNvPr id="18" name="Action Button: Sound 17">
              <a:hlinkClick r:id="" action="ppaction://noaction" highlightClick="1">
                <a:snd r:embed="rId4" name="Jeopardy-time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9708539" y="4491820"/>
              <a:ext cx="54573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Timer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66108" y="5921934"/>
            <a:ext cx="762000" cy="781792"/>
            <a:chOff x="9550400" y="3979333"/>
            <a:chExt cx="762000" cy="781792"/>
          </a:xfrm>
        </p:grpSpPr>
        <p:sp>
          <p:nvSpPr>
            <p:cNvPr id="21" name="Action Button: Sound 20">
              <a:hlinkClick r:id="" action="ppaction://noaction" highlightClick="1">
                <a:snd r:embed="rId5" name="cheering1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rgbClr val="9BBB5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9659780" y="4484126"/>
              <a:ext cx="643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Cheer</a:t>
              </a:r>
              <a:endParaRPr lang="en-US" sz="12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4" y="6006024"/>
            <a:ext cx="1825820" cy="60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ction Button: Home 23">
            <a:hlinkClick r:id="rId7" action="ppaction://hlinksldjump" highlightClick="1"/>
          </p:cNvPr>
          <p:cNvSpPr/>
          <p:nvPr/>
        </p:nvSpPr>
        <p:spPr>
          <a:xfrm>
            <a:off x="4131731" y="5921929"/>
            <a:ext cx="728133" cy="785541"/>
          </a:xfrm>
          <a:prstGeom prst="actionButtonHom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549493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5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5654597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6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1202267" y="491067"/>
            <a:ext cx="7063841" cy="4876800"/>
          </a:xfrm>
          <a:prstGeom prst="rect">
            <a:avLst/>
          </a:prstGeom>
          <a:solidFill>
            <a:srgbClr val="000090"/>
          </a:solidFill>
          <a:ln w="317500" cmpd="sng">
            <a:solidFill>
              <a:schemeClr val="tx1"/>
            </a:solidFill>
          </a:ln>
          <a:effectLst>
            <a:innerShdw blurRad="63500" dist="50800" dir="13500000">
              <a:schemeClr val="bg1">
                <a:alpha val="50000"/>
              </a:scheme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Answer Theorem – </a:t>
            </a:r>
            <a:r>
              <a:rPr lang="en-US" sz="3200" b="1" dirty="0">
                <a:latin typeface="Helvetica"/>
                <a:cs typeface="Helvetica"/>
              </a:rPr>
              <a:t>3</a:t>
            </a:r>
            <a:r>
              <a:rPr lang="en-US" sz="3200" b="1" dirty="0" smtClean="0">
                <a:latin typeface="Helvetica"/>
                <a:cs typeface="Helvetica"/>
              </a:rPr>
              <a:t>00 pts</a:t>
            </a:r>
            <a:endParaRPr lang="en-US" sz="3200" b="1" dirty="0">
              <a:latin typeface="Helvetica"/>
              <a:cs typeface="Helvetica"/>
            </a:endParaRPr>
          </a:p>
          <a:p>
            <a:pPr algn="ctr"/>
            <a:endParaRPr lang="en-US" sz="3200" b="1" dirty="0">
              <a:latin typeface="Helvetica"/>
              <a:cs typeface="Helvetica"/>
            </a:endParaRPr>
          </a:p>
          <a:p>
            <a:pPr algn="ctr"/>
            <a:endParaRPr lang="en-US" sz="3200" b="1" dirty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  <a:p>
            <a:pPr algn="ctr"/>
            <a:endParaRPr lang="en-US" sz="3200" b="1" dirty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</p:txBody>
      </p:sp>
      <p:pic>
        <p:nvPicPr>
          <p:cNvPr id="7" name="Picture 6" descr="Screen Shot 2016-04-25 at 1.51.45 A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14" y="2250016"/>
            <a:ext cx="62103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310"/>
      </p:ext>
    </p:extLst>
  </p:cSld>
  <p:clrMapOvr>
    <a:masterClrMapping/>
  </p:clrMapOvr>
  <p:transition xmlns:p14="http://schemas.microsoft.com/office/powerpoint/2010/main" spd="slow" advClick="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544990" y="6019614"/>
            <a:ext cx="762000" cy="785541"/>
            <a:chOff x="9677400" y="5334000"/>
            <a:chExt cx="762000" cy="853101"/>
          </a:xfrm>
        </p:grpSpPr>
        <p:sp>
          <p:nvSpPr>
            <p:cNvPr id="15" name="Action Button: Sound 14">
              <a:hlinkClick r:id="" action="ppaction://noaction" highlightClick="1" endSnd="1"/>
            </p:cNvPr>
            <p:cNvSpPr/>
            <p:nvPr/>
          </p:nvSpPr>
          <p:spPr bwMode="auto">
            <a:xfrm>
              <a:off x="9677400" y="5334000"/>
              <a:ext cx="762000" cy="609600"/>
            </a:xfrm>
            <a:prstGeom prst="actionButtonSound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9691588" y="5902991"/>
              <a:ext cx="681215" cy="284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Silence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388395" y="6019614"/>
            <a:ext cx="762000" cy="774097"/>
            <a:chOff x="9550400" y="3979333"/>
            <a:chExt cx="762000" cy="774097"/>
          </a:xfrm>
        </p:grpSpPr>
        <p:sp>
          <p:nvSpPr>
            <p:cNvPr id="18" name="Action Button: Sound 17">
              <a:hlinkClick r:id="" action="ppaction://noaction" highlightClick="1">
                <a:snd r:embed="rId4" name="Jeopardy-time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9708539" y="4491820"/>
              <a:ext cx="54573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Timer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66108" y="6019614"/>
            <a:ext cx="762000" cy="781792"/>
            <a:chOff x="9550400" y="3979333"/>
            <a:chExt cx="762000" cy="781792"/>
          </a:xfrm>
        </p:grpSpPr>
        <p:sp>
          <p:nvSpPr>
            <p:cNvPr id="21" name="Action Button: Sound 20">
              <a:hlinkClick r:id="" action="ppaction://noaction" highlightClick="1">
                <a:snd r:embed="rId5" name="cheering1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rgbClr val="9BBB5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9659780" y="4484126"/>
              <a:ext cx="643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Cheer</a:t>
              </a:r>
              <a:endParaRPr lang="en-US" sz="12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4" y="6103704"/>
            <a:ext cx="1825820" cy="60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ction Button: Home 23">
            <a:hlinkClick r:id="rId7" action="ppaction://hlinksldjump" highlightClick="1"/>
          </p:cNvPr>
          <p:cNvSpPr/>
          <p:nvPr/>
        </p:nvSpPr>
        <p:spPr>
          <a:xfrm>
            <a:off x="4131731" y="6019609"/>
            <a:ext cx="728133" cy="785541"/>
          </a:xfrm>
          <a:prstGeom prst="actionButtonHom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084422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5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4495499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6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ction Button: Custom 9">
            <a:hlinkClick r:id="rId12" action="ppaction://hlinksldjump" highlightClick="1"/>
          </p:cNvPr>
          <p:cNvSpPr/>
          <p:nvPr/>
        </p:nvSpPr>
        <p:spPr>
          <a:xfrm>
            <a:off x="7730970" y="5396262"/>
            <a:ext cx="1297138" cy="333929"/>
          </a:xfrm>
          <a:prstGeom prst="actionButtonBlank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entury Gothic"/>
                <a:cs typeface="Century Gothic"/>
              </a:rPr>
              <a:t>Answer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6465" y="157138"/>
            <a:ext cx="7063841" cy="4876800"/>
          </a:xfrm>
          <a:prstGeom prst="rect">
            <a:avLst/>
          </a:prstGeom>
          <a:solidFill>
            <a:srgbClr val="000090"/>
          </a:solidFill>
          <a:ln w="317500" cmpd="sng">
            <a:solidFill>
              <a:schemeClr val="tx1"/>
            </a:solidFill>
          </a:ln>
          <a:effectLst>
            <a:innerShdw blurRad="63500" dist="50800" dir="13500000">
              <a:schemeClr val="bg1">
                <a:alpha val="50000"/>
              </a:scheme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Application – 100 pts</a:t>
            </a:r>
            <a:endParaRPr lang="en-US" sz="3200" b="1" dirty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  <a:p>
            <a:pPr algn="ctr"/>
            <a:endParaRPr lang="en-US" sz="3200" b="1" dirty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  <a:p>
            <a:pPr algn="ctr"/>
            <a:endParaRPr lang="en-US" sz="3200" b="1" dirty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88978" y="5459002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260027" y="5448066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996201" y="5436619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698431" y="5447244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369480" y="5436619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077831" y="5447244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748880" y="5448066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874706" y="5480930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107222"/>
              </p:ext>
            </p:extLst>
          </p:nvPr>
        </p:nvGraphicFramePr>
        <p:xfrm>
          <a:off x="1874706" y="5436619"/>
          <a:ext cx="5585088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136"/>
                <a:gridCol w="698136"/>
                <a:gridCol w="698136"/>
                <a:gridCol w="698136"/>
                <a:gridCol w="698136"/>
                <a:gridCol w="698136"/>
                <a:gridCol w="698136"/>
                <a:gridCol w="698136"/>
              </a:tblGrid>
              <a:tr h="1507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1" name="Picture 10" descr="Screen Shot 2016-04-25 at 1.53.56 A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33" y="1750017"/>
            <a:ext cx="6494837" cy="234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9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xmlns:p14="http://schemas.microsoft.com/office/powerpoint/2010/main" spd="slow" advClick="0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opardy-t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544990" y="5921930"/>
            <a:ext cx="762000" cy="785541"/>
            <a:chOff x="9677400" y="5334000"/>
            <a:chExt cx="762000" cy="853101"/>
          </a:xfrm>
        </p:grpSpPr>
        <p:sp>
          <p:nvSpPr>
            <p:cNvPr id="15" name="Action Button: Sound 14">
              <a:hlinkClick r:id="" action="ppaction://noaction" highlightClick="1" endSnd="1"/>
            </p:cNvPr>
            <p:cNvSpPr/>
            <p:nvPr/>
          </p:nvSpPr>
          <p:spPr bwMode="auto">
            <a:xfrm>
              <a:off x="9677400" y="5334000"/>
              <a:ext cx="762000" cy="609600"/>
            </a:xfrm>
            <a:prstGeom prst="actionButtonSound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9691588" y="5902991"/>
              <a:ext cx="681215" cy="284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Silence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388395" y="5921934"/>
            <a:ext cx="762000" cy="774097"/>
            <a:chOff x="9550400" y="3979333"/>
            <a:chExt cx="762000" cy="774097"/>
          </a:xfrm>
        </p:grpSpPr>
        <p:sp>
          <p:nvSpPr>
            <p:cNvPr id="18" name="Action Button: Sound 17">
              <a:hlinkClick r:id="" action="ppaction://noaction" highlightClick="1">
                <a:snd r:embed="rId4" name="Jeopardy-time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9708539" y="4491820"/>
              <a:ext cx="54573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Timer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66108" y="5921934"/>
            <a:ext cx="762000" cy="781792"/>
            <a:chOff x="9550400" y="3979333"/>
            <a:chExt cx="762000" cy="781792"/>
          </a:xfrm>
        </p:grpSpPr>
        <p:sp>
          <p:nvSpPr>
            <p:cNvPr id="21" name="Action Button: Sound 20">
              <a:hlinkClick r:id="" action="ppaction://noaction" highlightClick="1">
                <a:snd r:embed="rId5" name="cheering1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rgbClr val="9BBB5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9659780" y="4484126"/>
              <a:ext cx="643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Cheer</a:t>
              </a:r>
              <a:endParaRPr lang="en-US" sz="12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4" y="6006024"/>
            <a:ext cx="1825820" cy="60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ction Button: Home 23">
            <a:hlinkClick r:id="rId7" action="ppaction://hlinksldjump" highlightClick="1"/>
          </p:cNvPr>
          <p:cNvSpPr/>
          <p:nvPr/>
        </p:nvSpPr>
        <p:spPr>
          <a:xfrm>
            <a:off x="4131731" y="5921929"/>
            <a:ext cx="728133" cy="785541"/>
          </a:xfrm>
          <a:prstGeom prst="actionButtonHom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664004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3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898750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4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202267" y="491067"/>
            <a:ext cx="7063841" cy="4876800"/>
            <a:chOff x="1202267" y="491067"/>
            <a:chExt cx="7063841" cy="4876800"/>
          </a:xfrm>
        </p:grpSpPr>
        <p:sp>
          <p:nvSpPr>
            <p:cNvPr id="3" name="Rectangle 2"/>
            <p:cNvSpPr/>
            <p:nvPr/>
          </p:nvSpPr>
          <p:spPr>
            <a:xfrm>
              <a:off x="1202267" y="491067"/>
              <a:ext cx="7063841" cy="4876800"/>
            </a:xfrm>
            <a:prstGeom prst="rect">
              <a:avLst/>
            </a:prstGeom>
            <a:solidFill>
              <a:srgbClr val="000090"/>
            </a:solidFill>
            <a:ln w="317500" cmpd="sng">
              <a:solidFill>
                <a:schemeClr val="tx1"/>
              </a:solidFill>
            </a:ln>
            <a:effectLst>
              <a:innerShdw blurRad="63500" dist="50800" dir="13500000">
                <a:schemeClr val="bg1">
                  <a:alpha val="50000"/>
                </a:scheme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latin typeface="Helvetica"/>
                  <a:cs typeface="Helvetica"/>
                </a:rPr>
                <a:t>Answer Application – 100 pts</a:t>
              </a:r>
              <a:endParaRPr lang="en-US" sz="3200" b="1" dirty="0">
                <a:latin typeface="Helvetica"/>
                <a:cs typeface="Helvetica"/>
              </a:endParaRPr>
            </a:p>
            <a:p>
              <a:pPr algn="ctr"/>
              <a:endParaRPr lang="en-US" sz="3200" b="1" dirty="0">
                <a:latin typeface="Helvetica"/>
                <a:cs typeface="Helvetica"/>
              </a:endParaRPr>
            </a:p>
            <a:p>
              <a:pPr algn="ctr"/>
              <a:endParaRPr lang="en-US" sz="3200" b="1" dirty="0" smtClean="0">
                <a:latin typeface="Helvetica"/>
                <a:cs typeface="Helvetica"/>
              </a:endParaRPr>
            </a:p>
            <a:p>
              <a:pPr algn="ctr"/>
              <a:endParaRPr lang="en-US" sz="3200" b="1" dirty="0">
                <a:latin typeface="Helvetica"/>
                <a:cs typeface="Helvetica"/>
              </a:endParaRPr>
            </a:p>
            <a:p>
              <a:pPr algn="ctr"/>
              <a:endParaRPr lang="en-US" sz="3200" b="1" dirty="0">
                <a:latin typeface="Helvetica"/>
                <a:cs typeface="Helvetica"/>
              </a:endParaRPr>
            </a:p>
            <a:p>
              <a:pPr algn="ctr"/>
              <a:endParaRPr lang="en-US" sz="3200" b="1" dirty="0" smtClean="0">
                <a:latin typeface="Helvetica"/>
                <a:cs typeface="Helvetica"/>
              </a:endParaRPr>
            </a:p>
            <a:p>
              <a:pPr algn="ctr"/>
              <a:endParaRPr lang="en-US" sz="3200" b="1" dirty="0" smtClean="0">
                <a:latin typeface="Helvetica"/>
                <a:cs typeface="Helvetica"/>
              </a:endParaRPr>
            </a:p>
          </p:txBody>
        </p:sp>
        <p:pic>
          <p:nvPicPr>
            <p:cNvPr id="5" name="Picture 4" descr="Screen Shot 2016-04-24 at 11.36.17 PM.pn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79"/>
            <a:stretch/>
          </p:blipFill>
          <p:spPr>
            <a:xfrm>
              <a:off x="1773210" y="1904219"/>
              <a:ext cx="6173307" cy="3093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805090"/>
      </p:ext>
    </p:extLst>
  </p:cSld>
  <p:clrMapOvr>
    <a:masterClrMapping/>
  </p:clrMapOvr>
  <p:transition xmlns:p14="http://schemas.microsoft.com/office/powerpoint/2010/main" spd="slow" advClick="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Custom 1">
            <a:hlinkClick r:id="rId4" action="ppaction://hlinksldjump" highlightClick="1"/>
          </p:cNvPr>
          <p:cNvSpPr/>
          <p:nvPr/>
        </p:nvSpPr>
        <p:spPr bwMode="auto">
          <a:xfrm>
            <a:off x="7245191" y="5567801"/>
            <a:ext cx="1172256" cy="651205"/>
          </a:xfrm>
          <a:prstGeom prst="actionButtonBlank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chemeClr val="tx1"/>
                </a:solidFill>
                <a:latin typeface="Helvetica"/>
                <a:cs typeface="Helvetica"/>
              </a:rPr>
              <a:t>?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42648691"/>
      </p:ext>
    </p:extLst>
  </p:cSld>
  <p:clrMapOvr>
    <a:masterClrMapping/>
  </p:clrMapOvr>
  <p:transition xmlns:p14="http://schemas.microsoft.com/office/powerpoint/2010/main" spd="slow">
    <p:cover dir="d"/>
    <p:sndAc>
      <p:stSnd>
        <p:snd r:embed="rId2" name="Jeopardy Daily Double Sound Effect.wav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544990" y="6019614"/>
            <a:ext cx="762000" cy="785541"/>
            <a:chOff x="9677400" y="5334000"/>
            <a:chExt cx="762000" cy="853101"/>
          </a:xfrm>
        </p:grpSpPr>
        <p:sp>
          <p:nvSpPr>
            <p:cNvPr id="15" name="Action Button: Sound 14">
              <a:hlinkClick r:id="" action="ppaction://noaction" highlightClick="1" endSnd="1"/>
            </p:cNvPr>
            <p:cNvSpPr/>
            <p:nvPr/>
          </p:nvSpPr>
          <p:spPr bwMode="auto">
            <a:xfrm>
              <a:off x="9677400" y="5334000"/>
              <a:ext cx="762000" cy="609600"/>
            </a:xfrm>
            <a:prstGeom prst="actionButtonSound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9691588" y="5902991"/>
              <a:ext cx="681215" cy="284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Silence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388395" y="6019614"/>
            <a:ext cx="762000" cy="774097"/>
            <a:chOff x="9550400" y="3979333"/>
            <a:chExt cx="762000" cy="774097"/>
          </a:xfrm>
        </p:grpSpPr>
        <p:sp>
          <p:nvSpPr>
            <p:cNvPr id="18" name="Action Button: Sound 17">
              <a:hlinkClick r:id="" action="ppaction://noaction" highlightClick="1">
                <a:snd r:embed="rId4" name="Jeopardy-time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9708539" y="4491820"/>
              <a:ext cx="54573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Timer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66108" y="6019614"/>
            <a:ext cx="762000" cy="781792"/>
            <a:chOff x="9550400" y="3979333"/>
            <a:chExt cx="762000" cy="781792"/>
          </a:xfrm>
        </p:grpSpPr>
        <p:sp>
          <p:nvSpPr>
            <p:cNvPr id="21" name="Action Button: Sound 20">
              <a:hlinkClick r:id="" action="ppaction://noaction" highlightClick="1">
                <a:snd r:embed="rId5" name="cheering1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rgbClr val="9BBB5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9659780" y="4484126"/>
              <a:ext cx="643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Cheer</a:t>
              </a:r>
              <a:endParaRPr lang="en-US" sz="12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4" y="6103704"/>
            <a:ext cx="1825820" cy="60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ction Button: Home 23">
            <a:hlinkClick r:id="rId7" action="ppaction://hlinksldjump" highlightClick="1"/>
          </p:cNvPr>
          <p:cNvSpPr/>
          <p:nvPr/>
        </p:nvSpPr>
        <p:spPr>
          <a:xfrm>
            <a:off x="4131731" y="6019609"/>
            <a:ext cx="728133" cy="785541"/>
          </a:xfrm>
          <a:prstGeom prst="actionButtonHom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071280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5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66032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6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ction Button: Custom 9">
            <a:hlinkClick r:id="rId12" action="ppaction://hlinksldjump" highlightClick="1"/>
          </p:cNvPr>
          <p:cNvSpPr/>
          <p:nvPr/>
        </p:nvSpPr>
        <p:spPr>
          <a:xfrm>
            <a:off x="7730970" y="5431434"/>
            <a:ext cx="1297138" cy="333929"/>
          </a:xfrm>
          <a:prstGeom prst="actionButtonBlank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entury Gothic"/>
                <a:cs typeface="Century Gothic"/>
              </a:rPr>
              <a:t>Answer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6465" y="157138"/>
            <a:ext cx="7063841" cy="4876800"/>
          </a:xfrm>
          <a:prstGeom prst="rect">
            <a:avLst/>
          </a:prstGeom>
          <a:solidFill>
            <a:srgbClr val="000090"/>
          </a:solidFill>
          <a:ln w="317500" cmpd="sng">
            <a:solidFill>
              <a:schemeClr val="tx1"/>
            </a:solidFill>
          </a:ln>
          <a:effectLst>
            <a:innerShdw blurRad="63500" dist="50800" dir="13500000">
              <a:schemeClr val="bg1">
                <a:alpha val="50000"/>
              </a:scheme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Application – 200 pts</a:t>
            </a:r>
            <a:endParaRPr lang="en-US" sz="3200" b="1" dirty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  <a:p>
            <a:pPr algn="ctr"/>
            <a:endParaRPr lang="en-US" sz="3200" b="1" dirty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  <a:p>
            <a:pPr algn="ctr"/>
            <a:endParaRPr lang="en-US" sz="3200" b="1" dirty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88978" y="5459002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260027" y="5448066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996201" y="5436619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698431" y="5447244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369480" y="5436619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077831" y="5447244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748880" y="5448066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874706" y="5480930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140900"/>
              </p:ext>
            </p:extLst>
          </p:nvPr>
        </p:nvGraphicFramePr>
        <p:xfrm>
          <a:off x="1874706" y="5436619"/>
          <a:ext cx="5585088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136"/>
                <a:gridCol w="698136"/>
                <a:gridCol w="698136"/>
                <a:gridCol w="698136"/>
                <a:gridCol w="698136"/>
                <a:gridCol w="698136"/>
                <a:gridCol w="698136"/>
                <a:gridCol w="698136"/>
              </a:tblGrid>
              <a:tr h="1507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" name="Picture 7" descr="Screen Shot 2016-04-25 at 2.01.33 A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862" y="2008095"/>
            <a:ext cx="6651976" cy="150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3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xmlns:p14="http://schemas.microsoft.com/office/powerpoint/2010/main" spd="slow" advClick="0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opardy-t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544990" y="5921930"/>
            <a:ext cx="762000" cy="785541"/>
            <a:chOff x="9677400" y="5334000"/>
            <a:chExt cx="762000" cy="853101"/>
          </a:xfrm>
        </p:grpSpPr>
        <p:sp>
          <p:nvSpPr>
            <p:cNvPr id="15" name="Action Button: Sound 14">
              <a:hlinkClick r:id="" action="ppaction://noaction" highlightClick="1" endSnd="1"/>
            </p:cNvPr>
            <p:cNvSpPr/>
            <p:nvPr/>
          </p:nvSpPr>
          <p:spPr bwMode="auto">
            <a:xfrm>
              <a:off x="9677400" y="5334000"/>
              <a:ext cx="762000" cy="609600"/>
            </a:xfrm>
            <a:prstGeom prst="actionButtonSound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9691588" y="5902991"/>
              <a:ext cx="681215" cy="284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Silence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388395" y="5921934"/>
            <a:ext cx="762000" cy="774097"/>
            <a:chOff x="9550400" y="3979333"/>
            <a:chExt cx="762000" cy="774097"/>
          </a:xfrm>
        </p:grpSpPr>
        <p:sp>
          <p:nvSpPr>
            <p:cNvPr id="18" name="Action Button: Sound 17">
              <a:hlinkClick r:id="" action="ppaction://noaction" highlightClick="1">
                <a:snd r:embed="rId4" name="Jeopardy-time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9708539" y="4491820"/>
              <a:ext cx="54573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Timer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66108" y="5921934"/>
            <a:ext cx="762000" cy="781792"/>
            <a:chOff x="9550400" y="3979333"/>
            <a:chExt cx="762000" cy="781792"/>
          </a:xfrm>
        </p:grpSpPr>
        <p:sp>
          <p:nvSpPr>
            <p:cNvPr id="21" name="Action Button: Sound 20">
              <a:hlinkClick r:id="" action="ppaction://noaction" highlightClick="1">
                <a:snd r:embed="rId5" name="cheering1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rgbClr val="9BBB5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9659780" y="4484126"/>
              <a:ext cx="643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Cheer</a:t>
              </a:r>
              <a:endParaRPr lang="en-US" sz="12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4" y="6006024"/>
            <a:ext cx="1825820" cy="60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02267" y="491067"/>
            <a:ext cx="7063841" cy="4876800"/>
          </a:xfrm>
          <a:prstGeom prst="rect">
            <a:avLst/>
          </a:prstGeom>
          <a:solidFill>
            <a:srgbClr val="000090"/>
          </a:solidFill>
          <a:ln w="317500" cmpd="sng">
            <a:solidFill>
              <a:schemeClr val="tx1"/>
            </a:solidFill>
          </a:ln>
          <a:effectLst>
            <a:innerShdw blurRad="63500" dist="50800" dir="13500000">
              <a:schemeClr val="bg1">
                <a:alpha val="50000"/>
              </a:scheme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Answer Application – 200 pts</a:t>
            </a:r>
            <a:endParaRPr lang="en-US" sz="3200" b="1" dirty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  <a:p>
            <a:pPr algn="ctr"/>
            <a:endParaRPr lang="en-US" sz="3200" b="1" dirty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</p:txBody>
      </p:sp>
      <p:sp>
        <p:nvSpPr>
          <p:cNvPr id="24" name="Action Button: Home 23">
            <a:hlinkClick r:id="rId7" action="ppaction://hlinksldjump" highlightClick="1"/>
          </p:cNvPr>
          <p:cNvSpPr/>
          <p:nvPr/>
        </p:nvSpPr>
        <p:spPr>
          <a:xfrm>
            <a:off x="4131731" y="5921929"/>
            <a:ext cx="728133" cy="785541"/>
          </a:xfrm>
          <a:prstGeom prst="actionButtonHom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9538790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3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557757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4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Screen Shot 2016-04-24 at 11.41.39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876" y="2944666"/>
            <a:ext cx="24003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41380"/>
      </p:ext>
    </p:extLst>
  </p:cSld>
  <p:clrMapOvr>
    <a:masterClrMapping/>
  </p:clrMapOvr>
  <p:transition xmlns:p14="http://schemas.microsoft.com/office/powerpoint/2010/main" spd="slow" advClick="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544990" y="6019614"/>
            <a:ext cx="762000" cy="785541"/>
            <a:chOff x="9677400" y="5334000"/>
            <a:chExt cx="762000" cy="853101"/>
          </a:xfrm>
        </p:grpSpPr>
        <p:sp>
          <p:nvSpPr>
            <p:cNvPr id="15" name="Action Button: Sound 14">
              <a:hlinkClick r:id="" action="ppaction://noaction" highlightClick="1" endSnd="1"/>
            </p:cNvPr>
            <p:cNvSpPr/>
            <p:nvPr/>
          </p:nvSpPr>
          <p:spPr bwMode="auto">
            <a:xfrm>
              <a:off x="9677400" y="5334000"/>
              <a:ext cx="762000" cy="609600"/>
            </a:xfrm>
            <a:prstGeom prst="actionButtonSound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9691588" y="5902991"/>
              <a:ext cx="681215" cy="284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Silence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388395" y="6019614"/>
            <a:ext cx="762000" cy="774097"/>
            <a:chOff x="9550400" y="3979333"/>
            <a:chExt cx="762000" cy="774097"/>
          </a:xfrm>
        </p:grpSpPr>
        <p:sp>
          <p:nvSpPr>
            <p:cNvPr id="18" name="Action Button: Sound 17">
              <a:hlinkClick r:id="" action="ppaction://noaction" highlightClick="1">
                <a:snd r:embed="rId4" name="Jeopardy-time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9708539" y="4491820"/>
              <a:ext cx="54573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Timer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66108" y="6019614"/>
            <a:ext cx="762000" cy="781792"/>
            <a:chOff x="9550400" y="3979333"/>
            <a:chExt cx="762000" cy="781792"/>
          </a:xfrm>
        </p:grpSpPr>
        <p:sp>
          <p:nvSpPr>
            <p:cNvPr id="21" name="Action Button: Sound 20">
              <a:hlinkClick r:id="" action="ppaction://noaction" highlightClick="1">
                <a:snd r:embed="rId5" name="cheering1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rgbClr val="9BBB5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9659780" y="4484126"/>
              <a:ext cx="643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Cheer</a:t>
              </a:r>
              <a:endParaRPr lang="en-US" sz="12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4" y="6103704"/>
            <a:ext cx="1825820" cy="60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ction Button: Home 23">
            <a:hlinkClick r:id="rId7" action="ppaction://hlinksldjump" highlightClick="1"/>
          </p:cNvPr>
          <p:cNvSpPr/>
          <p:nvPr/>
        </p:nvSpPr>
        <p:spPr>
          <a:xfrm>
            <a:off x="4131731" y="6019609"/>
            <a:ext cx="728133" cy="785541"/>
          </a:xfrm>
          <a:prstGeom prst="actionButtonHom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8142656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1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7603668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2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ction Button: Custom 9">
            <a:hlinkClick r:id="rId12" action="ppaction://hlinksldjump" highlightClick="1"/>
          </p:cNvPr>
          <p:cNvSpPr/>
          <p:nvPr/>
        </p:nvSpPr>
        <p:spPr>
          <a:xfrm>
            <a:off x="7730970" y="5431434"/>
            <a:ext cx="1297138" cy="333929"/>
          </a:xfrm>
          <a:prstGeom prst="actionButtonBlank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entury Gothic"/>
                <a:cs typeface="Century Gothic"/>
              </a:rPr>
              <a:t>Answer</a:t>
            </a:r>
            <a:endParaRPr lang="en-US" b="1" dirty="0">
              <a:latin typeface="Century Gothic"/>
              <a:cs typeface="Century Gothic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86465" y="157138"/>
            <a:ext cx="7063841" cy="4876800"/>
            <a:chOff x="986465" y="157138"/>
            <a:chExt cx="7063841" cy="4876800"/>
          </a:xfrm>
        </p:grpSpPr>
        <p:sp>
          <p:nvSpPr>
            <p:cNvPr id="3" name="Rectangle 2"/>
            <p:cNvSpPr/>
            <p:nvPr/>
          </p:nvSpPr>
          <p:spPr>
            <a:xfrm>
              <a:off x="986465" y="157138"/>
              <a:ext cx="7063841" cy="4876800"/>
            </a:xfrm>
            <a:prstGeom prst="rect">
              <a:avLst/>
            </a:prstGeom>
            <a:solidFill>
              <a:srgbClr val="000090"/>
            </a:solidFill>
            <a:ln w="317500" cmpd="sng">
              <a:solidFill>
                <a:schemeClr val="tx1"/>
              </a:solidFill>
            </a:ln>
            <a:effectLst>
              <a:innerShdw blurRad="63500" dist="50800" dir="13500000">
                <a:schemeClr val="bg1">
                  <a:alpha val="50000"/>
                </a:scheme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latin typeface="Helvetica"/>
                  <a:cs typeface="Helvetica"/>
                </a:rPr>
                <a:t>Application – </a:t>
              </a:r>
              <a:r>
                <a:rPr lang="en-US" sz="3200" b="1" dirty="0">
                  <a:latin typeface="Helvetica"/>
                  <a:cs typeface="Helvetica"/>
                </a:rPr>
                <a:t>3</a:t>
              </a:r>
              <a:r>
                <a:rPr lang="en-US" sz="3200" b="1" dirty="0" smtClean="0">
                  <a:latin typeface="Helvetica"/>
                  <a:cs typeface="Helvetica"/>
                </a:rPr>
                <a:t>00 pts</a:t>
              </a:r>
              <a:endParaRPr lang="en-US" sz="3200" b="1" dirty="0">
                <a:latin typeface="Helvetica"/>
                <a:cs typeface="Helvetica"/>
              </a:endParaRPr>
            </a:p>
            <a:p>
              <a:pPr algn="ctr"/>
              <a:endParaRPr lang="en-US" sz="3200" b="1" dirty="0" smtClean="0">
                <a:latin typeface="Helvetica"/>
                <a:cs typeface="Helvetica"/>
              </a:endParaRPr>
            </a:p>
            <a:p>
              <a:pPr algn="ctr"/>
              <a:endParaRPr lang="en-US" sz="3200" b="1" dirty="0">
                <a:latin typeface="Helvetica"/>
                <a:cs typeface="Helvetica"/>
              </a:endParaRPr>
            </a:p>
            <a:p>
              <a:pPr algn="ctr"/>
              <a:endParaRPr lang="en-US" sz="3600" b="1" dirty="0" smtClean="0">
                <a:latin typeface="Helvetica"/>
                <a:cs typeface="Helvetica"/>
              </a:endParaRPr>
            </a:p>
            <a:p>
              <a:pPr algn="ctr"/>
              <a:endParaRPr lang="en-US" sz="3200" b="1" dirty="0">
                <a:latin typeface="Helvetica"/>
                <a:cs typeface="Helvetica"/>
              </a:endParaRPr>
            </a:p>
          </p:txBody>
        </p:sp>
        <p:pic>
          <p:nvPicPr>
            <p:cNvPr id="5" name="Picture 4" descr="Screen Shot 2016-04-24 at 11.43.26 PM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307" y="2195103"/>
              <a:ext cx="6724856" cy="1316448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2588978" y="5459002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260027" y="5448066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996201" y="5436619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698431" y="5447244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369480" y="5436619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077831" y="5447244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748880" y="5448066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874706" y="5480930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284599"/>
              </p:ext>
            </p:extLst>
          </p:nvPr>
        </p:nvGraphicFramePr>
        <p:xfrm>
          <a:off x="1874706" y="5436619"/>
          <a:ext cx="5585088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136"/>
                <a:gridCol w="698136"/>
                <a:gridCol w="698136"/>
                <a:gridCol w="698136"/>
                <a:gridCol w="698136"/>
                <a:gridCol w="698136"/>
                <a:gridCol w="698136"/>
                <a:gridCol w="698136"/>
              </a:tblGrid>
              <a:tr h="1507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" name="Picture 5" descr="Screen Shot 2016-04-25 at 10.12.59 AM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23" y="3962399"/>
            <a:ext cx="4871053" cy="76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1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xmlns:p14="http://schemas.microsoft.com/office/powerpoint/2010/main" spd="slow" advClick="0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opardy-t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544990" y="5921930"/>
            <a:ext cx="762000" cy="785541"/>
            <a:chOff x="9677400" y="5334000"/>
            <a:chExt cx="762000" cy="853101"/>
          </a:xfrm>
        </p:grpSpPr>
        <p:sp>
          <p:nvSpPr>
            <p:cNvPr id="15" name="Action Button: Sound 14">
              <a:hlinkClick r:id="" action="ppaction://noaction" highlightClick="1" endSnd="1"/>
            </p:cNvPr>
            <p:cNvSpPr/>
            <p:nvPr/>
          </p:nvSpPr>
          <p:spPr bwMode="auto">
            <a:xfrm>
              <a:off x="9677400" y="5334000"/>
              <a:ext cx="762000" cy="609600"/>
            </a:xfrm>
            <a:prstGeom prst="actionButtonSound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9691588" y="5902991"/>
              <a:ext cx="681215" cy="284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Silence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388395" y="5921934"/>
            <a:ext cx="762000" cy="774097"/>
            <a:chOff x="9550400" y="3979333"/>
            <a:chExt cx="762000" cy="774097"/>
          </a:xfrm>
        </p:grpSpPr>
        <p:sp>
          <p:nvSpPr>
            <p:cNvPr id="18" name="Action Button: Sound 17">
              <a:hlinkClick r:id="" action="ppaction://noaction" highlightClick="1">
                <a:snd r:embed="rId4" name="Jeopardy-time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9708539" y="4491820"/>
              <a:ext cx="54573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Timer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66108" y="5921934"/>
            <a:ext cx="762000" cy="781792"/>
            <a:chOff x="9550400" y="3979333"/>
            <a:chExt cx="762000" cy="781792"/>
          </a:xfrm>
        </p:grpSpPr>
        <p:sp>
          <p:nvSpPr>
            <p:cNvPr id="21" name="Action Button: Sound 20">
              <a:hlinkClick r:id="" action="ppaction://noaction" highlightClick="1">
                <a:snd r:embed="rId5" name="cheering1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rgbClr val="9BBB5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9659780" y="4484126"/>
              <a:ext cx="643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Cheer</a:t>
              </a:r>
              <a:endParaRPr lang="en-US" sz="12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4" y="6006024"/>
            <a:ext cx="1825820" cy="60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ction Button: Home 23">
            <a:hlinkClick r:id="rId7" action="ppaction://hlinksldjump" highlightClick="1"/>
          </p:cNvPr>
          <p:cNvSpPr/>
          <p:nvPr/>
        </p:nvSpPr>
        <p:spPr>
          <a:xfrm>
            <a:off x="4131731" y="5921929"/>
            <a:ext cx="728133" cy="785541"/>
          </a:xfrm>
          <a:prstGeom prst="actionButtonHom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1377481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1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7195544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2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1202267" y="491067"/>
            <a:ext cx="7063841" cy="4876800"/>
          </a:xfrm>
          <a:prstGeom prst="rect">
            <a:avLst/>
          </a:prstGeom>
          <a:solidFill>
            <a:srgbClr val="000090"/>
          </a:solidFill>
          <a:ln w="317500" cmpd="sng">
            <a:solidFill>
              <a:schemeClr val="tx1"/>
            </a:solidFill>
          </a:ln>
          <a:effectLst>
            <a:innerShdw blurRad="63500" dist="50800" dir="13500000">
              <a:schemeClr val="bg1">
                <a:alpha val="50000"/>
              </a:scheme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Answer Application – </a:t>
            </a:r>
            <a:r>
              <a:rPr lang="en-US" sz="3200" b="1" dirty="0">
                <a:latin typeface="Helvetica"/>
                <a:cs typeface="Helvetica"/>
              </a:rPr>
              <a:t>3</a:t>
            </a:r>
            <a:r>
              <a:rPr lang="en-US" sz="3200" b="1" dirty="0" smtClean="0">
                <a:latin typeface="Helvetica"/>
                <a:cs typeface="Helvetica"/>
              </a:rPr>
              <a:t>00 pts</a:t>
            </a:r>
            <a:endParaRPr lang="en-US" sz="3200" b="1" dirty="0">
              <a:latin typeface="Helvetica"/>
              <a:cs typeface="Helvetica"/>
            </a:endParaRPr>
          </a:p>
          <a:p>
            <a:pPr algn="ctr"/>
            <a:endParaRPr lang="en-US" sz="3200" b="1" dirty="0">
              <a:latin typeface="Helvetica"/>
              <a:cs typeface="Helvetica"/>
            </a:endParaRPr>
          </a:p>
          <a:p>
            <a:pPr algn="ctr"/>
            <a:endParaRPr lang="en-US" sz="3200" b="1" dirty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  <a:p>
            <a:pPr algn="ctr"/>
            <a:endParaRPr lang="en-US" sz="3200" b="1" dirty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</p:txBody>
      </p:sp>
      <p:pic>
        <p:nvPicPr>
          <p:cNvPr id="5" name="Picture 4" descr="Screen Shot 2016-04-25 at 10.03.09 A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30" y="2564491"/>
            <a:ext cx="6129867" cy="94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48124"/>
      </p:ext>
    </p:extLst>
  </p:cSld>
  <p:clrMapOvr>
    <a:masterClrMapping/>
  </p:clrMapOvr>
  <p:transition xmlns:p14="http://schemas.microsoft.com/office/powerpoint/2010/main" spd="slow" advClick="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544990" y="6019614"/>
            <a:ext cx="762000" cy="785541"/>
            <a:chOff x="9677400" y="5334000"/>
            <a:chExt cx="762000" cy="853101"/>
          </a:xfrm>
        </p:grpSpPr>
        <p:sp>
          <p:nvSpPr>
            <p:cNvPr id="15" name="Action Button: Sound 14">
              <a:hlinkClick r:id="" action="ppaction://noaction" highlightClick="1" endSnd="1"/>
            </p:cNvPr>
            <p:cNvSpPr/>
            <p:nvPr/>
          </p:nvSpPr>
          <p:spPr bwMode="auto">
            <a:xfrm>
              <a:off x="9677400" y="5334000"/>
              <a:ext cx="762000" cy="609600"/>
            </a:xfrm>
            <a:prstGeom prst="actionButtonSound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9691588" y="5902991"/>
              <a:ext cx="681215" cy="284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Silence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388395" y="6019614"/>
            <a:ext cx="762000" cy="774097"/>
            <a:chOff x="9550400" y="3979333"/>
            <a:chExt cx="762000" cy="774097"/>
          </a:xfrm>
        </p:grpSpPr>
        <p:sp>
          <p:nvSpPr>
            <p:cNvPr id="18" name="Action Button: Sound 17">
              <a:hlinkClick r:id="" action="ppaction://noaction" highlightClick="1">
                <a:snd r:embed="rId5" name="Jeopardy-time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9708539" y="4491820"/>
              <a:ext cx="54573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Timer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66108" y="6019614"/>
            <a:ext cx="762000" cy="781792"/>
            <a:chOff x="9550400" y="3979333"/>
            <a:chExt cx="762000" cy="781792"/>
          </a:xfrm>
        </p:grpSpPr>
        <p:sp>
          <p:nvSpPr>
            <p:cNvPr id="21" name="Action Button: Sound 20">
              <a:hlinkClick r:id="" action="ppaction://noaction" highlightClick="1">
                <a:snd r:embed="rId6" name="cheering1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rgbClr val="9BBB5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9659780" y="4484126"/>
              <a:ext cx="643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Cheer</a:t>
              </a:r>
              <a:endParaRPr lang="en-US" sz="12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4" y="6103704"/>
            <a:ext cx="1825820" cy="60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ction Button: Home 23">
            <a:hlinkClick r:id="rId8" action="ppaction://hlinksldjump" highlightClick="1"/>
          </p:cNvPr>
          <p:cNvSpPr/>
          <p:nvPr/>
        </p:nvSpPr>
        <p:spPr>
          <a:xfrm>
            <a:off x="4131731" y="6019609"/>
            <a:ext cx="728133" cy="785541"/>
          </a:xfrm>
          <a:prstGeom prst="actionButtonHom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2729203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7" name="Equation" r:id="rId9" imgW="114300" imgH="165100" progId="Equation.3">
                  <p:embed/>
                </p:oleObj>
              </mc:Choice>
              <mc:Fallback>
                <p:oleObj name="Equation" r:id="rId9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687982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8" name="Equation" r:id="rId11" imgW="114300" imgH="165100" progId="Equation.3">
                  <p:embed/>
                </p:oleObj>
              </mc:Choice>
              <mc:Fallback>
                <p:oleObj name="Equation" r:id="rId11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ction Button: Custom 9">
            <a:hlinkClick r:id="rId13" action="ppaction://hlinksldjump" highlightClick="1"/>
          </p:cNvPr>
          <p:cNvSpPr/>
          <p:nvPr/>
        </p:nvSpPr>
        <p:spPr>
          <a:xfrm>
            <a:off x="7730970" y="5347422"/>
            <a:ext cx="1297138" cy="333929"/>
          </a:xfrm>
          <a:prstGeom prst="actionButtonBlank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entury Gothic"/>
                <a:cs typeface="Century Gothic"/>
              </a:rPr>
              <a:t>Answer</a:t>
            </a:r>
            <a:endParaRPr lang="en-US" b="1" dirty="0">
              <a:latin typeface="Century Gothic"/>
              <a:cs typeface="Century Gothic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86465" y="157138"/>
            <a:ext cx="7063841" cy="4876800"/>
            <a:chOff x="986465" y="157138"/>
            <a:chExt cx="7063841" cy="4876800"/>
          </a:xfrm>
        </p:grpSpPr>
        <p:sp>
          <p:nvSpPr>
            <p:cNvPr id="3" name="Rectangle 2"/>
            <p:cNvSpPr/>
            <p:nvPr/>
          </p:nvSpPr>
          <p:spPr>
            <a:xfrm>
              <a:off x="986465" y="157138"/>
              <a:ext cx="7063841" cy="4876800"/>
            </a:xfrm>
            <a:prstGeom prst="rect">
              <a:avLst/>
            </a:prstGeom>
            <a:solidFill>
              <a:srgbClr val="000090"/>
            </a:solidFill>
            <a:ln w="317500" cmpd="sng">
              <a:solidFill>
                <a:schemeClr val="tx1"/>
              </a:solidFill>
            </a:ln>
            <a:effectLst>
              <a:innerShdw blurRad="63500" dist="50800" dir="13500000">
                <a:schemeClr val="bg1">
                  <a:alpha val="50000"/>
                </a:scheme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latin typeface="Helvetica"/>
                  <a:cs typeface="Helvetica"/>
                </a:rPr>
                <a:t>Final</a:t>
              </a:r>
            </a:p>
            <a:p>
              <a:pPr algn="ctr"/>
              <a:endParaRPr lang="en-US" sz="3200" b="1" dirty="0" smtClean="0">
                <a:latin typeface="Helvetica"/>
                <a:cs typeface="Helvetica"/>
              </a:endParaRPr>
            </a:p>
            <a:p>
              <a:pPr algn="ctr"/>
              <a:endParaRPr lang="en-US" sz="3200" b="1" dirty="0" smtClean="0">
                <a:latin typeface="Helvetica"/>
                <a:cs typeface="Helvetica"/>
              </a:endParaRPr>
            </a:p>
            <a:p>
              <a:pPr algn="ctr"/>
              <a:endParaRPr lang="en-US" sz="3600" b="1" dirty="0" smtClean="0">
                <a:latin typeface="Helvetica"/>
                <a:cs typeface="Helvetica"/>
              </a:endParaRPr>
            </a:p>
            <a:p>
              <a:pPr algn="ctr"/>
              <a:endParaRPr lang="en-US" sz="3200" b="1" dirty="0" smtClean="0">
                <a:latin typeface="Helvetica"/>
                <a:cs typeface="Helvetica"/>
              </a:endParaRPr>
            </a:p>
            <a:p>
              <a:pPr algn="ctr"/>
              <a:endParaRPr lang="en-US" sz="3200" b="1" dirty="0">
                <a:latin typeface="Helvetica"/>
                <a:cs typeface="Helvetica"/>
              </a:endParaRPr>
            </a:p>
            <a:p>
              <a:pPr algn="ctr"/>
              <a:endParaRPr lang="en-US" sz="3200" b="1" dirty="0" smtClean="0">
                <a:latin typeface="Helvetica"/>
                <a:cs typeface="Helvetica"/>
              </a:endParaRPr>
            </a:p>
          </p:txBody>
        </p:sp>
        <p:pic>
          <p:nvPicPr>
            <p:cNvPr id="8" name="Picture 7" descr="Screen Shot 2016-04-25 at 12.00.10 AM.png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92"/>
            <a:stretch/>
          </p:blipFill>
          <p:spPr>
            <a:xfrm>
              <a:off x="1392496" y="1934763"/>
              <a:ext cx="6367711" cy="2135267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2588978" y="5459002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260027" y="5448066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996201" y="5436619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698431" y="5447244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369480" y="5436619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077831" y="5447244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748880" y="5448066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874706" y="5480930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379857"/>
              </p:ext>
            </p:extLst>
          </p:nvPr>
        </p:nvGraphicFramePr>
        <p:xfrm>
          <a:off x="1874706" y="5436619"/>
          <a:ext cx="5585088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136"/>
                <a:gridCol w="698136"/>
                <a:gridCol w="698136"/>
                <a:gridCol w="698136"/>
                <a:gridCol w="698136"/>
                <a:gridCol w="698136"/>
                <a:gridCol w="698136"/>
                <a:gridCol w="698136"/>
              </a:tblGrid>
              <a:tr h="1507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926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xmlns:p14="http://schemas.microsoft.com/office/powerpoint/2010/main" spd="slow" advClick="0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0 Second Timer With Jeopardy Thinking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504716" y="2409299"/>
            <a:ext cx="845827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7200" b="1" dirty="0">
                <a:solidFill>
                  <a:srgbClr val="FFFFFF"/>
                </a:solidFill>
                <a:latin typeface="Century Gothic"/>
                <a:cs typeface="Century Gothic"/>
              </a:rPr>
              <a:t>HERE </a:t>
            </a:r>
            <a:r>
              <a:rPr lang="en-US" altLang="en-US" sz="72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ARE TODAY’S </a:t>
            </a:r>
            <a:r>
              <a:rPr lang="en-US" altLang="en-US" sz="7200" b="1" dirty="0">
                <a:solidFill>
                  <a:srgbClr val="FFFFFF"/>
                </a:solidFill>
                <a:latin typeface="Century Gothic"/>
                <a:cs typeface="Century Gothic"/>
              </a:rPr>
              <a:t>CATEGORIES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544990" y="5921930"/>
            <a:ext cx="762000" cy="785541"/>
            <a:chOff x="9677400" y="5334000"/>
            <a:chExt cx="762000" cy="853101"/>
          </a:xfrm>
        </p:grpSpPr>
        <p:sp>
          <p:nvSpPr>
            <p:cNvPr id="15" name="Action Button: Sound 14">
              <a:hlinkClick r:id="" action="ppaction://noaction" highlightClick="1" endSnd="1"/>
            </p:cNvPr>
            <p:cNvSpPr/>
            <p:nvPr/>
          </p:nvSpPr>
          <p:spPr bwMode="auto">
            <a:xfrm>
              <a:off x="9677400" y="5334000"/>
              <a:ext cx="762000" cy="609600"/>
            </a:xfrm>
            <a:prstGeom prst="actionButtonSound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9691588" y="5902991"/>
              <a:ext cx="681215" cy="284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Silence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388395" y="5921934"/>
            <a:ext cx="762000" cy="774097"/>
            <a:chOff x="9550400" y="3979333"/>
            <a:chExt cx="762000" cy="774097"/>
          </a:xfrm>
        </p:grpSpPr>
        <p:sp>
          <p:nvSpPr>
            <p:cNvPr id="18" name="Action Button: Sound 17">
              <a:hlinkClick r:id="" action="ppaction://noaction" highlightClick="1">
                <a:snd r:embed="rId3" name="Jeopardy-time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9708539" y="4491820"/>
              <a:ext cx="54573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Timer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66108" y="5921934"/>
            <a:ext cx="762000" cy="781792"/>
            <a:chOff x="9550400" y="3979333"/>
            <a:chExt cx="762000" cy="781792"/>
          </a:xfrm>
        </p:grpSpPr>
        <p:sp>
          <p:nvSpPr>
            <p:cNvPr id="21" name="Action Button: Sound 20">
              <a:hlinkClick r:id="" action="ppaction://noaction" highlightClick="1">
                <a:snd r:embed="rId4" name="cheering1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rgbClr val="9BBB5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9659780" y="4484126"/>
              <a:ext cx="643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Cheer</a:t>
              </a:r>
              <a:endParaRPr lang="en-US" sz="12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4" y="6006024"/>
            <a:ext cx="1825820" cy="60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ction Button: Home 2">
            <a:hlinkClick r:id="rId6" action="ppaction://hlinksldjump" highlightClick="1"/>
          </p:cNvPr>
          <p:cNvSpPr/>
          <p:nvPr/>
        </p:nvSpPr>
        <p:spPr>
          <a:xfrm>
            <a:off x="4131731" y="5921929"/>
            <a:ext cx="728133" cy="785541"/>
          </a:xfrm>
          <a:prstGeom prst="actionButtonHom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56240"/>
      </p:ext>
    </p:extLst>
  </p:cSld>
  <p:clrMapOvr>
    <a:masterClrMapping/>
  </p:clrMapOvr>
  <p:transition xmlns:p14="http://schemas.microsoft.com/office/powerpoint/2010/main" spd="slow" advClick="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544990" y="5921930"/>
            <a:ext cx="762000" cy="785541"/>
            <a:chOff x="9677400" y="5334000"/>
            <a:chExt cx="762000" cy="853101"/>
          </a:xfrm>
        </p:grpSpPr>
        <p:sp>
          <p:nvSpPr>
            <p:cNvPr id="15" name="Action Button: Sound 14">
              <a:hlinkClick r:id="" action="ppaction://noaction" highlightClick="1" endSnd="1"/>
            </p:cNvPr>
            <p:cNvSpPr/>
            <p:nvPr/>
          </p:nvSpPr>
          <p:spPr bwMode="auto">
            <a:xfrm>
              <a:off x="9677400" y="5334000"/>
              <a:ext cx="762000" cy="609600"/>
            </a:xfrm>
            <a:prstGeom prst="actionButtonSound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9691588" y="5902991"/>
              <a:ext cx="681215" cy="284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Silence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388395" y="5921934"/>
            <a:ext cx="762000" cy="774097"/>
            <a:chOff x="9550400" y="3979333"/>
            <a:chExt cx="762000" cy="774097"/>
          </a:xfrm>
        </p:grpSpPr>
        <p:sp>
          <p:nvSpPr>
            <p:cNvPr id="18" name="Action Button: Sound 17">
              <a:hlinkClick r:id="" action="ppaction://noaction" highlightClick="1">
                <a:snd r:embed="rId4" name="Jeopardy-time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9708539" y="4491820"/>
              <a:ext cx="54573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Timer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66108" y="5921934"/>
            <a:ext cx="762000" cy="781792"/>
            <a:chOff x="9550400" y="3979333"/>
            <a:chExt cx="762000" cy="781792"/>
          </a:xfrm>
        </p:grpSpPr>
        <p:sp>
          <p:nvSpPr>
            <p:cNvPr id="21" name="Action Button: Sound 20">
              <a:hlinkClick r:id="" action="ppaction://noaction" highlightClick="1">
                <a:snd r:embed="rId5" name="cheering1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rgbClr val="9BBB5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9659780" y="4484126"/>
              <a:ext cx="643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Cheer</a:t>
              </a:r>
              <a:endParaRPr lang="en-US" sz="12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4" y="6006024"/>
            <a:ext cx="1825820" cy="60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ction Button: Home 23">
            <a:hlinkClick r:id="rId7" action="ppaction://hlinksldjump" highlightClick="1"/>
          </p:cNvPr>
          <p:cNvSpPr/>
          <p:nvPr/>
        </p:nvSpPr>
        <p:spPr>
          <a:xfrm>
            <a:off x="4131731" y="5921929"/>
            <a:ext cx="728133" cy="785541"/>
          </a:xfrm>
          <a:prstGeom prst="actionButtonHom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485811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5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6107110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6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202267" y="491067"/>
            <a:ext cx="7063841" cy="4876800"/>
            <a:chOff x="1202267" y="491067"/>
            <a:chExt cx="7063841" cy="4876800"/>
          </a:xfrm>
        </p:grpSpPr>
        <p:sp>
          <p:nvSpPr>
            <p:cNvPr id="3" name="Rectangle 2"/>
            <p:cNvSpPr/>
            <p:nvPr/>
          </p:nvSpPr>
          <p:spPr>
            <a:xfrm>
              <a:off x="1202267" y="491067"/>
              <a:ext cx="7063841" cy="4876800"/>
            </a:xfrm>
            <a:prstGeom prst="rect">
              <a:avLst/>
            </a:prstGeom>
            <a:solidFill>
              <a:srgbClr val="000090"/>
            </a:solidFill>
            <a:ln w="317500" cmpd="sng">
              <a:solidFill>
                <a:schemeClr val="tx1"/>
              </a:solidFill>
            </a:ln>
            <a:effectLst>
              <a:innerShdw blurRad="63500" dist="50800" dir="13500000">
                <a:schemeClr val="bg1">
                  <a:alpha val="50000"/>
                </a:scheme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latin typeface="Helvetica"/>
                  <a:cs typeface="Helvetica"/>
                </a:rPr>
                <a:t>Final Answer</a:t>
              </a:r>
              <a:endParaRPr lang="en-US" sz="3200" b="1" dirty="0">
                <a:latin typeface="Helvetica"/>
                <a:cs typeface="Helvetica"/>
              </a:endParaRPr>
            </a:p>
            <a:p>
              <a:pPr algn="ctr"/>
              <a:endParaRPr lang="en-US" sz="3200" b="1" dirty="0">
                <a:latin typeface="Helvetica"/>
                <a:cs typeface="Helvetica"/>
              </a:endParaRPr>
            </a:p>
            <a:p>
              <a:pPr algn="ctr"/>
              <a:endParaRPr lang="en-US" sz="3200" b="1" dirty="0">
                <a:latin typeface="Helvetica"/>
                <a:cs typeface="Helvetica"/>
              </a:endParaRPr>
            </a:p>
            <a:p>
              <a:pPr algn="ctr"/>
              <a:endParaRPr lang="en-US" sz="3200" b="1" dirty="0" smtClean="0">
                <a:latin typeface="Helvetica"/>
                <a:cs typeface="Helvetica"/>
              </a:endParaRPr>
            </a:p>
            <a:p>
              <a:pPr algn="ctr"/>
              <a:endParaRPr lang="en-US" sz="3200" b="1" dirty="0">
                <a:latin typeface="Helvetica"/>
                <a:cs typeface="Helvetica"/>
              </a:endParaRPr>
            </a:p>
            <a:p>
              <a:pPr algn="ctr"/>
              <a:endParaRPr lang="en-US" sz="3200" b="1" dirty="0" smtClean="0">
                <a:latin typeface="Helvetica"/>
                <a:cs typeface="Helvetica"/>
              </a:endParaRPr>
            </a:p>
            <a:p>
              <a:pPr algn="ctr"/>
              <a:endParaRPr lang="en-US" sz="3200" b="1" dirty="0" smtClean="0">
                <a:latin typeface="Helvetica"/>
                <a:cs typeface="Helvetica"/>
              </a:endParaRPr>
            </a:p>
          </p:txBody>
        </p:sp>
        <p:pic>
          <p:nvPicPr>
            <p:cNvPr id="5" name="Picture 4" descr="Screen Shot 2016-04-25 at 12.02.06 AM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396" y="2051483"/>
              <a:ext cx="1485900" cy="2311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8971284"/>
      </p:ext>
    </p:extLst>
  </p:cSld>
  <p:clrMapOvr>
    <a:masterClrMapping/>
  </p:clrMapOvr>
  <p:transition xmlns:p14="http://schemas.microsoft.com/office/powerpoint/2010/main" spd="slow" advClick="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544990" y="5921930"/>
            <a:ext cx="762000" cy="785541"/>
            <a:chOff x="9677400" y="5334000"/>
            <a:chExt cx="762000" cy="853101"/>
          </a:xfrm>
        </p:grpSpPr>
        <p:sp>
          <p:nvSpPr>
            <p:cNvPr id="15" name="Action Button: Sound 14">
              <a:hlinkClick r:id="" action="ppaction://noaction" highlightClick="1" endSnd="1"/>
            </p:cNvPr>
            <p:cNvSpPr/>
            <p:nvPr/>
          </p:nvSpPr>
          <p:spPr bwMode="auto">
            <a:xfrm>
              <a:off x="9677400" y="5334000"/>
              <a:ext cx="762000" cy="609600"/>
            </a:xfrm>
            <a:prstGeom prst="actionButtonSound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9691588" y="5902991"/>
              <a:ext cx="681215" cy="284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Silence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388395" y="5921934"/>
            <a:ext cx="762000" cy="774097"/>
            <a:chOff x="9550400" y="3979333"/>
            <a:chExt cx="762000" cy="774097"/>
          </a:xfrm>
        </p:grpSpPr>
        <p:sp>
          <p:nvSpPr>
            <p:cNvPr id="18" name="Action Button: Sound 17">
              <a:hlinkClick r:id="" action="ppaction://noaction" highlightClick="1">
                <a:snd r:embed="rId3" name="Jeopardy-time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9708539" y="4491820"/>
              <a:ext cx="54573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Timer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66108" y="5921934"/>
            <a:ext cx="762000" cy="781792"/>
            <a:chOff x="9550400" y="3979333"/>
            <a:chExt cx="762000" cy="781792"/>
          </a:xfrm>
        </p:grpSpPr>
        <p:sp>
          <p:nvSpPr>
            <p:cNvPr id="21" name="Action Button: Sound 20">
              <a:hlinkClick r:id="" action="ppaction://noaction" highlightClick="1">
                <a:snd r:embed="rId4" name="cheering1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rgbClr val="9BBB5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9659780" y="4484126"/>
              <a:ext cx="643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Cheer</a:t>
              </a:r>
              <a:endParaRPr lang="en-US" sz="12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4" y="6006024"/>
            <a:ext cx="1825820" cy="60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02267" y="491067"/>
            <a:ext cx="7063841" cy="4876800"/>
          </a:xfrm>
          <a:prstGeom prst="rect">
            <a:avLst/>
          </a:prstGeom>
          <a:solidFill>
            <a:srgbClr val="000090"/>
          </a:solidFill>
          <a:ln w="317500" cmpd="sng">
            <a:solidFill>
              <a:schemeClr val="tx1"/>
            </a:solidFill>
          </a:ln>
          <a:effectLst>
            <a:innerShdw blurRad="63500" dist="50800" dir="13500000">
              <a:schemeClr val="bg1">
                <a:alpha val="50000"/>
              </a:scheme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Century Gothic"/>
                <a:cs typeface="Century Gothic"/>
              </a:rPr>
              <a:t>Cauchy </a:t>
            </a:r>
          </a:p>
          <a:p>
            <a:pPr algn="ctr"/>
            <a:r>
              <a:rPr lang="en-US" sz="8000" b="1" dirty="0" smtClean="0">
                <a:latin typeface="Century Gothic"/>
                <a:cs typeface="Century Gothic"/>
              </a:rPr>
              <a:t>Theorems</a:t>
            </a:r>
            <a:endParaRPr lang="en-US" sz="8000" b="1" dirty="0">
              <a:latin typeface="Century Gothic"/>
              <a:cs typeface="Century Gothic"/>
            </a:endParaRPr>
          </a:p>
        </p:txBody>
      </p:sp>
      <p:sp>
        <p:nvSpPr>
          <p:cNvPr id="24" name="Action Button: Home 23">
            <a:hlinkClick r:id="rId6" action="ppaction://hlinksldjump" highlightClick="1"/>
          </p:cNvPr>
          <p:cNvSpPr/>
          <p:nvPr/>
        </p:nvSpPr>
        <p:spPr>
          <a:xfrm>
            <a:off x="4131731" y="5921929"/>
            <a:ext cx="728133" cy="785541"/>
          </a:xfrm>
          <a:prstGeom prst="actionButtonHom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21149"/>
      </p:ext>
    </p:extLst>
  </p:cSld>
  <p:clrMapOvr>
    <a:masterClrMapping/>
  </p:clrMapOvr>
  <p:transition xmlns:p14="http://schemas.microsoft.com/office/powerpoint/2010/main" spd="slow" advClick="0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544990" y="5921930"/>
            <a:ext cx="762000" cy="785541"/>
            <a:chOff x="9677400" y="5334000"/>
            <a:chExt cx="762000" cy="853101"/>
          </a:xfrm>
        </p:grpSpPr>
        <p:sp>
          <p:nvSpPr>
            <p:cNvPr id="15" name="Action Button: Sound 14">
              <a:hlinkClick r:id="" action="ppaction://noaction" highlightClick="1" endSnd="1"/>
            </p:cNvPr>
            <p:cNvSpPr/>
            <p:nvPr/>
          </p:nvSpPr>
          <p:spPr bwMode="auto">
            <a:xfrm>
              <a:off x="9677400" y="5334000"/>
              <a:ext cx="762000" cy="609600"/>
            </a:xfrm>
            <a:prstGeom prst="actionButtonSound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9691588" y="5902991"/>
              <a:ext cx="681215" cy="284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Silence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388395" y="5921934"/>
            <a:ext cx="762000" cy="774097"/>
            <a:chOff x="9550400" y="3979333"/>
            <a:chExt cx="762000" cy="774097"/>
          </a:xfrm>
        </p:grpSpPr>
        <p:sp>
          <p:nvSpPr>
            <p:cNvPr id="18" name="Action Button: Sound 17">
              <a:hlinkClick r:id="" action="ppaction://noaction" highlightClick="1">
                <a:snd r:embed="rId3" name="Jeopardy-time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9708539" y="4491820"/>
              <a:ext cx="54573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Timer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66108" y="5921934"/>
            <a:ext cx="762000" cy="781792"/>
            <a:chOff x="9550400" y="3979333"/>
            <a:chExt cx="762000" cy="781792"/>
          </a:xfrm>
        </p:grpSpPr>
        <p:sp>
          <p:nvSpPr>
            <p:cNvPr id="21" name="Action Button: Sound 20">
              <a:hlinkClick r:id="" action="ppaction://noaction" highlightClick="1">
                <a:snd r:embed="rId4" name="cheering1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rgbClr val="9BBB5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9659780" y="4484126"/>
              <a:ext cx="643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Cheer</a:t>
              </a:r>
              <a:endParaRPr lang="en-US" sz="12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4" y="6006024"/>
            <a:ext cx="1825820" cy="60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02267" y="491067"/>
            <a:ext cx="7063841" cy="4876800"/>
          </a:xfrm>
          <a:prstGeom prst="rect">
            <a:avLst/>
          </a:prstGeom>
          <a:solidFill>
            <a:srgbClr val="000090"/>
          </a:solidFill>
          <a:ln w="317500" cmpd="sng">
            <a:solidFill>
              <a:schemeClr val="tx1"/>
            </a:solidFill>
          </a:ln>
          <a:effectLst>
            <a:innerShdw blurRad="63500" dist="50800" dir="13500000">
              <a:schemeClr val="bg1">
                <a:alpha val="50000"/>
              </a:scheme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Century Gothic"/>
                <a:cs typeface="Century Gothic"/>
              </a:rPr>
              <a:t>Cauchy </a:t>
            </a:r>
          </a:p>
          <a:p>
            <a:pPr algn="ctr"/>
            <a:r>
              <a:rPr lang="en-US" sz="8000" b="1" dirty="0" smtClean="0">
                <a:latin typeface="Century Gothic"/>
                <a:cs typeface="Century Gothic"/>
              </a:rPr>
              <a:t>Applications</a:t>
            </a:r>
            <a:endParaRPr lang="en-US" sz="8000" b="1" dirty="0">
              <a:latin typeface="Century Gothic"/>
              <a:cs typeface="Century Gothic"/>
            </a:endParaRPr>
          </a:p>
        </p:txBody>
      </p:sp>
      <p:sp>
        <p:nvSpPr>
          <p:cNvPr id="13" name="Action Button: Home 12">
            <a:hlinkClick r:id="rId6" action="ppaction://hlinksldjump" highlightClick="1"/>
          </p:cNvPr>
          <p:cNvSpPr/>
          <p:nvPr/>
        </p:nvSpPr>
        <p:spPr>
          <a:xfrm>
            <a:off x="4131731" y="5921929"/>
            <a:ext cx="728133" cy="785541"/>
          </a:xfrm>
          <a:prstGeom prst="actionButtonHom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51533"/>
      </p:ext>
    </p:extLst>
  </p:cSld>
  <p:clrMapOvr>
    <a:masterClrMapping/>
  </p:clrMapOvr>
  <p:transition xmlns:p14="http://schemas.microsoft.com/office/powerpoint/2010/main" spd="slow" advClick="0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544990" y="5921930"/>
            <a:ext cx="762000" cy="785541"/>
            <a:chOff x="9677400" y="5334000"/>
            <a:chExt cx="762000" cy="853101"/>
          </a:xfrm>
        </p:grpSpPr>
        <p:sp>
          <p:nvSpPr>
            <p:cNvPr id="15" name="Action Button: Sound 14">
              <a:hlinkClick r:id="" action="ppaction://noaction" highlightClick="1" endSnd="1"/>
            </p:cNvPr>
            <p:cNvSpPr/>
            <p:nvPr/>
          </p:nvSpPr>
          <p:spPr bwMode="auto">
            <a:xfrm>
              <a:off x="9677400" y="5334000"/>
              <a:ext cx="762000" cy="609600"/>
            </a:xfrm>
            <a:prstGeom prst="actionButtonSound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9691588" y="5902991"/>
              <a:ext cx="681215" cy="284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Silence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388395" y="5921934"/>
            <a:ext cx="762000" cy="774097"/>
            <a:chOff x="9550400" y="3979333"/>
            <a:chExt cx="762000" cy="774097"/>
          </a:xfrm>
        </p:grpSpPr>
        <p:sp>
          <p:nvSpPr>
            <p:cNvPr id="18" name="Action Button: Sound 17">
              <a:hlinkClick r:id="" action="ppaction://noaction" highlightClick="1">
                <a:snd r:embed="rId3" name="Jeopardy-time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9708539" y="4491820"/>
              <a:ext cx="54573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Timer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66108" y="5921934"/>
            <a:ext cx="762000" cy="781792"/>
            <a:chOff x="9550400" y="3979333"/>
            <a:chExt cx="762000" cy="781792"/>
          </a:xfrm>
        </p:grpSpPr>
        <p:sp>
          <p:nvSpPr>
            <p:cNvPr id="21" name="Action Button: Sound 20">
              <a:hlinkClick r:id="" action="ppaction://noaction" highlightClick="1">
                <a:snd r:embed="rId4" name="cheering1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rgbClr val="9BBB5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9659780" y="4484126"/>
              <a:ext cx="643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Cheer</a:t>
              </a:r>
              <a:endParaRPr lang="en-US" sz="12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4" y="6006024"/>
            <a:ext cx="1825820" cy="60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755168"/>
              </p:ext>
            </p:extLst>
          </p:nvPr>
        </p:nvGraphicFramePr>
        <p:xfrm>
          <a:off x="615576" y="440265"/>
          <a:ext cx="5943602" cy="4834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1"/>
                <a:gridCol w="2971801"/>
              </a:tblGrid>
              <a:tr h="12086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Cauchy</a:t>
                      </a:r>
                      <a:r>
                        <a:rPr lang="en-US" sz="2800" baseline="0" dirty="0" smtClean="0"/>
                        <a:t> </a:t>
                      </a:r>
                    </a:p>
                    <a:p>
                      <a:pPr algn="ctr"/>
                      <a:r>
                        <a:rPr lang="en-US" sz="2800" baseline="0" dirty="0" smtClean="0"/>
                        <a:t>Theorems</a:t>
                      </a:r>
                      <a:endParaRPr lang="en-US" sz="2800" dirty="0"/>
                    </a:p>
                  </a:txBody>
                  <a:tcPr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Cauchy Applications</a:t>
                      </a:r>
                      <a:endParaRPr lang="en-US" sz="2800" dirty="0"/>
                    </a:p>
                  </a:txBody>
                  <a:tcPr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</a:tr>
              <a:tr h="120862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FFFF00"/>
                          </a:solidFill>
                          <a:latin typeface="Impact"/>
                          <a:cs typeface="Impact"/>
                          <a:hlinkClick r:id="rId6" action="ppaction://hlinksldjump"/>
                        </a:rPr>
                        <a:t>100</a:t>
                      </a:r>
                      <a:endParaRPr lang="en-US" sz="4400" dirty="0">
                        <a:solidFill>
                          <a:srgbClr val="FFFF00"/>
                        </a:solidFill>
                        <a:latin typeface="Impact"/>
                        <a:cs typeface="Impact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FFFF00"/>
                          </a:solidFill>
                          <a:latin typeface="Impact"/>
                          <a:cs typeface="Impact"/>
                          <a:hlinkClick r:id="rId7" action="ppaction://hlinksldjump"/>
                        </a:rPr>
                        <a:t>100</a:t>
                      </a:r>
                      <a:endParaRPr lang="en-US" sz="4400" dirty="0">
                        <a:solidFill>
                          <a:srgbClr val="FFFF00"/>
                        </a:solidFill>
                        <a:latin typeface="Impact"/>
                        <a:cs typeface="Impact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</a:tr>
              <a:tr h="120862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FFFF00"/>
                          </a:solidFill>
                          <a:latin typeface="Impact"/>
                          <a:cs typeface="Impact"/>
                          <a:hlinkClick r:id="rId8" action="ppaction://hlinksldjump"/>
                        </a:rPr>
                        <a:t>200</a:t>
                      </a:r>
                      <a:endParaRPr lang="en-US" sz="4400" dirty="0">
                        <a:solidFill>
                          <a:srgbClr val="FFFF00"/>
                        </a:solidFill>
                        <a:latin typeface="Impact"/>
                        <a:cs typeface="Impact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FFFF00"/>
                          </a:solidFill>
                          <a:latin typeface="Impact"/>
                          <a:cs typeface="Impact"/>
                          <a:hlinkClick r:id="rId9" action="ppaction://hlinksldjump"/>
                        </a:rPr>
                        <a:t>200</a:t>
                      </a:r>
                      <a:endParaRPr lang="en-US" sz="4400" dirty="0">
                        <a:solidFill>
                          <a:srgbClr val="FFFF00"/>
                        </a:solidFill>
                        <a:latin typeface="Impact"/>
                        <a:cs typeface="Impact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</a:tr>
              <a:tr h="120862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FFFF00"/>
                          </a:solidFill>
                          <a:latin typeface="Impact"/>
                          <a:cs typeface="Impact"/>
                          <a:hlinkClick r:id="rId10" action="ppaction://hlinksldjump"/>
                        </a:rPr>
                        <a:t>300</a:t>
                      </a:r>
                      <a:endParaRPr lang="en-US" sz="4400" dirty="0">
                        <a:solidFill>
                          <a:srgbClr val="FFFF00"/>
                        </a:solidFill>
                        <a:latin typeface="Impact"/>
                        <a:cs typeface="Impact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FFFF00"/>
                          </a:solidFill>
                          <a:latin typeface="Impact"/>
                          <a:cs typeface="Impact"/>
                          <a:hlinkClick r:id="rId11" action="ppaction://hlinksldjump"/>
                        </a:rPr>
                        <a:t>300</a:t>
                      </a:r>
                      <a:endParaRPr lang="en-US" sz="4400" dirty="0">
                        <a:solidFill>
                          <a:srgbClr val="FFFF00"/>
                        </a:solidFill>
                        <a:latin typeface="Impact"/>
                        <a:cs typeface="Impact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879600" y="465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/>
          <a:srcRect r="424" b="43157"/>
          <a:stretch/>
        </p:blipFill>
        <p:spPr>
          <a:xfrm>
            <a:off x="6906698" y="645737"/>
            <a:ext cx="1933041" cy="15380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/>
          <a:srcRect l="1" r="-345" b="43107"/>
          <a:stretch/>
        </p:blipFill>
        <p:spPr>
          <a:xfrm>
            <a:off x="6960363" y="3959005"/>
            <a:ext cx="1946571" cy="1544330"/>
          </a:xfrm>
          <a:prstGeom prst="rect">
            <a:avLst/>
          </a:prstGeom>
        </p:spPr>
      </p:pic>
      <p:sp>
        <p:nvSpPr>
          <p:cNvPr id="29" name="Action Button: Home 28">
            <a:hlinkClick r:id="rId14" action="ppaction://hlinksldjump" highlightClick="1"/>
          </p:cNvPr>
          <p:cNvSpPr/>
          <p:nvPr/>
        </p:nvSpPr>
        <p:spPr>
          <a:xfrm>
            <a:off x="4131731" y="5921929"/>
            <a:ext cx="728133" cy="785541"/>
          </a:xfrm>
          <a:prstGeom prst="actionButtonHom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Custom 3">
            <a:hlinkClick r:id="rId15" action="ppaction://hlinksldjump" highlightClick="1"/>
          </p:cNvPr>
          <p:cNvSpPr/>
          <p:nvPr/>
        </p:nvSpPr>
        <p:spPr>
          <a:xfrm>
            <a:off x="6773334" y="2664051"/>
            <a:ext cx="2245404" cy="890016"/>
          </a:xfrm>
          <a:prstGeom prst="actionButtonBlank">
            <a:avLst/>
          </a:prstGeom>
          <a:blipFill rotWithShape="1">
            <a:blip r:embed="rId16"/>
            <a:stretch>
              <a:fillRect/>
            </a:stretch>
          </a:blipFill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504000667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2436578" y="5374334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107627" y="5363398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843801" y="5351951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546031" y="5362576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217080" y="5351951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925431" y="5362576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596480" y="5363398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22306" y="5396262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544990" y="6019614"/>
            <a:ext cx="762000" cy="785541"/>
            <a:chOff x="9677400" y="5334000"/>
            <a:chExt cx="762000" cy="853101"/>
          </a:xfrm>
        </p:grpSpPr>
        <p:sp>
          <p:nvSpPr>
            <p:cNvPr id="15" name="Action Button: Sound 14">
              <a:hlinkClick r:id="" action="ppaction://noaction" highlightClick="1" endSnd="1"/>
            </p:cNvPr>
            <p:cNvSpPr/>
            <p:nvPr/>
          </p:nvSpPr>
          <p:spPr bwMode="auto">
            <a:xfrm>
              <a:off x="9677400" y="5334000"/>
              <a:ext cx="762000" cy="609600"/>
            </a:xfrm>
            <a:prstGeom prst="actionButtonSound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9691588" y="5902991"/>
              <a:ext cx="681215" cy="284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Silence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388395" y="6019614"/>
            <a:ext cx="762000" cy="774097"/>
            <a:chOff x="9550400" y="3979333"/>
            <a:chExt cx="762000" cy="774097"/>
          </a:xfrm>
        </p:grpSpPr>
        <p:sp>
          <p:nvSpPr>
            <p:cNvPr id="18" name="Action Button: Sound 17">
              <a:hlinkClick r:id="" action="ppaction://noaction" highlightClick="1">
                <a:snd r:embed="rId4" name="Jeopardy-time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9708539" y="4491820"/>
              <a:ext cx="54573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Timer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66108" y="6019614"/>
            <a:ext cx="762000" cy="781792"/>
            <a:chOff x="9550400" y="3979333"/>
            <a:chExt cx="762000" cy="781792"/>
          </a:xfrm>
        </p:grpSpPr>
        <p:sp>
          <p:nvSpPr>
            <p:cNvPr id="21" name="Action Button: Sound 20">
              <a:hlinkClick r:id="" action="ppaction://noaction" highlightClick="1">
                <a:snd r:embed="rId5" name="cheering1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rgbClr val="9BBB5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9659780" y="4484126"/>
              <a:ext cx="643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Cheer</a:t>
              </a:r>
              <a:endParaRPr lang="en-US" sz="12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4" y="6103704"/>
            <a:ext cx="1825820" cy="60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ction Button: Home 23">
            <a:hlinkClick r:id="rId7" action="ppaction://hlinksldjump" highlightClick="1"/>
          </p:cNvPr>
          <p:cNvSpPr/>
          <p:nvPr/>
        </p:nvSpPr>
        <p:spPr>
          <a:xfrm>
            <a:off x="4131731" y="6019609"/>
            <a:ext cx="728133" cy="785541"/>
          </a:xfrm>
          <a:prstGeom prst="actionButtonHom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4239565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0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4590516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1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206877"/>
              </p:ext>
            </p:extLst>
          </p:nvPr>
        </p:nvGraphicFramePr>
        <p:xfrm>
          <a:off x="1722306" y="5351951"/>
          <a:ext cx="5585088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136"/>
                <a:gridCol w="698136"/>
                <a:gridCol w="698136"/>
                <a:gridCol w="698136"/>
                <a:gridCol w="698136"/>
                <a:gridCol w="698136"/>
                <a:gridCol w="698136"/>
                <a:gridCol w="698136"/>
              </a:tblGrid>
              <a:tr h="1507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Action Button: Custom 9">
            <a:hlinkClick r:id="rId12" action="ppaction://hlinksldjump" highlightClick="1"/>
          </p:cNvPr>
          <p:cNvSpPr/>
          <p:nvPr/>
        </p:nvSpPr>
        <p:spPr>
          <a:xfrm>
            <a:off x="7730970" y="5396262"/>
            <a:ext cx="1297138" cy="333929"/>
          </a:xfrm>
          <a:prstGeom prst="actionButtonBlank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entury Gothic"/>
                <a:cs typeface="Century Gothic"/>
              </a:rPr>
              <a:t>Answer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6465" y="157138"/>
            <a:ext cx="7063841" cy="4876800"/>
          </a:xfrm>
          <a:prstGeom prst="rect">
            <a:avLst/>
          </a:prstGeom>
          <a:solidFill>
            <a:srgbClr val="000090"/>
          </a:solidFill>
          <a:ln w="317500" cmpd="sng">
            <a:solidFill>
              <a:schemeClr val="tx1"/>
            </a:solidFill>
          </a:ln>
          <a:effectLst>
            <a:innerShdw blurRad="63500" dist="50800" dir="13500000">
              <a:schemeClr val="bg1">
                <a:alpha val="50000"/>
              </a:scheme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Theorem – 100 pts</a:t>
            </a:r>
            <a:endParaRPr lang="en-US" sz="3200" b="1" dirty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  <a:p>
            <a:pPr algn="ctr"/>
            <a:endParaRPr lang="en-US" sz="3200" b="1" dirty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  <a:p>
            <a:pPr algn="ctr"/>
            <a:endParaRPr lang="en-US" sz="3200" b="1" dirty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</p:txBody>
      </p:sp>
      <p:pic>
        <p:nvPicPr>
          <p:cNvPr id="12" name="Picture 11" descr="Screen Shot 2016-04-25 at 1.58.14 A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996" y="1876945"/>
            <a:ext cx="6560069" cy="163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xmlns:p14="http://schemas.microsoft.com/office/powerpoint/2010/main" spd="slow" advClick="0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opardy-t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544990" y="5921930"/>
            <a:ext cx="762000" cy="785541"/>
            <a:chOff x="9677400" y="5334000"/>
            <a:chExt cx="762000" cy="853101"/>
          </a:xfrm>
        </p:grpSpPr>
        <p:sp>
          <p:nvSpPr>
            <p:cNvPr id="15" name="Action Button: Sound 14">
              <a:hlinkClick r:id="" action="ppaction://noaction" highlightClick="1" endSnd="1"/>
            </p:cNvPr>
            <p:cNvSpPr/>
            <p:nvPr/>
          </p:nvSpPr>
          <p:spPr bwMode="auto">
            <a:xfrm>
              <a:off x="9677400" y="5334000"/>
              <a:ext cx="762000" cy="609600"/>
            </a:xfrm>
            <a:prstGeom prst="actionButtonSound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9691588" y="5902991"/>
              <a:ext cx="681215" cy="284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Silence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388395" y="5921934"/>
            <a:ext cx="762000" cy="774097"/>
            <a:chOff x="9550400" y="3979333"/>
            <a:chExt cx="762000" cy="774097"/>
          </a:xfrm>
        </p:grpSpPr>
        <p:sp>
          <p:nvSpPr>
            <p:cNvPr id="18" name="Action Button: Sound 17">
              <a:hlinkClick r:id="" action="ppaction://noaction" highlightClick="1">
                <a:snd r:embed="rId4" name="Jeopardy-time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9708539" y="4491820"/>
              <a:ext cx="54573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Timer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66108" y="5921934"/>
            <a:ext cx="762000" cy="781792"/>
            <a:chOff x="9550400" y="3979333"/>
            <a:chExt cx="762000" cy="781792"/>
          </a:xfrm>
        </p:grpSpPr>
        <p:sp>
          <p:nvSpPr>
            <p:cNvPr id="21" name="Action Button: Sound 20">
              <a:hlinkClick r:id="" action="ppaction://noaction" highlightClick="1">
                <a:snd r:embed="rId5" name="cheering1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rgbClr val="9BBB5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9659780" y="4484126"/>
              <a:ext cx="643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Cheer</a:t>
              </a:r>
              <a:endParaRPr lang="en-US" sz="12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4" y="6006024"/>
            <a:ext cx="1825820" cy="60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02267" y="491067"/>
            <a:ext cx="7063841" cy="4876800"/>
          </a:xfrm>
          <a:prstGeom prst="rect">
            <a:avLst/>
          </a:prstGeom>
          <a:solidFill>
            <a:srgbClr val="000090"/>
          </a:solidFill>
          <a:ln w="317500" cmpd="sng">
            <a:solidFill>
              <a:schemeClr val="tx1"/>
            </a:solidFill>
          </a:ln>
          <a:effectLst>
            <a:innerShdw blurRad="63500" dist="50800" dir="13500000">
              <a:schemeClr val="bg1">
                <a:alpha val="50000"/>
              </a:scheme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Answer Theorem – 100 pts</a:t>
            </a:r>
            <a:endParaRPr lang="en-US" sz="3200" b="1" dirty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  <a:p>
            <a:pPr algn="ctr"/>
            <a:r>
              <a:rPr lang="en-US" sz="3200" dirty="0">
                <a:latin typeface="Helvetica"/>
                <a:cs typeface="Helvetica"/>
              </a:rPr>
              <a:t> </a:t>
            </a:r>
            <a:r>
              <a:rPr lang="en-US" sz="3200" dirty="0" smtClean="0">
                <a:latin typeface="Helvetica"/>
                <a:cs typeface="Helvetica"/>
              </a:rPr>
              <a:t>Cauchy – Goursat Theorem</a:t>
            </a:r>
          </a:p>
          <a:p>
            <a:pPr algn="ctr"/>
            <a:endParaRPr lang="en-US" sz="3200" b="1" dirty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</p:txBody>
      </p:sp>
      <p:sp>
        <p:nvSpPr>
          <p:cNvPr id="24" name="Action Button: Home 23">
            <a:hlinkClick r:id="rId7" action="ppaction://hlinksldjump" highlightClick="1"/>
          </p:cNvPr>
          <p:cNvSpPr/>
          <p:nvPr/>
        </p:nvSpPr>
        <p:spPr>
          <a:xfrm>
            <a:off x="4131731" y="5921929"/>
            <a:ext cx="728133" cy="785541"/>
          </a:xfrm>
          <a:prstGeom prst="actionButtonHom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0305585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8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947116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9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3710203"/>
      </p:ext>
    </p:extLst>
  </p:cSld>
  <p:clrMapOvr>
    <a:masterClrMapping/>
  </p:clrMapOvr>
  <p:transition xmlns:p14="http://schemas.microsoft.com/office/powerpoint/2010/main" spd="slow" advClick="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544990" y="6019614"/>
            <a:ext cx="762000" cy="785541"/>
            <a:chOff x="9677400" y="5334000"/>
            <a:chExt cx="762000" cy="853101"/>
          </a:xfrm>
        </p:grpSpPr>
        <p:sp>
          <p:nvSpPr>
            <p:cNvPr id="15" name="Action Button: Sound 14">
              <a:hlinkClick r:id="" action="ppaction://noaction" highlightClick="1" endSnd="1"/>
            </p:cNvPr>
            <p:cNvSpPr/>
            <p:nvPr/>
          </p:nvSpPr>
          <p:spPr bwMode="auto">
            <a:xfrm>
              <a:off x="9677400" y="5334000"/>
              <a:ext cx="762000" cy="609600"/>
            </a:xfrm>
            <a:prstGeom prst="actionButtonSound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9691588" y="5902991"/>
              <a:ext cx="681215" cy="284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Silence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388395" y="6019614"/>
            <a:ext cx="762000" cy="774097"/>
            <a:chOff x="9550400" y="3979333"/>
            <a:chExt cx="762000" cy="774097"/>
          </a:xfrm>
        </p:grpSpPr>
        <p:sp>
          <p:nvSpPr>
            <p:cNvPr id="18" name="Action Button: Sound 17">
              <a:hlinkClick r:id="" action="ppaction://noaction" highlightClick="1">
                <a:snd r:embed="rId4" name="Jeopardy-time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9708539" y="4491820"/>
              <a:ext cx="54573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Timer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66108" y="6019614"/>
            <a:ext cx="762000" cy="781792"/>
            <a:chOff x="9550400" y="3979333"/>
            <a:chExt cx="762000" cy="781792"/>
          </a:xfrm>
        </p:grpSpPr>
        <p:sp>
          <p:nvSpPr>
            <p:cNvPr id="21" name="Action Button: Sound 20">
              <a:hlinkClick r:id="" action="ppaction://noaction" highlightClick="1">
                <a:snd r:embed="rId5" name="cheering1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rgbClr val="9BBB5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9659780" y="4484126"/>
              <a:ext cx="643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Cheer</a:t>
              </a:r>
              <a:endParaRPr lang="en-US" sz="12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4" y="6103704"/>
            <a:ext cx="1825820" cy="60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ction Button: Home 23">
            <a:hlinkClick r:id="rId7" action="ppaction://hlinksldjump" highlightClick="1"/>
          </p:cNvPr>
          <p:cNvSpPr/>
          <p:nvPr/>
        </p:nvSpPr>
        <p:spPr>
          <a:xfrm>
            <a:off x="4131731" y="6019609"/>
            <a:ext cx="728133" cy="785541"/>
          </a:xfrm>
          <a:prstGeom prst="actionButtonHom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2530318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8304235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ction Button: Custom 9">
            <a:hlinkClick r:id="rId12" action="ppaction://hlinksldjump" highlightClick="1"/>
          </p:cNvPr>
          <p:cNvSpPr/>
          <p:nvPr/>
        </p:nvSpPr>
        <p:spPr>
          <a:xfrm>
            <a:off x="7730970" y="5363702"/>
            <a:ext cx="1297138" cy="333929"/>
          </a:xfrm>
          <a:prstGeom prst="actionButtonBlank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entury Gothic"/>
                <a:cs typeface="Century Gothic"/>
              </a:rPr>
              <a:t>Answer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0447" y="5391270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141496" y="5380334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877670" y="5368887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579900" y="5379512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250949" y="5368887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959300" y="5379512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630349" y="5380334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756175" y="5413198"/>
            <a:ext cx="671049" cy="32144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887119"/>
              </p:ext>
            </p:extLst>
          </p:nvPr>
        </p:nvGraphicFramePr>
        <p:xfrm>
          <a:off x="1756175" y="5368887"/>
          <a:ext cx="5585088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136"/>
                <a:gridCol w="698136"/>
                <a:gridCol w="698136"/>
                <a:gridCol w="698136"/>
                <a:gridCol w="698136"/>
                <a:gridCol w="698136"/>
                <a:gridCol w="698136"/>
                <a:gridCol w="698136"/>
              </a:tblGrid>
              <a:tr h="1507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986465" y="157138"/>
            <a:ext cx="7063841" cy="4876800"/>
            <a:chOff x="986465" y="157138"/>
            <a:chExt cx="7063841" cy="4876800"/>
          </a:xfrm>
        </p:grpSpPr>
        <p:sp>
          <p:nvSpPr>
            <p:cNvPr id="3" name="Rectangle 2"/>
            <p:cNvSpPr/>
            <p:nvPr/>
          </p:nvSpPr>
          <p:spPr>
            <a:xfrm>
              <a:off x="986465" y="157138"/>
              <a:ext cx="7063841" cy="4876800"/>
            </a:xfrm>
            <a:prstGeom prst="rect">
              <a:avLst/>
            </a:prstGeom>
            <a:solidFill>
              <a:srgbClr val="000090"/>
            </a:solidFill>
            <a:ln w="317500" cmpd="sng">
              <a:solidFill>
                <a:schemeClr val="tx1"/>
              </a:solidFill>
            </a:ln>
            <a:effectLst>
              <a:innerShdw blurRad="63500" dist="50800" dir="13500000">
                <a:schemeClr val="bg1">
                  <a:alpha val="50000"/>
                </a:scheme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latin typeface="Helvetica"/>
                  <a:cs typeface="Helvetica"/>
                </a:rPr>
                <a:t>Theorem – 200 pts</a:t>
              </a:r>
              <a:endParaRPr lang="en-US" sz="3200" b="1" dirty="0">
                <a:latin typeface="Helvetica"/>
                <a:cs typeface="Helvetica"/>
              </a:endParaRPr>
            </a:p>
            <a:p>
              <a:pPr algn="ctr"/>
              <a:endParaRPr lang="en-US" sz="3200" b="1" dirty="0" smtClean="0">
                <a:latin typeface="Helvetica"/>
                <a:cs typeface="Helvetica"/>
              </a:endParaRPr>
            </a:p>
            <a:p>
              <a:pPr algn="ctr"/>
              <a:endParaRPr lang="en-US" sz="3200" b="1" dirty="0">
                <a:latin typeface="Helvetica"/>
                <a:cs typeface="Helvetica"/>
              </a:endParaRPr>
            </a:p>
            <a:p>
              <a:pPr algn="ctr"/>
              <a:endParaRPr lang="en-US" sz="3200" b="1" dirty="0" smtClean="0">
                <a:latin typeface="Helvetica"/>
                <a:cs typeface="Helvetica"/>
              </a:endParaRPr>
            </a:p>
            <a:p>
              <a:pPr algn="ctr"/>
              <a:endParaRPr lang="en-US" sz="3200" b="1" dirty="0">
                <a:latin typeface="Helvetica"/>
                <a:cs typeface="Helvetica"/>
              </a:endParaRPr>
            </a:p>
            <a:p>
              <a:pPr algn="ctr"/>
              <a:endParaRPr lang="en-US" sz="3200" b="1" dirty="0" smtClean="0">
                <a:latin typeface="Helvetica"/>
                <a:cs typeface="Helvetica"/>
              </a:endParaRPr>
            </a:p>
            <a:p>
              <a:pPr algn="ctr"/>
              <a:endParaRPr lang="en-US" sz="3200" b="1" dirty="0" smtClean="0">
                <a:latin typeface="Helvetica"/>
                <a:cs typeface="Helvetica"/>
              </a:endParaRPr>
            </a:p>
          </p:txBody>
        </p:sp>
        <p:pic>
          <p:nvPicPr>
            <p:cNvPr id="5" name="Picture 4" descr="Screen Shot 2016-04-25 at 1.49.41 AM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4023" y="1828800"/>
              <a:ext cx="6050253" cy="2465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389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xmlns:p14="http://schemas.microsoft.com/office/powerpoint/2010/main" spd="slow" advClick="0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opardy-t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544990" y="5921930"/>
            <a:ext cx="762000" cy="785541"/>
            <a:chOff x="9677400" y="5334000"/>
            <a:chExt cx="762000" cy="853101"/>
          </a:xfrm>
        </p:grpSpPr>
        <p:sp>
          <p:nvSpPr>
            <p:cNvPr id="15" name="Action Button: Sound 14">
              <a:hlinkClick r:id="" action="ppaction://noaction" highlightClick="1" endSnd="1"/>
            </p:cNvPr>
            <p:cNvSpPr/>
            <p:nvPr/>
          </p:nvSpPr>
          <p:spPr bwMode="auto">
            <a:xfrm>
              <a:off x="9677400" y="5334000"/>
              <a:ext cx="762000" cy="609600"/>
            </a:xfrm>
            <a:prstGeom prst="actionButtonSound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9691588" y="5902991"/>
              <a:ext cx="681215" cy="284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Silence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388395" y="5921934"/>
            <a:ext cx="762000" cy="774097"/>
            <a:chOff x="9550400" y="3979333"/>
            <a:chExt cx="762000" cy="774097"/>
          </a:xfrm>
        </p:grpSpPr>
        <p:sp>
          <p:nvSpPr>
            <p:cNvPr id="18" name="Action Button: Sound 17">
              <a:hlinkClick r:id="" action="ppaction://noaction" highlightClick="1">
                <a:snd r:embed="rId4" name="Jeopardy-time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9708539" y="4491820"/>
              <a:ext cx="54573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Timer</a:t>
              </a:r>
              <a:endParaRPr lang="en-US" sz="1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66108" y="5921934"/>
            <a:ext cx="762000" cy="781792"/>
            <a:chOff x="9550400" y="3979333"/>
            <a:chExt cx="762000" cy="781792"/>
          </a:xfrm>
        </p:grpSpPr>
        <p:sp>
          <p:nvSpPr>
            <p:cNvPr id="21" name="Action Button: Sound 20">
              <a:hlinkClick r:id="" action="ppaction://noaction" highlightClick="1">
                <a:snd r:embed="rId5" name="cheering1.wav"/>
              </a:hlinkClick>
            </p:cNvPr>
            <p:cNvSpPr/>
            <p:nvPr/>
          </p:nvSpPr>
          <p:spPr bwMode="auto">
            <a:xfrm>
              <a:off x="9550400" y="3979333"/>
              <a:ext cx="762000" cy="527580"/>
            </a:xfrm>
            <a:prstGeom prst="actionButtonSound">
              <a:avLst/>
            </a:prstGeom>
            <a:solidFill>
              <a:srgbClr val="9BBB5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9659780" y="4484126"/>
              <a:ext cx="6432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 anchor="ctr" anchorCtr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Cheer</a:t>
              </a:r>
              <a:endParaRPr lang="en-US" sz="12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4" y="6006024"/>
            <a:ext cx="1825820" cy="60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02267" y="491067"/>
            <a:ext cx="7063841" cy="4876800"/>
          </a:xfrm>
          <a:prstGeom prst="rect">
            <a:avLst/>
          </a:prstGeom>
          <a:solidFill>
            <a:srgbClr val="000090"/>
          </a:solidFill>
          <a:ln w="317500" cmpd="sng">
            <a:solidFill>
              <a:schemeClr val="tx1"/>
            </a:solidFill>
          </a:ln>
          <a:effectLst>
            <a:innerShdw blurRad="63500" dist="50800" dir="13500000">
              <a:schemeClr val="bg1">
                <a:alpha val="50000"/>
              </a:scheme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Answer Theorem – 200 pts</a:t>
            </a:r>
            <a:endParaRPr lang="en-US" sz="3200" b="1" dirty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  <a:p>
            <a:pPr algn="ctr"/>
            <a:r>
              <a:rPr lang="en-US" sz="3200" dirty="0">
                <a:latin typeface="Helvetica"/>
                <a:cs typeface="Helvetica"/>
              </a:rPr>
              <a:t> </a:t>
            </a:r>
            <a:r>
              <a:rPr lang="en-US" sz="3200" dirty="0" smtClean="0">
                <a:latin typeface="Helvetica"/>
                <a:cs typeface="Helvetica"/>
              </a:rPr>
              <a:t>   </a:t>
            </a:r>
            <a:endParaRPr lang="en-US" sz="3200" dirty="0">
              <a:latin typeface="Helvetica"/>
              <a:cs typeface="Helvetica"/>
            </a:endParaRPr>
          </a:p>
          <a:p>
            <a:pPr algn="ctr"/>
            <a:r>
              <a:rPr lang="en-US" sz="3200" dirty="0" smtClean="0">
                <a:latin typeface="Helvetica"/>
                <a:cs typeface="Helvetica"/>
              </a:rPr>
              <a:t>Cauchy Riemann Equations</a:t>
            </a:r>
          </a:p>
          <a:p>
            <a:pPr algn="ctr"/>
            <a:endParaRPr lang="en-US" sz="3200" b="1" dirty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  <a:p>
            <a:pPr algn="ctr"/>
            <a:endParaRPr lang="en-US" sz="3200" b="1" dirty="0" smtClean="0">
              <a:latin typeface="Helvetica"/>
              <a:cs typeface="Helvetica"/>
            </a:endParaRPr>
          </a:p>
        </p:txBody>
      </p:sp>
      <p:sp>
        <p:nvSpPr>
          <p:cNvPr id="24" name="Action Button: Home 23">
            <a:hlinkClick r:id="rId7" action="ppaction://hlinksldjump" highlightClick="1"/>
          </p:cNvPr>
          <p:cNvSpPr/>
          <p:nvPr/>
        </p:nvSpPr>
        <p:spPr>
          <a:xfrm>
            <a:off x="4131731" y="5921929"/>
            <a:ext cx="728133" cy="785541"/>
          </a:xfrm>
          <a:prstGeom prst="actionButtonHom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8411719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5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8127648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6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9873717"/>
      </p:ext>
    </p:extLst>
  </p:cSld>
  <p:clrMapOvr>
    <a:masterClrMapping/>
  </p:clrMapOvr>
  <p:transition xmlns:p14="http://schemas.microsoft.com/office/powerpoint/2010/main" spd="slow" advClick="0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00"/>
      </a:hlink>
      <a:folHlink>
        <a:srgbClr val="0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Jeopardy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DB01"/>
      </a:hlink>
      <a:folHlink>
        <a:srgbClr val="3366FF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anchor="ctr" anchorCtr="0">
        <a:spAutoFit/>
      </a:bodyPr>
      <a:lstStyle>
        <a:defPPr algn="ctr">
          <a:spcBef>
            <a:spcPct val="0"/>
          </a:spcBef>
          <a:buFontTx/>
          <a:buNone/>
          <a:defRPr sz="6000" dirty="0">
            <a:solidFill>
              <a:schemeClr val="bg1"/>
            </a:solidFill>
            <a:latin typeface="Arial Black" pitchFamily="34" charset="0"/>
            <a:cs typeface="Arial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162</Words>
  <Application>Microsoft Macintosh PowerPoint</Application>
  <PresentationFormat>On-screen Show (4:3)</PresentationFormat>
  <Paragraphs>143</Paragraphs>
  <Slides>20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Theme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 Ko</dc:creator>
  <cp:lastModifiedBy>K Ko</cp:lastModifiedBy>
  <cp:revision>36</cp:revision>
  <dcterms:created xsi:type="dcterms:W3CDTF">2016-04-24T23:13:55Z</dcterms:created>
  <dcterms:modified xsi:type="dcterms:W3CDTF">2016-04-25T17:16:18Z</dcterms:modified>
</cp:coreProperties>
</file>