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Playfair Display"/>
      <p:regular r:id="rId21"/>
      <p:bold r:id="rId22"/>
      <p:italic r:id="rId23"/>
      <p:boldItalic r:id="rId24"/>
    </p:embeddedFont>
    <p:embeddedFont>
      <p:font typeface="Montserrat"/>
      <p:regular r:id="rId25"/>
      <p:bold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CE5CD">
            <a:alpha val="6654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11" Type="http://schemas.openxmlformats.org/officeDocument/2006/relationships/image" Target="../media/image22.png"/><Relationship Id="rId10" Type="http://schemas.openxmlformats.org/officeDocument/2006/relationships/image" Target="../media/image23.png"/><Relationship Id="rId9" Type="http://schemas.openxmlformats.org/officeDocument/2006/relationships/image" Target="../media/image24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18.jpg"/><Relationship Id="rId6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Relationship Id="rId4" Type="http://schemas.openxmlformats.org/officeDocument/2006/relationships/image" Target="../media/image00.jpg"/><Relationship Id="rId5" Type="http://schemas.openxmlformats.org/officeDocument/2006/relationships/image" Target="../media/image02.jpg"/><Relationship Id="rId6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Relationship Id="rId4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jpg"/><Relationship Id="rId4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Relationship Id="rId4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835025" y="1249025"/>
            <a:ext cx="7543200" cy="221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Solving Cubic Equation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/>
              <a:t>Using Girolamo Cardano’s Formula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1543775" y="3459425"/>
            <a:ext cx="3515400" cy="577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Complex Analysis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6618000" y="4315500"/>
            <a:ext cx="25260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457200" lvl="0">
              <a:spcBef>
                <a:spcPts val="0"/>
              </a:spcBef>
              <a:buNone/>
            </a:pP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Lisa</a:t>
            </a:r>
            <a:r>
              <a:rPr b="1" lang="en" sz="2400">
                <a:latin typeface="Oswald"/>
                <a:ea typeface="Oswald"/>
                <a:cs typeface="Oswald"/>
                <a:sym typeface="Oswald"/>
              </a:rPr>
              <a:t>, Sherry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12600"/>
            <a:ext cx="8520600" cy="422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 u="sng"/>
              <a:t>Step 5: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Plug </a:t>
            </a:r>
            <a:r>
              <a:rPr b="1" lang="en" sz="2400"/>
              <a:t>t=a/3</a:t>
            </a:r>
            <a:r>
              <a:rPr lang="en" sz="2400"/>
              <a:t> in </a:t>
            </a:r>
            <a:r>
              <a:rPr b="1" lang="en" sz="2400"/>
              <a:t>(y+t)</a:t>
            </a:r>
            <a:r>
              <a:rPr b="1" baseline="30000" lang="en" sz="2400"/>
              <a:t>3</a:t>
            </a:r>
            <a:r>
              <a:rPr b="1" lang="en" sz="2400"/>
              <a:t>=y</a:t>
            </a:r>
            <a:r>
              <a:rPr b="1" baseline="30000" lang="en" sz="2400"/>
              <a:t>3</a:t>
            </a:r>
            <a:r>
              <a:rPr b="1" lang="en" sz="2400"/>
              <a:t>+3y</a:t>
            </a:r>
            <a:r>
              <a:rPr b="1" baseline="30000" lang="en" sz="2400"/>
              <a:t>2</a:t>
            </a:r>
            <a:r>
              <a:rPr b="1" lang="en" sz="2400"/>
              <a:t>t+3t</a:t>
            </a:r>
            <a:r>
              <a:rPr b="1" baseline="30000" lang="en" sz="2400"/>
              <a:t>2</a:t>
            </a:r>
            <a:r>
              <a:rPr b="1" lang="en" sz="2400"/>
              <a:t>y+t</a:t>
            </a:r>
            <a:r>
              <a:rPr b="1" baseline="30000" lang="en" sz="2400"/>
              <a:t>3</a:t>
            </a:r>
            <a:r>
              <a:rPr lang="en" sz="2400"/>
              <a:t>, whose left hand side equals to </a:t>
            </a:r>
            <a:r>
              <a:rPr b="1" lang="en" sz="2400"/>
              <a:t>t</a:t>
            </a:r>
            <a:r>
              <a:rPr b="1" baseline="30000" lang="en" sz="2400"/>
              <a:t>2</a:t>
            </a:r>
            <a:r>
              <a:rPr b="1" lang="en" sz="2400"/>
              <a:t>a+y</a:t>
            </a:r>
            <a:r>
              <a:rPr b="1" baseline="30000" lang="en" sz="2400"/>
              <a:t>2</a:t>
            </a:r>
            <a:r>
              <a:rPr b="1" lang="en" sz="2400"/>
              <a:t>a+2aty +b</a:t>
            </a:r>
            <a:r>
              <a:rPr lang="en" sz="2400"/>
              <a:t>. After cancellation, we have </a:t>
            </a:r>
            <a:r>
              <a:rPr b="1" lang="en" sz="2400"/>
              <a:t>y</a:t>
            </a:r>
            <a:r>
              <a:rPr b="1" baseline="30000" lang="en" sz="2400"/>
              <a:t>3</a:t>
            </a:r>
            <a:r>
              <a:rPr b="1" lang="en" sz="2400"/>
              <a:t>=(a</a:t>
            </a:r>
            <a:r>
              <a:rPr b="1" baseline="30000" lang="en" sz="2400"/>
              <a:t>2</a:t>
            </a:r>
            <a:r>
              <a:rPr b="1" lang="en" sz="2400"/>
              <a:t>/3)y+(2a</a:t>
            </a:r>
            <a:r>
              <a:rPr b="1" baseline="30000" lang="en" sz="2400"/>
              <a:t>3</a:t>
            </a:r>
            <a:r>
              <a:rPr b="1" lang="en" sz="2400"/>
              <a:t>/27)+b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1960" l="0" r="53870" t="0"/>
          <a:stretch/>
        </p:blipFill>
        <p:spPr>
          <a:xfrm>
            <a:off x="1134650" y="2051875"/>
            <a:ext cx="2259100" cy="224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1157800" y="4320100"/>
            <a:ext cx="2212800" cy="435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What left of original cube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106125" y="4320100"/>
            <a:ext cx="1903200" cy="4353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What left of the solid</a:t>
            </a:r>
          </a:p>
        </p:txBody>
      </p:sp>
      <p:sp>
        <p:nvSpPr>
          <p:cNvPr id="183" name="Shape 183"/>
          <p:cNvSpPr/>
          <p:nvPr/>
        </p:nvSpPr>
        <p:spPr>
          <a:xfrm>
            <a:off x="3393750" y="4392700"/>
            <a:ext cx="580500" cy="2901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1960" l="44351" r="0" t="0"/>
          <a:stretch/>
        </p:blipFill>
        <p:spPr>
          <a:xfrm>
            <a:off x="4258450" y="2037150"/>
            <a:ext cx="2725225" cy="224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>
            <a:off x="6141200" y="4392700"/>
            <a:ext cx="290100" cy="2901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6526525" y="4280100"/>
            <a:ext cx="22590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Volume difference between the original cube and the new solid, </a:t>
            </a: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b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236250" y="246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EXAMPLE TO EXAMINE THIS METHOD!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249" y="842775"/>
            <a:ext cx="2321750" cy="484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1650" y="3362725"/>
            <a:ext cx="12026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9024" y="3947875"/>
            <a:ext cx="1068421" cy="7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0600" y="3829200"/>
            <a:ext cx="2394899" cy="9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409175" y="881450"/>
            <a:ext cx="22014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Suppose we have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431225" y="1248925"/>
            <a:ext cx="26265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can substitute 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4675" y="3338700"/>
            <a:ext cx="939599" cy="40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25624" y="1678900"/>
            <a:ext cx="3902980" cy="10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23900" y="1152000"/>
            <a:ext cx="1536262" cy="57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442775" y="1677700"/>
            <a:ext cx="142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Then we obtain 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409175" y="2654450"/>
            <a:ext cx="14949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Since we know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44800" y="2726650"/>
            <a:ext cx="4446923" cy="71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512050" y="3343012"/>
            <a:ext cx="9396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If we let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2178600" y="3334475"/>
            <a:ext cx="7887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get </a:t>
            </a:r>
          </a:p>
        </p:txBody>
      </p:sp>
      <p:sp>
        <p:nvSpPr>
          <p:cNvPr id="206" name="Shape 206"/>
          <p:cNvSpPr/>
          <p:nvPr/>
        </p:nvSpPr>
        <p:spPr>
          <a:xfrm>
            <a:off x="4359400" y="4274825"/>
            <a:ext cx="2001300" cy="24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4511575" y="4594125"/>
            <a:ext cx="14949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Substitute back 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00275" y="3947225"/>
            <a:ext cx="846450" cy="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53824" y="3942312"/>
            <a:ext cx="846449" cy="36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374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8E71C"/>
                </a:highlight>
              </a:rPr>
              <a:t>REAL WORLD APPLICATION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168175"/>
            <a:ext cx="70704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Descartes: Transformation from solid cubic geometry to planar curves.  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Cubic Bezier curves: in Postscript (including Postscript fonts), and in most drawing and graphics programs, like Adobe Illustrator, Powerpoint, etc.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The drag of airplanes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Used in thermodynamics in chemical industry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7271950" y="1792450"/>
            <a:ext cx="1410000" cy="1707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>
              <a:spcBef>
                <a:spcPts val="0"/>
              </a:spcBef>
              <a:buNone/>
            </a:pPr>
            <a:r>
              <a:rPr b="1" lang="en" sz="1200">
                <a:latin typeface="Playfair Display"/>
                <a:ea typeface="Playfair Display"/>
                <a:cs typeface="Playfair Display"/>
                <a:sym typeface="Playfair Display"/>
              </a:rPr>
              <a:t>Bézier path in Adobe Illustrator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0100" y="1862187"/>
            <a:ext cx="1473699" cy="118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6000" y="3598200"/>
            <a:ext cx="2060391" cy="15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3000" y="2790099"/>
            <a:ext cx="2007525" cy="93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6381" y="250949"/>
            <a:ext cx="1961143" cy="134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CE5CD">
            <a:alpha val="66540"/>
          </a:srgbClr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6455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8E71C"/>
                </a:highlight>
              </a:rPr>
              <a:t>CONCLUSION: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11700" y="1339200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50000"/>
              </a:lnSpc>
              <a:spcBef>
                <a:spcPts val="0"/>
              </a:spcBef>
            </a:pPr>
            <a:r>
              <a:rPr lang="en"/>
              <a:t>Use geometric way to interpret the formula for cubic equations. </a:t>
            </a:r>
          </a:p>
          <a:p>
            <a:pPr indent="-228600" lvl="0" marL="457200" rtl="0">
              <a:lnSpc>
                <a:spcPct val="250000"/>
              </a:lnSpc>
              <a:spcBef>
                <a:spcPts val="0"/>
              </a:spcBef>
            </a:pPr>
            <a:r>
              <a:rPr lang="en"/>
              <a:t>Test an example for the general formula derived by algebraic approach.</a:t>
            </a:r>
          </a:p>
          <a:p>
            <a:pPr indent="-228600" lvl="0" marL="457200" rtl="0">
              <a:lnSpc>
                <a:spcPct val="250000"/>
              </a:lnSpc>
              <a:spcBef>
                <a:spcPts val="0"/>
              </a:spcBef>
            </a:pPr>
            <a:r>
              <a:rPr lang="en"/>
              <a:t>Cubic problems are basic yet crucial in our life and the derived formula helps people solve many real world problems.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6989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8E71C"/>
                </a:highlight>
              </a:rPr>
              <a:t>OTHER THINGS INCLUDED IN OUR PROJECT PAPER: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40725" y="1589550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50000"/>
              </a:lnSpc>
              <a:spcBef>
                <a:spcPts val="0"/>
              </a:spcBef>
            </a:pPr>
            <a:r>
              <a:rPr lang="en"/>
              <a:t>Algebraic Approach To Derive General Cubic Equation</a:t>
            </a:r>
          </a:p>
          <a:p>
            <a:pPr indent="-228600" lvl="0" marL="457200" rtl="0">
              <a:lnSpc>
                <a:spcPct val="250000"/>
              </a:lnSpc>
              <a:spcBef>
                <a:spcPts val="0"/>
              </a:spcBef>
            </a:pPr>
            <a:r>
              <a:rPr lang="en"/>
              <a:t>Finding the other two solutions of cubic equations. </a:t>
            </a:r>
          </a:p>
          <a:p>
            <a:pPr indent="-228600" lvl="0" marL="457200">
              <a:lnSpc>
                <a:spcPct val="250000"/>
              </a:lnSpc>
              <a:spcBef>
                <a:spcPts val="0"/>
              </a:spcBef>
            </a:pPr>
            <a:r>
              <a:rPr lang="en"/>
              <a:t>Value of cubic formulas 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 CITED: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Branson, William B. "Solving the Cubic with Cardano." Mathematical Association of America. N.p., n.d. Web. 08 Apr. 2016. &lt;http://www.maa.org/press/periodicals/convergence/solving-the-cubic-with-cardano-introduction&gt;.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"Solving Cubic Polynomials." Sam Houston State University. N.p., n.d. Web. 7 Apr. 2016. &lt;http://www.shsu.edu/kws006/Math_History/4_Calculus_files/SolvingCubics.pdf&gt;.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Zill, Dennis G., and Patrick D. Shanahan. "Applications." Complex Analysis: A First Course with Applications. 3rd ed. N.p.: Jones &amp; Bartlett Learning, n.d. 41-42. Print.</a:t>
            </a:r>
          </a:p>
          <a:p>
            <a:pPr indent="-317500" lvl="0" marL="457200">
              <a:spcBef>
                <a:spcPts val="0"/>
              </a:spcBef>
              <a:buSzPct val="100000"/>
            </a:pPr>
            <a:r>
              <a:rPr lang="en" sz="1400"/>
              <a:t>Cardano, Girolamo, “Ars Magna or the Rules of Algebra,” translated by T. Richard Witmer, 1993, New York: Dover Publications.  Originally published by MIT Press, 1968.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516600" y="1045475"/>
            <a:ext cx="8110800" cy="2959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9600"/>
              <a:t>Thank you!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5681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highlight>
                  <a:srgbClr val="F8E71C"/>
                </a:highlight>
              </a:rPr>
              <a:t>OVERVIEW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322200"/>
            <a:ext cx="8520600" cy="366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History of cubic problems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Decomposing a cube geometrically 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Steps to get depressed form 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Example to test derived formula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Real world application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Conclusion</a:t>
            </a:r>
          </a:p>
          <a:p>
            <a:pPr indent="0" lvl="0" marL="0" rt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914400" rt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i="1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2385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8E71C"/>
                </a:highlight>
              </a:rPr>
              <a:t>INTERESTING HISTORY OF CUBIC PROBLEMS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0" l="32659" r="0" t="0"/>
          <a:stretch/>
        </p:blipFill>
        <p:spPr>
          <a:xfrm>
            <a:off x="186650" y="986699"/>
            <a:ext cx="1820521" cy="20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277375" y="2996600"/>
            <a:ext cx="17298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Luca Pacioli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Brought up the question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74" name="Shape 74"/>
          <p:cNvSpPr txBox="1"/>
          <p:nvPr/>
        </p:nvSpPr>
        <p:spPr>
          <a:xfrm>
            <a:off x="1882125" y="2996600"/>
            <a:ext cx="2245500" cy="20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Scipione del Ferro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Playfair Display"/>
                <a:ea typeface="Playfair Display"/>
                <a:cs typeface="Playfair Display"/>
                <a:sym typeface="Playfair Display"/>
              </a:rPr>
              <a:t>“Cubic and thing equal to number”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x</a:t>
            </a:r>
            <a:r>
              <a:rPr baseline="30000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=Ax+B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5125" y="986700"/>
            <a:ext cx="1729850" cy="20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6392575" y="3014375"/>
            <a:ext cx="24912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Gerolamo Cardano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obtained the solution to both cubics from Tartaglia and published the solutions in his Ars Magna.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4336275" y="2996600"/>
            <a:ext cx="2298300" cy="17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Nicolo Tartaglia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Solved both x</a:t>
            </a:r>
            <a:r>
              <a:rPr baseline="30000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=Ax+B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x</a:t>
            </a:r>
            <a:r>
              <a:rPr baseline="30000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=ax</a:t>
            </a:r>
            <a:r>
              <a:rPr baseline="30000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+b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6324" y="986700"/>
            <a:ext cx="1293036" cy="2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4500" y="995575"/>
            <a:ext cx="1652307" cy="2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815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8E71C"/>
                </a:highlight>
              </a:rPr>
              <a:t>DECOMPOSITION OF CUBE INTO 8 PARTS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42275" y="105422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4114800">
              <a:spcBef>
                <a:spcPts val="0"/>
              </a:spcBef>
              <a:buNone/>
            </a:pPr>
            <a:r>
              <a:rPr b="1" lang="en" sz="2400"/>
              <a:t>(y+t)</a:t>
            </a:r>
            <a:r>
              <a:rPr b="1" baseline="30000" lang="en" sz="2400"/>
              <a:t>3</a:t>
            </a:r>
            <a:r>
              <a:rPr b="1" lang="en" sz="2400"/>
              <a:t>=y</a:t>
            </a:r>
            <a:r>
              <a:rPr b="1" baseline="30000" lang="en" sz="2400"/>
              <a:t>3</a:t>
            </a:r>
            <a:r>
              <a:rPr b="1" lang="en" sz="2400"/>
              <a:t>+3y</a:t>
            </a:r>
            <a:r>
              <a:rPr b="1" baseline="30000" lang="en" sz="2400"/>
              <a:t>2</a:t>
            </a:r>
            <a:r>
              <a:rPr b="1" lang="en" sz="2400"/>
              <a:t>t+3t</a:t>
            </a:r>
            <a:r>
              <a:rPr b="1" baseline="30000" lang="en" sz="2400"/>
              <a:t>2</a:t>
            </a:r>
            <a:r>
              <a:rPr b="1" lang="en" sz="2400"/>
              <a:t>y+t</a:t>
            </a:r>
            <a:r>
              <a:rPr b="1" baseline="30000" lang="en" sz="2400"/>
              <a:t>3</a:t>
            </a:r>
            <a:r>
              <a:rPr lang="en" sz="3000"/>
              <a:t>   </a:t>
            </a:r>
            <a:r>
              <a:rPr lang="en"/>
              <a:t>    	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74" y="1612837"/>
            <a:ext cx="3285924" cy="31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949" y="2124209"/>
            <a:ext cx="4024399" cy="21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3844975" y="3048050"/>
            <a:ext cx="936000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848775" y="2306950"/>
            <a:ext cx="3555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y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088200" y="2981625"/>
            <a:ext cx="3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t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5165275" y="4276675"/>
            <a:ext cx="5730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  <a:r>
              <a:rPr b="1" baseline="30000" lang="en" sz="1800">
                <a:latin typeface="Playfair Display"/>
                <a:ea typeface="Playfair Display"/>
                <a:cs typeface="Playfair Display"/>
                <a:sym typeface="Playfair Display"/>
              </a:rPr>
              <a:t>3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7718775" y="4240500"/>
            <a:ext cx="12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  <a:r>
              <a:rPr b="1" baseline="30000" lang="en" sz="1800"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y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6358462" y="4240500"/>
            <a:ext cx="7401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y</a:t>
            </a:r>
            <a:r>
              <a:rPr b="1" baseline="30000" lang="en" sz="1800"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4519625" y="2310600"/>
            <a:ext cx="50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y</a:t>
            </a:r>
            <a:r>
              <a:rPr b="1" baseline="30000" lang="en" sz="1800">
                <a:latin typeface="Playfair Display"/>
                <a:ea typeface="Playfair Display"/>
                <a:cs typeface="Playfair Display"/>
                <a:sym typeface="Playfair Display"/>
              </a:rPr>
              <a:t>3</a:t>
            </a:r>
          </a:p>
        </p:txBody>
      </p:sp>
      <p:cxnSp>
        <p:nvCxnSpPr>
          <p:cNvPr id="95" name="Shape 95"/>
          <p:cNvCxnSpPr/>
          <p:nvPr/>
        </p:nvCxnSpPr>
        <p:spPr>
          <a:xfrm>
            <a:off x="4795275" y="2618900"/>
            <a:ext cx="631200" cy="2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6" name="Shape 96"/>
          <p:cNvCxnSpPr/>
          <p:nvPr/>
        </p:nvCxnSpPr>
        <p:spPr>
          <a:xfrm flipH="1" rot="10800000">
            <a:off x="5317600" y="3924550"/>
            <a:ext cx="36300" cy="41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7" name="Shape 97"/>
          <p:cNvCxnSpPr/>
          <p:nvPr/>
        </p:nvCxnSpPr>
        <p:spPr>
          <a:xfrm flipH="1" rot="10800000">
            <a:off x="6645200" y="3656075"/>
            <a:ext cx="28800" cy="72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8" name="Shape 98"/>
          <p:cNvCxnSpPr/>
          <p:nvPr/>
        </p:nvCxnSpPr>
        <p:spPr>
          <a:xfrm flipH="1" rot="10800000">
            <a:off x="7994550" y="3910350"/>
            <a:ext cx="101700" cy="45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9" name="Shape 99"/>
          <p:cNvSpPr txBox="1"/>
          <p:nvPr/>
        </p:nvSpPr>
        <p:spPr>
          <a:xfrm>
            <a:off x="6771162" y="1652600"/>
            <a:ext cx="7401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y</a:t>
            </a:r>
            <a:r>
              <a:rPr b="1" baseline="30000" lang="en" sz="1800"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8028012" y="1612850"/>
            <a:ext cx="7401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y</a:t>
            </a:r>
            <a:r>
              <a:rPr b="1" baseline="30000" lang="en" sz="1800"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</a:p>
        </p:txBody>
      </p:sp>
      <p:cxnSp>
        <p:nvCxnSpPr>
          <p:cNvPr id="101" name="Shape 101"/>
          <p:cNvCxnSpPr/>
          <p:nvPr/>
        </p:nvCxnSpPr>
        <p:spPr>
          <a:xfrm flipH="1">
            <a:off x="6825737" y="2084450"/>
            <a:ext cx="53700" cy="15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2" name="Shape 102"/>
          <p:cNvCxnSpPr/>
          <p:nvPr/>
        </p:nvCxnSpPr>
        <p:spPr>
          <a:xfrm flipH="1">
            <a:off x="8192287" y="2036625"/>
            <a:ext cx="53700" cy="15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03" name="Shape 103"/>
          <p:cNvSpPr txBox="1"/>
          <p:nvPr/>
        </p:nvSpPr>
        <p:spPr>
          <a:xfrm>
            <a:off x="7276875" y="4389025"/>
            <a:ext cx="12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  <a:r>
              <a:rPr b="1" baseline="30000" lang="en" sz="1800"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y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8304750" y="4389025"/>
            <a:ext cx="12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  <a:r>
              <a:rPr b="1" baseline="30000" lang="en" sz="1800"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y</a:t>
            </a:r>
          </a:p>
        </p:txBody>
      </p:sp>
      <p:cxnSp>
        <p:nvCxnSpPr>
          <p:cNvPr id="105" name="Shape 105"/>
          <p:cNvCxnSpPr/>
          <p:nvPr/>
        </p:nvCxnSpPr>
        <p:spPr>
          <a:xfrm flipH="1" rot="10800000">
            <a:off x="8562125" y="3966725"/>
            <a:ext cx="101700" cy="45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6" name="Shape 106"/>
          <p:cNvCxnSpPr/>
          <p:nvPr/>
        </p:nvCxnSpPr>
        <p:spPr>
          <a:xfrm flipH="1" rot="10800000">
            <a:off x="7511275" y="4043700"/>
            <a:ext cx="101700" cy="45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-74700" y="286700"/>
            <a:ext cx="94965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ORIGINAL PROBLEM: CUBE EQUAL TO SQUARE AND A NUMBER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49525" y="219892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387350" lvl="0" rtl="0">
              <a:spcBef>
                <a:spcPts val="0"/>
              </a:spcBef>
              <a:buClr>
                <a:schemeClr val="dk2"/>
              </a:buClr>
              <a:buSzPct val="30555"/>
              <a:buFont typeface="Arial"/>
              <a:buNone/>
            </a:pPr>
            <a:r>
              <a:rPr b="1" lang="en" sz="3600"/>
              <a:t>x</a:t>
            </a:r>
            <a:r>
              <a:rPr b="1" baseline="30000" lang="en" sz="3600"/>
              <a:t>3</a:t>
            </a:r>
            <a:r>
              <a:rPr b="1" lang="en" sz="3600"/>
              <a:t>=ax</a:t>
            </a:r>
            <a:r>
              <a:rPr b="1" baseline="30000" lang="en" sz="3600"/>
              <a:t>2</a:t>
            </a:r>
            <a:r>
              <a:rPr b="1" lang="en" sz="3600"/>
              <a:t>+b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674125" y="3249650"/>
            <a:ext cx="936000" cy="6309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Volume of the cube 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1233275" y="1088650"/>
            <a:ext cx="1378500" cy="994200"/>
          </a:xfrm>
          <a:prstGeom prst="rect">
            <a:avLst/>
          </a:prstGeom>
          <a:solidFill>
            <a:srgbClr val="3C78D8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Volume of a solid with same base but with height of a</a:t>
            </a:r>
          </a:p>
        </p:txBody>
      </p:sp>
      <p:cxnSp>
        <p:nvCxnSpPr>
          <p:cNvPr id="115" name="Shape 115"/>
          <p:cNvCxnSpPr>
            <a:stCxn id="113" idx="0"/>
          </p:cNvCxnSpPr>
          <p:nvPr/>
        </p:nvCxnSpPr>
        <p:spPr>
          <a:xfrm rot="10800000">
            <a:off x="1138825" y="2727650"/>
            <a:ext cx="3300" cy="52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6" name="Shape 116"/>
          <p:cNvCxnSpPr>
            <a:stCxn id="114" idx="2"/>
          </p:cNvCxnSpPr>
          <p:nvPr/>
        </p:nvCxnSpPr>
        <p:spPr>
          <a:xfrm>
            <a:off x="1922525" y="2082850"/>
            <a:ext cx="0" cy="34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7" name="Shape 117"/>
          <p:cNvSpPr txBox="1"/>
          <p:nvPr/>
        </p:nvSpPr>
        <p:spPr>
          <a:xfrm>
            <a:off x="2256175" y="3148500"/>
            <a:ext cx="1799100" cy="812400"/>
          </a:xfrm>
          <a:prstGeom prst="rect">
            <a:avLst/>
          </a:prstGeom>
          <a:solidFill>
            <a:srgbClr val="999999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Volume difference between the original cube and the solid</a:t>
            </a:r>
          </a:p>
        </p:txBody>
      </p:sp>
      <p:cxnSp>
        <p:nvCxnSpPr>
          <p:cNvPr id="118" name="Shape 118"/>
          <p:cNvCxnSpPr/>
          <p:nvPr/>
        </p:nvCxnSpPr>
        <p:spPr>
          <a:xfrm rot="10800000">
            <a:off x="2698700" y="2822150"/>
            <a:ext cx="0" cy="33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5874" y="1321250"/>
            <a:ext cx="4394667" cy="333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Shape 120"/>
          <p:cNvCxnSpPr/>
          <p:nvPr/>
        </p:nvCxnSpPr>
        <p:spPr>
          <a:xfrm>
            <a:off x="5832675" y="1893450"/>
            <a:ext cx="0" cy="107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121" name="Shape 121"/>
          <p:cNvSpPr txBox="1"/>
          <p:nvPr/>
        </p:nvSpPr>
        <p:spPr>
          <a:xfrm>
            <a:off x="6375212" y="1538500"/>
            <a:ext cx="3360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174125" y="174125"/>
            <a:ext cx="8857800" cy="1744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highlight>
                  <a:srgbClr val="F8E71C"/>
                </a:highlight>
              </a:rPr>
              <a:t>DEPRESSION STEP:</a:t>
            </a:r>
            <a:r>
              <a:rPr lang="en">
                <a:solidFill>
                  <a:schemeClr val="accent5"/>
                </a:solidFill>
              </a:rPr>
              <a:t>From “Cube Equal to Square and A Number” To “Cube Equal to Thing and A Number”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275675" y="1251025"/>
            <a:ext cx="86547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000000"/>
                </a:solidFill>
              </a:rPr>
              <a:t>Our goal: depress </a:t>
            </a:r>
            <a:r>
              <a:rPr b="1" lang="en" sz="3000">
                <a:solidFill>
                  <a:srgbClr val="000000"/>
                </a:solidFill>
                <a:highlight>
                  <a:srgbClr val="FFD966"/>
                </a:highlight>
              </a:rPr>
              <a:t>x</a:t>
            </a:r>
            <a:r>
              <a:rPr b="1" baseline="30000" lang="en" sz="3000">
                <a:solidFill>
                  <a:srgbClr val="000000"/>
                </a:solidFill>
                <a:highlight>
                  <a:srgbClr val="FFD966"/>
                </a:highlight>
              </a:rPr>
              <a:t>3</a:t>
            </a:r>
            <a:r>
              <a:rPr b="1" lang="en" sz="3000">
                <a:solidFill>
                  <a:srgbClr val="000000"/>
                </a:solidFill>
                <a:highlight>
                  <a:srgbClr val="FFD966"/>
                </a:highlight>
              </a:rPr>
              <a:t>=ax</a:t>
            </a:r>
            <a:r>
              <a:rPr b="1" baseline="30000" lang="en" sz="3000">
                <a:solidFill>
                  <a:srgbClr val="000000"/>
                </a:solidFill>
                <a:highlight>
                  <a:srgbClr val="FFD966"/>
                </a:highlight>
              </a:rPr>
              <a:t>2</a:t>
            </a:r>
            <a:r>
              <a:rPr b="1" lang="en" sz="3000">
                <a:solidFill>
                  <a:srgbClr val="000000"/>
                </a:solidFill>
                <a:highlight>
                  <a:srgbClr val="FFD966"/>
                </a:highlight>
              </a:rPr>
              <a:t>+b</a:t>
            </a:r>
            <a:r>
              <a:rPr b="1" lang="en" sz="3000">
                <a:solidFill>
                  <a:srgbClr val="000000"/>
                </a:solidFill>
              </a:rPr>
              <a:t> to </a:t>
            </a:r>
            <a:r>
              <a:rPr b="1" lang="en" sz="3000">
                <a:solidFill>
                  <a:srgbClr val="000000"/>
                </a:solidFill>
                <a:highlight>
                  <a:srgbClr val="FFD966"/>
                </a:highlight>
              </a:rPr>
              <a:t>y</a:t>
            </a:r>
            <a:r>
              <a:rPr b="1" baseline="30000" lang="en" sz="3000">
                <a:solidFill>
                  <a:srgbClr val="000000"/>
                </a:solidFill>
                <a:highlight>
                  <a:srgbClr val="FFD966"/>
                </a:highlight>
              </a:rPr>
              <a:t>3</a:t>
            </a:r>
            <a:r>
              <a:rPr b="1" lang="en" sz="3000">
                <a:solidFill>
                  <a:srgbClr val="000000"/>
                </a:solidFill>
                <a:highlight>
                  <a:srgbClr val="FFD966"/>
                </a:highlight>
              </a:rPr>
              <a:t>=Ay+B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400"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900" y="2265499"/>
            <a:ext cx="2848236" cy="26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652" y="2265512"/>
            <a:ext cx="2747750" cy="265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>
            <a:off x="5155387" y="3444275"/>
            <a:ext cx="928500" cy="297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174125" y="2265500"/>
            <a:ext cx="2502900" cy="18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 u="sng">
                <a:latin typeface="Playfair Display"/>
                <a:ea typeface="Playfair Display"/>
                <a:cs typeface="Playfair Display"/>
                <a:sym typeface="Playfair Display"/>
              </a:rPr>
              <a:t>Step 1: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We set a solid with the same base as the original cube but with height </a:t>
            </a: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a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</a:p>
        </p:txBody>
      </p:sp>
      <p:cxnSp>
        <p:nvCxnSpPr>
          <p:cNvPr id="132" name="Shape 132"/>
          <p:cNvCxnSpPr/>
          <p:nvPr/>
        </p:nvCxnSpPr>
        <p:spPr>
          <a:xfrm>
            <a:off x="2655175" y="2560875"/>
            <a:ext cx="341100" cy="899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3" name="Shape 133"/>
          <p:cNvSpPr txBox="1"/>
          <p:nvPr/>
        </p:nvSpPr>
        <p:spPr>
          <a:xfrm>
            <a:off x="2510100" y="2829275"/>
            <a:ext cx="3411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y</a:t>
            </a:r>
          </a:p>
        </p:txBody>
      </p:sp>
      <p:cxnSp>
        <p:nvCxnSpPr>
          <p:cNvPr id="134" name="Shape 134"/>
          <p:cNvCxnSpPr/>
          <p:nvPr/>
        </p:nvCxnSpPr>
        <p:spPr>
          <a:xfrm>
            <a:off x="2996275" y="3460575"/>
            <a:ext cx="108900" cy="2973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5" name="Shape 135"/>
          <p:cNvSpPr txBox="1"/>
          <p:nvPr/>
        </p:nvSpPr>
        <p:spPr>
          <a:xfrm>
            <a:off x="2836425" y="3540225"/>
            <a:ext cx="3048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t</a:t>
            </a:r>
          </a:p>
        </p:txBody>
      </p:sp>
      <p:cxnSp>
        <p:nvCxnSpPr>
          <p:cNvPr id="136" name="Shape 136"/>
          <p:cNvCxnSpPr/>
          <p:nvPr/>
        </p:nvCxnSpPr>
        <p:spPr>
          <a:xfrm>
            <a:off x="3141225" y="3823175"/>
            <a:ext cx="87000" cy="1015500"/>
          </a:xfrm>
          <a:prstGeom prst="straightConnector1">
            <a:avLst/>
          </a:prstGeom>
          <a:noFill/>
          <a:ln cap="flat" cmpd="sng" w="76200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7" name="Shape 137"/>
          <p:cNvSpPr txBox="1"/>
          <p:nvPr/>
        </p:nvSpPr>
        <p:spPr>
          <a:xfrm>
            <a:off x="2850975" y="4339225"/>
            <a:ext cx="3411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666666"/>
                </a:solidFill>
              </a:rPr>
              <a:t>x</a:t>
            </a:r>
          </a:p>
        </p:txBody>
      </p:sp>
      <p:cxnSp>
        <p:nvCxnSpPr>
          <p:cNvPr id="138" name="Shape 138"/>
          <p:cNvCxnSpPr/>
          <p:nvPr/>
        </p:nvCxnSpPr>
        <p:spPr>
          <a:xfrm flipH="1">
            <a:off x="6724975" y="3808650"/>
            <a:ext cx="36300" cy="928500"/>
          </a:xfrm>
          <a:prstGeom prst="straightConnector1">
            <a:avLst/>
          </a:prstGeom>
          <a:noFill/>
          <a:ln cap="flat" cmpd="sng" w="76200">
            <a:solidFill>
              <a:srgbClr val="434343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9" name="Shape 139"/>
          <p:cNvSpPr txBox="1"/>
          <p:nvPr/>
        </p:nvSpPr>
        <p:spPr>
          <a:xfrm>
            <a:off x="6405800" y="4095600"/>
            <a:ext cx="2757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514850" y="432450"/>
            <a:ext cx="8520600" cy="427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 u="sng"/>
              <a:t>Step 2: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Decompose the new solid we just set. 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8447" y="1714475"/>
            <a:ext cx="4010799" cy="276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799" y="1714475"/>
            <a:ext cx="2966839" cy="276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3961000" y="2966700"/>
            <a:ext cx="641100" cy="26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3295250" y="4480225"/>
            <a:ext cx="54408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(y+t)</a:t>
            </a:r>
            <a:r>
              <a:rPr b="1" baseline="30000" lang="en" sz="2400"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a=t</a:t>
            </a:r>
            <a:r>
              <a:rPr b="1" baseline="30000" lang="en" sz="2400"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a+y</a:t>
            </a:r>
            <a:r>
              <a:rPr b="1" baseline="30000" lang="en" sz="2400"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a+2tya</a:t>
            </a:r>
          </a:p>
        </p:txBody>
      </p:sp>
      <p:cxnSp>
        <p:nvCxnSpPr>
          <p:cNvPr id="149" name="Shape 149"/>
          <p:cNvCxnSpPr/>
          <p:nvPr/>
        </p:nvCxnSpPr>
        <p:spPr>
          <a:xfrm flipH="1">
            <a:off x="1639600" y="3337100"/>
            <a:ext cx="7200" cy="957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0" name="Shape 150"/>
          <p:cNvSpPr txBox="1"/>
          <p:nvPr/>
        </p:nvSpPr>
        <p:spPr>
          <a:xfrm>
            <a:off x="1226025" y="3540225"/>
            <a:ext cx="3411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a</a:t>
            </a:r>
          </a:p>
        </p:txBody>
      </p:sp>
      <p:cxnSp>
        <p:nvCxnSpPr>
          <p:cNvPr id="151" name="Shape 151"/>
          <p:cNvCxnSpPr/>
          <p:nvPr/>
        </p:nvCxnSpPr>
        <p:spPr>
          <a:xfrm>
            <a:off x="1080925" y="2060300"/>
            <a:ext cx="384600" cy="914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152" name="Shape 152"/>
          <p:cNvSpPr txBox="1"/>
          <p:nvPr/>
        </p:nvSpPr>
        <p:spPr>
          <a:xfrm>
            <a:off x="1262325" y="2140100"/>
            <a:ext cx="3048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y</a:t>
            </a:r>
          </a:p>
        </p:txBody>
      </p:sp>
      <p:cxnSp>
        <p:nvCxnSpPr>
          <p:cNvPr id="153" name="Shape 153"/>
          <p:cNvCxnSpPr/>
          <p:nvPr/>
        </p:nvCxnSpPr>
        <p:spPr>
          <a:xfrm>
            <a:off x="1479925" y="2974375"/>
            <a:ext cx="159600" cy="304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4" name="Shape 154"/>
          <p:cNvSpPr txBox="1"/>
          <p:nvPr/>
        </p:nvSpPr>
        <p:spPr>
          <a:xfrm>
            <a:off x="1567125" y="2858300"/>
            <a:ext cx="3411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Playfair Display"/>
                <a:ea typeface="Playfair Display"/>
                <a:cs typeface="Playfair Display"/>
                <a:sym typeface="Playfair Display"/>
              </a:rPr>
              <a:t>t</a:t>
            </a:r>
          </a:p>
        </p:txBody>
      </p:sp>
      <p:cxnSp>
        <p:nvCxnSpPr>
          <p:cNvPr id="155" name="Shape 155"/>
          <p:cNvCxnSpPr/>
          <p:nvPr/>
        </p:nvCxnSpPr>
        <p:spPr>
          <a:xfrm flipH="1" rot="10800000">
            <a:off x="4708225" y="4018900"/>
            <a:ext cx="1313100" cy="66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6" name="Shape 156"/>
          <p:cNvCxnSpPr/>
          <p:nvPr/>
        </p:nvCxnSpPr>
        <p:spPr>
          <a:xfrm flipH="1" rot="10800000">
            <a:off x="5158000" y="3402525"/>
            <a:ext cx="312000" cy="12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157" name="Shape 157"/>
          <p:cNvCxnSpPr/>
          <p:nvPr/>
        </p:nvCxnSpPr>
        <p:spPr>
          <a:xfrm flipH="1" rot="10800000">
            <a:off x="6209925" y="3525850"/>
            <a:ext cx="1762800" cy="129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283725"/>
            <a:ext cx="8520600" cy="479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 u="sng"/>
              <a:t>Step 3: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 order to keep the volumes of solids with base </a:t>
            </a:r>
            <a:r>
              <a:rPr b="1" lang="en"/>
              <a:t>y</a:t>
            </a:r>
            <a:r>
              <a:rPr b="1" baseline="30000" lang="en"/>
              <a:t>2</a:t>
            </a:r>
            <a:r>
              <a:rPr lang="en"/>
              <a:t> to be the same, we need to figure out the relation between </a:t>
            </a:r>
            <a:r>
              <a:rPr b="1" lang="en"/>
              <a:t>y</a:t>
            </a:r>
            <a:r>
              <a:rPr lang="en"/>
              <a:t> and</a:t>
            </a:r>
            <a:r>
              <a:rPr b="1" lang="en"/>
              <a:t> t</a:t>
            </a:r>
            <a:r>
              <a:rPr lang="en"/>
              <a:t>, in other words, the position of the cut point b.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The volume of solid in the original cube with base y</a:t>
            </a:r>
            <a:r>
              <a:rPr baseline="30000" lang="en"/>
              <a:t>2</a:t>
            </a:r>
            <a:r>
              <a:rPr lang="en"/>
              <a:t>: </a:t>
            </a:r>
            <a:r>
              <a:rPr b="1" lang="en"/>
              <a:t>3y</a:t>
            </a:r>
            <a:r>
              <a:rPr b="1" baseline="30000" lang="en"/>
              <a:t>2</a:t>
            </a:r>
            <a:r>
              <a:rPr b="1" lang="en"/>
              <a:t>t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The volume of solid in the new solid with the same base: </a:t>
            </a:r>
            <a:r>
              <a:rPr b="1" lang="en"/>
              <a:t>y</a:t>
            </a:r>
            <a:r>
              <a:rPr b="1" baseline="30000" lang="en"/>
              <a:t>2</a:t>
            </a:r>
            <a:r>
              <a:rPr b="1" lang="en"/>
              <a:t>a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We get </a:t>
            </a:r>
            <a:r>
              <a:rPr b="1" lang="en"/>
              <a:t>t=a/3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"/>
              <a:t>General way of substitution for cubic equation z</a:t>
            </a:r>
            <a:r>
              <a:rPr b="1" baseline="30000" lang="en"/>
              <a:t>3</a:t>
            </a:r>
            <a:r>
              <a:rPr b="1" lang="en"/>
              <a:t>+az</a:t>
            </a:r>
            <a:r>
              <a:rPr b="1" baseline="30000" lang="en"/>
              <a:t>2</a:t>
            </a:r>
            <a:r>
              <a:rPr b="1" lang="en"/>
              <a:t>+bz+c=0: 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"/>
              <a:t>z=x-(a/3)</a:t>
            </a:r>
          </a:p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63" name="Shape 163"/>
          <p:cNvSpPr/>
          <p:nvPr/>
        </p:nvSpPr>
        <p:spPr>
          <a:xfrm>
            <a:off x="4274500" y="2461050"/>
            <a:ext cx="470100" cy="2214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3946500" y="4534125"/>
            <a:ext cx="1276800" cy="435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4642925" y="3366125"/>
            <a:ext cx="580500" cy="333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67550"/>
            <a:ext cx="8520600" cy="421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 u="sng"/>
              <a:t>Step 4: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Rearrange the parts of each and juxtapose the two decomposition 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3976" y="1797849"/>
            <a:ext cx="3559375" cy="245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975" y="1797850"/>
            <a:ext cx="3048480" cy="24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950325" y="4323750"/>
            <a:ext cx="27786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The original cube 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5868975" y="4334700"/>
            <a:ext cx="22707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The solid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