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embeddedFontLst>
    <p:embeddedFont>
      <p:font typeface="Playfair Display"/>
      <p:regular r:id="rId18"/>
      <p:bold r:id="rId19"/>
      <p:italic r:id="rId20"/>
      <p:boldItalic r:id="rId21"/>
    </p:embeddedFont>
    <p:embeddedFont>
      <p:font typeface="La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layfairDisplay-italic.fntdata"/><Relationship Id="rId22" Type="http://schemas.openxmlformats.org/officeDocument/2006/relationships/font" Target="fonts/Lato-regular.fntdata"/><Relationship Id="rId21" Type="http://schemas.openxmlformats.org/officeDocument/2006/relationships/font" Target="fonts/PlayfairDisplay-boldItalic.fntdata"/><Relationship Id="rId24" Type="http://schemas.openxmlformats.org/officeDocument/2006/relationships/font" Target="fonts/Lato-italic.fntdata"/><Relationship Id="rId23" Type="http://schemas.openxmlformats.org/officeDocument/2006/relationships/font" Target="fonts/Lato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La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font" Target="fonts/PlayfairDisplay-bold.fntdata"/><Relationship Id="rId18" Type="http://schemas.openxmlformats.org/officeDocument/2006/relationships/font" Target="fonts/PlayfairDispl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0.png"/><Relationship Id="rId4" Type="http://schemas.openxmlformats.org/officeDocument/2006/relationships/image" Target="../media/image0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6.png"/><Relationship Id="rId4" Type="http://schemas.openxmlformats.org/officeDocument/2006/relationships/image" Target="../media/image09.png"/><Relationship Id="rId5" Type="http://schemas.openxmlformats.org/officeDocument/2006/relationships/image" Target="../media/image1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8.png"/><Relationship Id="rId4" Type="http://schemas.openxmlformats.org/officeDocument/2006/relationships/image" Target="../media/image12.png"/><Relationship Id="rId5" Type="http://schemas.openxmlformats.org/officeDocument/2006/relationships/image" Target="../media/image11.png"/><Relationship Id="rId6" Type="http://schemas.openxmlformats.org/officeDocument/2006/relationships/image" Target="../media/image1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bit.ly/1Wj5aVh" TargetMode="External"/><Relationship Id="rId4" Type="http://schemas.openxmlformats.org/officeDocument/2006/relationships/hyperlink" Target="http://bit.ly/1XOAiuA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1.png"/><Relationship Id="rId4" Type="http://schemas.openxmlformats.org/officeDocument/2006/relationships/image" Target="../media/image0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Python Complex Analysis Program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Leah Winfrey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253275" y="155800"/>
            <a:ext cx="4021800" cy="445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400" u="sng">
                <a:latin typeface="Georgia"/>
                <a:ea typeface="Georgia"/>
                <a:cs typeface="Georgia"/>
                <a:sym typeface="Georgia"/>
              </a:rPr>
              <a:t>1 = Simplify a complex equation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How many terms are there?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Enter the terms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400" u="sng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2 = Modulus of a Complex Number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What is the complex number?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400" u="sng">
                <a:latin typeface="Georgia"/>
                <a:ea typeface="Georgia"/>
                <a:cs typeface="Georgia"/>
                <a:sym typeface="Georgia"/>
              </a:rPr>
              <a:t>3 =Polar form of a Complex Number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What is the complex number?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400" u="sng">
                <a:latin typeface="Georgia"/>
                <a:ea typeface="Georgia"/>
                <a:cs typeface="Georgia"/>
                <a:sym typeface="Georgia"/>
              </a:rPr>
              <a:t>4 = Solve a quadratic equation with Complex Numbers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What is the complex number of a?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b?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c?  </a:t>
            </a:r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28371" y="580746"/>
            <a:ext cx="4818050" cy="1610799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Shape 122"/>
          <p:cNvSpPr txBox="1"/>
          <p:nvPr/>
        </p:nvSpPr>
        <p:spPr>
          <a:xfrm>
            <a:off x="5122775" y="155800"/>
            <a:ext cx="21156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* we input: sqrt(56) + 48i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3" name="Shape 1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55062" y="2363662"/>
            <a:ext cx="4124325" cy="197167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/>
          <p:nvPr/>
        </p:nvSpPr>
        <p:spPr>
          <a:xfrm>
            <a:off x="5630900" y="1275500"/>
            <a:ext cx="1710900" cy="5703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4684075" y="3765050"/>
            <a:ext cx="1710900" cy="5703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x="253275" y="155800"/>
            <a:ext cx="4021800" cy="445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400" u="sng">
                <a:latin typeface="Georgia"/>
                <a:ea typeface="Georgia"/>
                <a:cs typeface="Georgia"/>
                <a:sym typeface="Georgia"/>
              </a:rPr>
              <a:t>1 = Simplify a complex equation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How many terms are there?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Enter the terms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400" u="sng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2 = Modulus of a Complex Number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What is the complex number?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400" u="sng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3 =Polar form of a Complex Number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What is the complex number?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400" u="sng">
                <a:latin typeface="Georgia"/>
                <a:ea typeface="Georgia"/>
                <a:cs typeface="Georgia"/>
                <a:sym typeface="Georgia"/>
              </a:rPr>
              <a:t>4 = Solve a quadratic equation with Complex Numbers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What is the complex number of a?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b?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c?  </a:t>
            </a:r>
          </a:p>
        </p:txBody>
      </p:sp>
      <p:pic>
        <p:nvPicPr>
          <p:cNvPr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5075" y="155800"/>
            <a:ext cx="4516149" cy="2001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42821" y="1526496"/>
            <a:ext cx="4580675" cy="1708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52550" y="3059148"/>
            <a:ext cx="4270950" cy="14531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Shape 134"/>
          <p:cNvSpPr/>
          <p:nvPr/>
        </p:nvSpPr>
        <p:spPr>
          <a:xfrm>
            <a:off x="4303525" y="922925"/>
            <a:ext cx="1959900" cy="6036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5876625" y="2350825"/>
            <a:ext cx="1959900" cy="6036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4691275" y="3908650"/>
            <a:ext cx="3303900" cy="6036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253275" y="155800"/>
            <a:ext cx="4021800" cy="445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400" u="sng">
                <a:latin typeface="Georgia"/>
                <a:ea typeface="Georgia"/>
                <a:cs typeface="Georgia"/>
                <a:sym typeface="Georgia"/>
              </a:rPr>
              <a:t>1 = Simplify a complex equation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How many terms are there?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Enter the terms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400" u="sng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2 = Modulus of a Complex Number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What is the complex number?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400" u="sng">
                <a:latin typeface="Georgia"/>
                <a:ea typeface="Georgia"/>
                <a:cs typeface="Georgia"/>
                <a:sym typeface="Georgia"/>
              </a:rPr>
              <a:t>3 =Polar form of a Complex Number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What is the complex number?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400" u="sng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4 = Solve a quadratic equation with Complex Numbers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What is the complex number of a?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b?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c?  </a:t>
            </a:r>
          </a:p>
        </p:txBody>
      </p:sp>
      <p:pic>
        <p:nvPicPr>
          <p:cNvPr id="142" name="Shape 142"/>
          <p:cNvPicPr preferRelativeResize="0"/>
          <p:nvPr/>
        </p:nvPicPr>
        <p:blipFill rotWithShape="1">
          <a:blip r:embed="rId3">
            <a:alphaModFix/>
          </a:blip>
          <a:srcRect b="30728" l="0" r="0" t="0"/>
          <a:stretch/>
        </p:blipFill>
        <p:spPr>
          <a:xfrm>
            <a:off x="4013175" y="155800"/>
            <a:ext cx="4986725" cy="11923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Shape 143"/>
          <p:cNvSpPr/>
          <p:nvPr/>
        </p:nvSpPr>
        <p:spPr>
          <a:xfrm>
            <a:off x="4298350" y="155700"/>
            <a:ext cx="715500" cy="9729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4" name="Shape 1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11194" y="1316375"/>
            <a:ext cx="4790693" cy="839462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Shape 145"/>
          <p:cNvSpPr/>
          <p:nvPr/>
        </p:nvSpPr>
        <p:spPr>
          <a:xfrm>
            <a:off x="3908250" y="1565875"/>
            <a:ext cx="1327500" cy="7053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6" name="Shape 146"/>
          <p:cNvPicPr preferRelativeResize="0"/>
          <p:nvPr/>
        </p:nvPicPr>
        <p:blipFill rotWithShape="1">
          <a:blip r:embed="rId5">
            <a:alphaModFix/>
          </a:blip>
          <a:srcRect b="21186" l="10625" r="13427" t="18452"/>
          <a:stretch/>
        </p:blipFill>
        <p:spPr>
          <a:xfrm>
            <a:off x="4111199" y="2528450"/>
            <a:ext cx="4485500" cy="620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873024" y="3538201"/>
            <a:ext cx="5126875" cy="1067799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Shape 148"/>
          <p:cNvSpPr/>
          <p:nvPr/>
        </p:nvSpPr>
        <p:spPr>
          <a:xfrm>
            <a:off x="4096950" y="3655975"/>
            <a:ext cx="950100" cy="11922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few caveats to this program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Georgia"/>
              <a:buAutoNum type="arabicParenR"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Option 1 (simplification) can only handle integer inputs and i-values</a:t>
            </a:r>
          </a:p>
          <a:p>
            <a:pPr indent="-228600" lvl="1" marL="914400" rtl="0">
              <a:spcBef>
                <a:spcPts val="0"/>
              </a:spcBef>
              <a:buFont typeface="Georgia"/>
              <a:buAutoNum type="alphaLcParenR"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Can’t use sqrt(x) or sqrt(x)i</a:t>
            </a:r>
          </a:p>
          <a:p>
            <a:pPr indent="-228600" lvl="1" marL="914400" rtl="0">
              <a:spcBef>
                <a:spcPts val="0"/>
              </a:spcBef>
              <a:buFont typeface="Georgia"/>
              <a:buAutoNum type="alphaLcParenR"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Can’t do (5 + 3i)^2 + (89 - 2i)</a:t>
            </a:r>
          </a:p>
          <a:p>
            <a:pPr indent="-228600" lvl="0" marL="457200" rtl="0">
              <a:spcBef>
                <a:spcPts val="0"/>
              </a:spcBef>
              <a:buFont typeface="Georgia"/>
              <a:buAutoNum type="arabicParenR"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Option’s 2 - 4 must be entered in x +/- yi form</a:t>
            </a:r>
          </a:p>
          <a:p>
            <a:pPr indent="-228600" lvl="1" marL="914400" rtl="0">
              <a:spcBef>
                <a:spcPts val="0"/>
              </a:spcBef>
              <a:buFont typeface="Georgia"/>
              <a:buAutoNum type="alphaLcParenR"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Can’t be x+yi</a:t>
            </a:r>
          </a:p>
          <a:p>
            <a:pPr indent="-228600" lvl="1" marL="914400" rtl="0">
              <a:spcBef>
                <a:spcPts val="0"/>
              </a:spcBef>
              <a:buFont typeface="Georgia"/>
              <a:buAutoNum type="alphaLcParenR"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Must do 1 + 0i for 1 OR 0 + i for i </a:t>
            </a:r>
          </a:p>
          <a:p>
            <a:pPr indent="-228600" lvl="1" marL="914400" rtl="0">
              <a:spcBef>
                <a:spcPts val="0"/>
              </a:spcBef>
              <a:buFont typeface="Georgia"/>
              <a:buAutoNum type="alphaLcParenR"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Can use sqrt(x) or -sqrt(x)!! </a:t>
            </a: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Georgia"/>
              <a:buAutoNum type="arabicParenR"/>
            </a:pPr>
            <a:r>
              <a:rPr b="1" lang="en" sz="1800" u="sng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http://bit.ly/1Wj5aVh</a:t>
            </a:r>
            <a:r>
              <a:rPr b="1" lang="en" sz="18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b="1" lang="en" sz="1800" u="sng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(&lt;-- do</a:t>
            </a:r>
            <a:r>
              <a:rPr b="1" lang="en" u="sng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wnload program)</a:t>
            </a: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Georgia"/>
              <a:buAutoNum type="arabicParenR"/>
            </a:pPr>
            <a:r>
              <a:rPr b="1" lang="en" sz="1800" u="sng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4"/>
              </a:rPr>
              <a:t>http://bit.ly/1XOAiuA</a:t>
            </a:r>
            <a:r>
              <a:rPr b="1" lang="en" sz="18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b="1" lang="en" sz="1800" u="sng">
                <a:solidFill>
                  <a:srgbClr val="666666"/>
                </a:solidFill>
                <a:latin typeface="Georgia"/>
                <a:ea typeface="Georgia"/>
                <a:cs typeface="Georgia"/>
                <a:sym typeface="Georgia"/>
              </a:rPr>
              <a:t>(&lt;-- website link)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I chose to do this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Georgia"/>
              <a:buAutoNum type="arabicParenR"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Wolframalpha </a:t>
            </a:r>
          </a:p>
          <a:p>
            <a:pPr indent="-228600" lvl="0" marL="457200">
              <a:spcBef>
                <a:spcPts val="0"/>
              </a:spcBef>
              <a:buFont typeface="Georgia"/>
              <a:buAutoNum type="arabicParenR"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Learn more about the properties of complex numbers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Options	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Georgia"/>
              <a:buAutoNum type="arabicParenR"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Simplify a complex equation</a:t>
            </a:r>
          </a:p>
          <a:p>
            <a:pPr indent="-228600" lvl="1" marL="914400" rtl="0">
              <a:spcBef>
                <a:spcPts val="0"/>
              </a:spcBef>
              <a:buFont typeface="Georgia"/>
              <a:buAutoNum type="alphaLcParenR"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Ex: -34i^5 + 87i^1834 = </a:t>
            </a:r>
            <a:r>
              <a:rPr b="1" lang="en">
                <a:solidFill>
                  <a:srgbClr val="38761D"/>
                </a:solidFill>
                <a:latin typeface="Georgia"/>
                <a:ea typeface="Georgia"/>
                <a:cs typeface="Georgia"/>
                <a:sym typeface="Georgia"/>
              </a:rPr>
              <a:t>-87 - 34i</a:t>
            </a:r>
          </a:p>
          <a:p>
            <a:pPr indent="-228600" lvl="0" marL="457200" rtl="0">
              <a:spcBef>
                <a:spcPts val="0"/>
              </a:spcBef>
              <a:buFont typeface="Georgia"/>
              <a:buAutoNum type="arabicParenR"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Modulus of a Complex Number </a:t>
            </a:r>
          </a:p>
          <a:p>
            <a:pPr indent="-228600" lvl="1" marL="914400" rtl="0">
              <a:spcBef>
                <a:spcPts val="0"/>
              </a:spcBef>
              <a:buFont typeface="Georgia"/>
              <a:buAutoNum type="alphaLcParenR"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Ex: 15 - 2i = sqrt(229) = </a:t>
            </a:r>
            <a:r>
              <a:rPr b="1" lang="en">
                <a:solidFill>
                  <a:srgbClr val="38761D"/>
                </a:solidFill>
                <a:latin typeface="Georgia"/>
                <a:ea typeface="Georgia"/>
                <a:cs typeface="Georgia"/>
                <a:sym typeface="Georgia"/>
              </a:rPr>
              <a:t>15.1327</a:t>
            </a:r>
          </a:p>
          <a:p>
            <a:pPr indent="-228600" lvl="0" marL="457200" rtl="0">
              <a:spcBef>
                <a:spcPts val="0"/>
              </a:spcBef>
              <a:buFont typeface="Georgia"/>
              <a:buAutoNum type="arabicParenR"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Polar form of a Complex Number </a:t>
            </a:r>
          </a:p>
          <a:p>
            <a:pPr indent="-228600" lvl="1" marL="914400" rtl="0">
              <a:spcBef>
                <a:spcPts val="0"/>
              </a:spcBef>
              <a:buFont typeface="Georgia"/>
              <a:buAutoNum type="alphaLcParenR"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Ex: sqrt(2) + 15i = </a:t>
            </a:r>
            <a:r>
              <a:rPr b="1" lang="en">
                <a:solidFill>
                  <a:srgbClr val="38761D"/>
                </a:solidFill>
                <a:latin typeface="Georgia"/>
                <a:ea typeface="Georgia"/>
                <a:cs typeface="Georgia"/>
                <a:sym typeface="Georgia"/>
              </a:rPr>
              <a:t>(15.07, 84.6˚) </a:t>
            </a:r>
          </a:p>
          <a:p>
            <a:pPr indent="-228600" lvl="0" marL="457200" rtl="0">
              <a:spcBef>
                <a:spcPts val="0"/>
              </a:spcBef>
              <a:buFont typeface="Georgia"/>
              <a:buAutoNum type="arabicParenR"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Solve a quadratic equation with Complex Numbers  </a:t>
            </a:r>
          </a:p>
          <a:p>
            <a:pPr indent="-228600" lvl="1" marL="914400" rtl="0">
              <a:spcBef>
                <a:spcPts val="0"/>
              </a:spcBef>
              <a:buFont typeface="Georgia"/>
              <a:buAutoNum type="alphaLcParenR"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az^2 + bz + c = 0 where a, b,c are complex numbers </a:t>
            </a:r>
          </a:p>
          <a:p>
            <a:pPr indent="-228600" lvl="1" marL="914400" rtl="0">
              <a:spcBef>
                <a:spcPts val="0"/>
              </a:spcBef>
              <a:buFont typeface="Georgia"/>
              <a:buAutoNum type="alphaLcParenR"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Ex: z^2 + (2i - 3)z + 5 - i = 0</a:t>
            </a:r>
          </a:p>
          <a:p>
            <a:pPr indent="-228600" lvl="1" marL="914400" rtl="0">
              <a:spcBef>
                <a:spcPts val="0"/>
              </a:spcBef>
              <a:buFont typeface="Georgia"/>
              <a:buAutoNum type="alphaLcParenR"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Solutions: </a:t>
            </a:r>
            <a:r>
              <a:rPr b="1" lang="en">
                <a:solidFill>
                  <a:srgbClr val="38761D"/>
                </a:solidFill>
                <a:latin typeface="Georgia"/>
                <a:ea typeface="Georgia"/>
                <a:cs typeface="Georgia"/>
                <a:sym typeface="Georgia"/>
              </a:rPr>
              <a:t>1 + i and 2 - 3i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How to use it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Georgia"/>
              <a:buAutoNum type="arabicPeriod"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Download necessary computer software and download program here</a:t>
            </a:r>
          </a:p>
          <a:p>
            <a:pPr indent="-342900" lvl="1" marL="914400" rtl="0">
              <a:spcBef>
                <a:spcPts val="0"/>
              </a:spcBef>
              <a:buClr>
                <a:srgbClr val="0000FF"/>
              </a:buClr>
              <a:buSzPct val="100000"/>
              <a:buFont typeface="Georgia"/>
              <a:buAutoNum type="alphaLcPeriod"/>
            </a:pPr>
            <a:r>
              <a:rPr b="1" lang="en" sz="1800" u="sng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http://bit.ly/1Wj5aVh</a:t>
            </a:r>
          </a:p>
          <a:p>
            <a:pPr indent="-228600" lvl="0" marL="457200" rtl="0">
              <a:spcBef>
                <a:spcPts val="0"/>
              </a:spcBef>
              <a:buFont typeface="Georgia"/>
              <a:buAutoNum type="arabicPeriod"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Use this link and run the program without the software</a:t>
            </a:r>
          </a:p>
          <a:p>
            <a:pPr indent="-342900" lvl="1" marL="914400">
              <a:spcBef>
                <a:spcPts val="0"/>
              </a:spcBef>
              <a:buClr>
                <a:srgbClr val="0000FF"/>
              </a:buClr>
              <a:buSzPct val="100000"/>
              <a:buFont typeface="Georgia"/>
              <a:buAutoNum type="alphaLcPeriod"/>
            </a:pPr>
            <a:r>
              <a:rPr b="1" lang="en" sz="1800" u="sng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http://bit.ly/1XOAiuA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5299" y="584274"/>
            <a:ext cx="6373950" cy="2778699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/>
          <p:nvPr/>
        </p:nvSpPr>
        <p:spPr>
          <a:xfrm>
            <a:off x="1645300" y="506350"/>
            <a:ext cx="798600" cy="4674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253275" y="155800"/>
            <a:ext cx="4021800" cy="445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400" u="sng">
                <a:latin typeface="Georgia"/>
                <a:ea typeface="Georgia"/>
                <a:cs typeface="Georgia"/>
                <a:sym typeface="Georgia"/>
              </a:rPr>
              <a:t>1 = Simplify a complex equation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How many terms are there?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Enter the terms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400" u="sng">
                <a:latin typeface="Georgia"/>
                <a:ea typeface="Georgia"/>
                <a:cs typeface="Georgia"/>
                <a:sym typeface="Georgia"/>
              </a:rPr>
              <a:t>2 = Modulus of a Complex Number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What is the complex number?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400" u="sng">
                <a:latin typeface="Georgia"/>
                <a:ea typeface="Georgia"/>
                <a:cs typeface="Georgia"/>
                <a:sym typeface="Georgia"/>
              </a:rPr>
              <a:t>3 =Polar form of a Complex Number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What is the complex number?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400" u="sng">
                <a:latin typeface="Georgia"/>
                <a:ea typeface="Georgia"/>
                <a:cs typeface="Georgia"/>
                <a:sym typeface="Georgia"/>
              </a:rPr>
              <a:t>4 = Solve a quadratic equation with Complex Numbers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What is the complex number of a?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b?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c?  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5075" y="380150"/>
            <a:ext cx="4448149" cy="366205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/>
          <p:nvPr/>
        </p:nvSpPr>
        <p:spPr>
          <a:xfrm rot="2061349">
            <a:off x="3653426" y="2058470"/>
            <a:ext cx="973897" cy="457824"/>
          </a:xfrm>
          <a:prstGeom prst="rightArrow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253275" y="155800"/>
            <a:ext cx="4021800" cy="445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400" u="sng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1 = Simplify a complex equation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How many terms are there?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Enter the terms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400" u="sng">
                <a:latin typeface="Georgia"/>
                <a:ea typeface="Georgia"/>
                <a:cs typeface="Georgia"/>
                <a:sym typeface="Georgia"/>
              </a:rPr>
              <a:t>2 = Modulus of a Complex Number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What is the complex number?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400" u="sng">
                <a:latin typeface="Georgia"/>
                <a:ea typeface="Georgia"/>
                <a:cs typeface="Georgia"/>
                <a:sym typeface="Georgia"/>
              </a:rPr>
              <a:t>3 =Polar form of a Complex Number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What is the complex number?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400" u="sng">
                <a:latin typeface="Georgia"/>
                <a:ea typeface="Georgia"/>
                <a:cs typeface="Georgia"/>
                <a:sym typeface="Georgia"/>
              </a:rPr>
              <a:t>4 = Solve a quadratic equation with Complex Numbers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What is the complex number of a?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b?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c?  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67299" y="915349"/>
            <a:ext cx="5018824" cy="2441799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/>
          <p:nvPr/>
        </p:nvSpPr>
        <p:spPr>
          <a:xfrm>
            <a:off x="8109300" y="2654700"/>
            <a:ext cx="721500" cy="7023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" type="body"/>
          </p:nvPr>
        </p:nvSpPr>
        <p:spPr>
          <a:xfrm>
            <a:off x="253275" y="155800"/>
            <a:ext cx="4021800" cy="445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400" u="sng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1 = Simplify a complex equation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How many terms are there?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Enter the terms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400" u="sng">
                <a:latin typeface="Georgia"/>
                <a:ea typeface="Georgia"/>
                <a:cs typeface="Georgia"/>
                <a:sym typeface="Georgia"/>
              </a:rPr>
              <a:t>2 = Modulus of a Complex Number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What is the complex number?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400" u="sng">
                <a:latin typeface="Georgia"/>
                <a:ea typeface="Georgia"/>
                <a:cs typeface="Georgia"/>
                <a:sym typeface="Georgia"/>
              </a:rPr>
              <a:t>3 =Polar form of a Complex Number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What is the complex number?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400" u="sng">
                <a:latin typeface="Georgia"/>
                <a:ea typeface="Georgia"/>
                <a:cs typeface="Georgia"/>
                <a:sym typeface="Georgia"/>
              </a:rPr>
              <a:t>4 = Solve a quadratic equation with Complex Numbers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What is the complex number of a?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b?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c?  </a:t>
            </a:r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44624" y="652899"/>
            <a:ext cx="4898549" cy="170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/>
          <p:nvPr/>
        </p:nvSpPr>
        <p:spPr>
          <a:xfrm>
            <a:off x="7196750" y="1514025"/>
            <a:ext cx="1068000" cy="3525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6" name="Shape 1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12412" y="2354500"/>
            <a:ext cx="4762974" cy="121277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Shape 107"/>
          <p:cNvSpPr/>
          <p:nvPr/>
        </p:nvSpPr>
        <p:spPr>
          <a:xfrm>
            <a:off x="4275075" y="3214775"/>
            <a:ext cx="1068000" cy="3525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 txBox="1"/>
          <p:nvPr/>
        </p:nvSpPr>
        <p:spPr>
          <a:xfrm>
            <a:off x="4275075" y="155800"/>
            <a:ext cx="4869000" cy="3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* we input: -9i^56, 56i^13, 984, -584i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253275" y="155800"/>
            <a:ext cx="4021800" cy="445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400" u="sng">
                <a:latin typeface="Georgia"/>
                <a:ea typeface="Georgia"/>
                <a:cs typeface="Georgia"/>
                <a:sym typeface="Georgia"/>
              </a:rPr>
              <a:t>1 = Simplify a complex equation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How many terms are there?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Enter the terms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400" u="sng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2 = Modulus of a Complex Number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What is the complex number?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400" u="sng">
                <a:latin typeface="Georgia"/>
                <a:ea typeface="Georgia"/>
                <a:cs typeface="Georgia"/>
                <a:sym typeface="Georgia"/>
              </a:rPr>
              <a:t>3 =Polar form of a Complex Number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What is the complex number?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400" u="sng">
                <a:latin typeface="Georgia"/>
                <a:ea typeface="Georgia"/>
                <a:cs typeface="Georgia"/>
                <a:sym typeface="Georgia"/>
              </a:rPr>
              <a:t>4 = Solve a quadratic equation with Complex Numbers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What is the complex number of a?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b? </a:t>
            </a:r>
          </a:p>
          <a:p>
            <a:pPr indent="-317500" lvl="0" marL="457200" rtl="0">
              <a:lnSpc>
                <a:spcPct val="100000"/>
              </a:lnSpc>
              <a:spcBef>
                <a:spcPts val="0"/>
              </a:spcBef>
              <a:buSzPct val="100000"/>
              <a:buFont typeface="Georgia"/>
              <a:buAutoNum type="arabicPeriod"/>
            </a:pPr>
            <a:r>
              <a:rPr lang="en" sz="1400">
                <a:latin typeface="Georgia"/>
                <a:ea typeface="Georgia"/>
                <a:cs typeface="Georgia"/>
                <a:sym typeface="Georgia"/>
              </a:rPr>
              <a:t>c?  </a:t>
            </a:r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5074" y="508124"/>
            <a:ext cx="4586074" cy="3064075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/>
          <p:nvPr/>
        </p:nvSpPr>
        <p:spPr>
          <a:xfrm>
            <a:off x="4096125" y="2592500"/>
            <a:ext cx="1607400" cy="7569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