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  <p:embeddedFont>
      <p:font typeface="Alfa Slab One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10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slide" Target="slides/slide1.xml"/><Relationship Id="rId19" Type="http://schemas.openxmlformats.org/officeDocument/2006/relationships/font" Target="fonts/AlfaSlabOne-regular.fntdata"/><Relationship Id="rId6" Type="http://schemas.openxmlformats.org/officeDocument/2006/relationships/slide" Target="slides/slide2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-Conventional computers use bits,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-quantum computers use “qubits”.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-inherently undefined upon creation.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-exist as a superposition of the two binary states: 1 or 0 (spin up or spin down).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-The probability of each state is defined by that state’s coefficient. 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en"/>
              <a:t>-COMPLEX COEFFICIENTS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-The unit sphere is the starting point for the connection between Quantum Computing and Complex Analysis.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-qubits can be represented as a vector on the Bloch Sphere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-Riemann Sphere is a representation of the entire complex plane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-both areas require a definition of the point at infinity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-Say we want to map a qubit to the complex plane.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take the quotient of the two complex coefficients.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This is a term we can define as alpha.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The wave function can then be written in terms of alpha as such.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-But what happens in a purely “0” state?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-This would geometrically be the north pole, but mathematically alpha would become undefined.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-So we define this point as the point where alpha is equal to infinity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allows the wave function to become purely “0”, since the “1” term is like 1/infinity, whereas the “0” term is infinity/infinity = 1.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Logic gates are what allow computers to function.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Quantum logic gates can be represented as unitary matrices.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-the hadamard gate.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/>
              <a:t>-creates an additional superposition of the two states.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-we can write an associated matrix in this form.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-equating quantum logic gates and this form for linear fractional transformations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-quantum logic gates represented in the complex plane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results are remarkably simple.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in summary,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gif"/><Relationship Id="rId4" Type="http://schemas.openxmlformats.org/officeDocument/2006/relationships/image" Target="../media/image02.gif"/><Relationship Id="rId5" Type="http://schemas.openxmlformats.org/officeDocument/2006/relationships/image" Target="../media/image00.gif"/><Relationship Id="rId6" Type="http://schemas.openxmlformats.org/officeDocument/2006/relationships/image" Target="../media/image03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3.png"/><Relationship Id="rId4" Type="http://schemas.openxmlformats.org/officeDocument/2006/relationships/image" Target="../media/image00.gif"/><Relationship Id="rId5" Type="http://schemas.openxmlformats.org/officeDocument/2006/relationships/image" Target="../media/image03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gif"/><Relationship Id="rId4" Type="http://schemas.openxmlformats.org/officeDocument/2006/relationships/image" Target="../media/image01.gif"/><Relationship Id="rId5" Type="http://schemas.openxmlformats.org/officeDocument/2006/relationships/image" Target="../media/image02.gif"/><Relationship Id="rId6" Type="http://schemas.openxmlformats.org/officeDocument/2006/relationships/image" Target="../media/image07.gif"/><Relationship Id="rId7" Type="http://schemas.openxmlformats.org/officeDocument/2006/relationships/image" Target="../media/image2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9.gif"/><Relationship Id="rId4" Type="http://schemas.openxmlformats.org/officeDocument/2006/relationships/image" Target="../media/image05.gif"/><Relationship Id="rId5" Type="http://schemas.openxmlformats.org/officeDocument/2006/relationships/image" Target="../media/image10.gif"/><Relationship Id="rId6" Type="http://schemas.openxmlformats.org/officeDocument/2006/relationships/image" Target="../media/image11.gif"/><Relationship Id="rId7" Type="http://schemas.openxmlformats.org/officeDocument/2006/relationships/image" Target="../media/image06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gif"/><Relationship Id="rId4" Type="http://schemas.openxmlformats.org/officeDocument/2006/relationships/image" Target="../media/image08.gif"/><Relationship Id="rId5" Type="http://schemas.openxmlformats.org/officeDocument/2006/relationships/image" Target="../media/image24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gif"/><Relationship Id="rId4" Type="http://schemas.openxmlformats.org/officeDocument/2006/relationships/image" Target="../media/image14.gif"/><Relationship Id="rId11" Type="http://schemas.openxmlformats.org/officeDocument/2006/relationships/image" Target="../media/image20.gif"/><Relationship Id="rId10" Type="http://schemas.openxmlformats.org/officeDocument/2006/relationships/image" Target="../media/image18.gif"/><Relationship Id="rId12" Type="http://schemas.openxmlformats.org/officeDocument/2006/relationships/image" Target="../media/image22.gif"/><Relationship Id="rId9" Type="http://schemas.openxmlformats.org/officeDocument/2006/relationships/image" Target="../media/image19.gif"/><Relationship Id="rId5" Type="http://schemas.openxmlformats.org/officeDocument/2006/relationships/image" Target="../media/image13.gif"/><Relationship Id="rId6" Type="http://schemas.openxmlformats.org/officeDocument/2006/relationships/image" Target="../media/image16.gif"/><Relationship Id="rId7" Type="http://schemas.openxmlformats.org/officeDocument/2006/relationships/image" Target="../media/image21.gif"/><Relationship Id="rId8" Type="http://schemas.openxmlformats.org/officeDocument/2006/relationships/image" Target="../media/image15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Complex Analysis </a:t>
            </a:r>
          </a:p>
          <a:p>
            <a:pPr lvl="0">
              <a:spcBef>
                <a:spcPts val="0"/>
              </a:spcBef>
              <a:buNone/>
            </a:pPr>
            <a:r>
              <a:rPr lang="en" sz="2800"/>
              <a:t>in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Quantum Computing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Peter Renn</a:t>
            </a:r>
          </a:p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Citations &amp; References: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800"/>
              <a:t>Le Bellac, Michel. A Short Introduction to Quantum Information and Quantum Computation. Cambridge, GB: Cambridge University Press, 2006. ProQuest ebrary. Web. 21 April 2016.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800"/>
              <a:t>Rieffel, Eleanor, and Polak, Wolfgang. Quantum Computing. Cambridge, US: MIT Press, 2011. ProQuest ebrary. Web. 21 April 2016.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800"/>
              <a:t>Beardon, Alan F. </a:t>
            </a:r>
            <a:r>
              <a:rPr i="1" lang="en" sz="800"/>
              <a:t>A Primer on Riemann Surfaces</a:t>
            </a:r>
            <a:r>
              <a:rPr lang="en" sz="800"/>
              <a:t>. Cambridge: Cambridge UP, 1984. Print.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Bijurkar, Rahul. "REPRESENTATION OF QUDITS ON A RIEMANN SPHERE." (n.d.): n. pag. Web. 21 Apr. 2016.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Christian, Von Baeyer Hans. </a:t>
            </a:r>
            <a:r>
              <a:rPr i="1" lang="en" sz="800"/>
              <a:t>Information: The New Language of Science</a:t>
            </a:r>
            <a:r>
              <a:rPr lang="en" sz="800"/>
              <a:t>. Cambridge, MA: Harvard UP, 2004. Print.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Griffiths, David J. </a:t>
            </a:r>
            <a:r>
              <a:rPr i="1" lang="en" sz="800"/>
              <a:t>Introduction to Quantum Mechanics</a:t>
            </a:r>
            <a:r>
              <a:rPr lang="en" sz="800"/>
              <a:t>. Upper Saddle River, NJ: Pearson Prentice Hall, 2005. Print.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Kendon, Vivien M., and William J. Munro. "Entanglement and Its Role in Shor's Algorithm." (n.d.): n. pag. </a:t>
            </a:r>
            <a:r>
              <a:rPr i="1" lang="en" sz="800"/>
              <a:t>Trusted Systems Laboratory</a:t>
            </a:r>
            <a:r>
              <a:rPr lang="en" sz="800"/>
              <a:t>. HP Laboratories Bristol, 5 Dec. 2005. Web. 21 Apr. 2016.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Laussy, Fabrice P. </a:t>
            </a:r>
            <a:r>
              <a:rPr i="1" lang="en" sz="800"/>
              <a:t>Mathematical Methods II Handout 27. The Riemann and the Bloch Spheres.</a:t>
            </a:r>
            <a:r>
              <a:rPr lang="en" sz="800"/>
              <a:t> 23 Apr. 2014. Universidad Auto ́noma De Madrid, Madrid.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Lee, Jae-weon, Chang Ho Kim, and Eok Kyun Lee. "Qubit Geometry and Conformal Mapping." (n.d.): n. pag. 16 Sept. 2002. Web. 21 Apr. 2016.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Zill, Dennis G. </a:t>
            </a:r>
            <a:r>
              <a:rPr i="1" lang="en" sz="800"/>
              <a:t>Complex Analysis: A First Course with Applications; Third Edition</a:t>
            </a:r>
            <a:r>
              <a:rPr lang="en" sz="800"/>
              <a:t>. N.p.: Jones and Bartlett Learning, 2015. Print.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9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9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Quantum Computing?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Uses a data structure called “qubits” or quantum bits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Quantum superposition of two binary values or quantum states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Represented by a wave function</a:t>
            </a:r>
          </a:p>
          <a:p>
            <a:pPr indent="-228600" lvl="3" marL="1828800" rtl="0">
              <a:spcBef>
                <a:spcPts val="0"/>
              </a:spcBef>
              <a:buChar char="●"/>
            </a:pPr>
            <a:r>
              <a:rPr lang="en"/>
              <a:t>Normalization conditions apply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Qubits can be electrons, photons, neutrons, or even whole atoms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Anything with measurable spin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As soon as a qubit is measured the wave function collapses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Qubit takes on defined binary value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Entanglement allows superluminal “transfer” of information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Not always useful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Limited applications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Potential for cryptography and factoring 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Shor’s Algorithm 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Factoring very large numbers much faster than conventional computing</a:t>
            </a:r>
          </a:p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3525" y="1467550"/>
            <a:ext cx="1612100" cy="23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0125" y="2055125"/>
            <a:ext cx="1398900" cy="273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51100" y="2686400"/>
            <a:ext cx="834549" cy="483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22275" y="2686401"/>
            <a:ext cx="834549" cy="48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Bloch Sphere 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Describes qubits as a superposition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North pole is the “ㅣ0 〉” state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South pole is the “ㅣ1 〉” state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Azimuthal angle describes the “phase” of the qubit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States can be written in Dirac Notation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Intuitive definitions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Riemann Sphere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Conformal mapping of extended complex plane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Derives the concept of a “point at infinity”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7825" y="445024"/>
            <a:ext cx="3633330" cy="4123849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Bloch/Riemann Sphere</a:t>
            </a:r>
          </a:p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5125" y="4257600"/>
            <a:ext cx="834549" cy="483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5125" y="257276"/>
            <a:ext cx="834549" cy="48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Point at ∞ in Quantum Computing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Quantum superposition of states can be represented as a wave function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Define the wave function as: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Normalization condition on coefficients: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Simple “correspondence” between the complex projective space and the sphere: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With a little bit of algebra, the wave function can be rewritten as: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What happens when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 </a:t>
            </a:r>
            <a:r>
              <a:rPr lang="en"/>
              <a:t>is zero? (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/>
              <a:t>becomes undefined)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Must define a point at infinity in order to make this relation one-to-one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As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➝ ∞, </a:t>
            </a:r>
            <a:r>
              <a:rPr lang="en"/>
              <a:t>the wave function goes to the |0〉 (North Pole of Sphere).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1425" y="1531150"/>
            <a:ext cx="1398909" cy="19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9801" y="2335549"/>
            <a:ext cx="487708" cy="321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80550" y="1795676"/>
            <a:ext cx="1020354" cy="199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96200" y="3064575"/>
            <a:ext cx="2951575" cy="473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99475" y="2335549"/>
            <a:ext cx="2044525" cy="232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/>
              <a:t>Quantum Logic Gates in the Complex Plane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Logic gates are what allow computers to compute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Quantum logic gates are what allow quantum computers to work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Quantum logic gates take the form of unitary matrix operators.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Unitary matrix, meaning UU* = Identity Matrix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Example: Hadamard Gate: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This is a very common quantum gate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Shor’s Algorithm uses several of these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100" y="3701750"/>
            <a:ext cx="1257300" cy="381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0" name="Shape 100"/>
          <p:cNvGrpSpPr/>
          <p:nvPr/>
        </p:nvGrpSpPr>
        <p:grpSpPr>
          <a:xfrm>
            <a:off x="2968225" y="3320750"/>
            <a:ext cx="4924425" cy="381000"/>
            <a:chOff x="1437025" y="2670175"/>
            <a:chExt cx="4924425" cy="381000"/>
          </a:xfrm>
        </p:grpSpPr>
        <p:pic>
          <p:nvPicPr>
            <p:cNvPr id="101" name="Shape 10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437025" y="2670175"/>
              <a:ext cx="2781300" cy="381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Shape 10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218325" y="2670175"/>
              <a:ext cx="2143125" cy="381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3" name="Shape 103"/>
          <p:cNvGrpSpPr/>
          <p:nvPr/>
        </p:nvGrpSpPr>
        <p:grpSpPr>
          <a:xfrm>
            <a:off x="2968225" y="4082750"/>
            <a:ext cx="5038725" cy="381000"/>
            <a:chOff x="2968225" y="3529225"/>
            <a:chExt cx="5038725" cy="381000"/>
          </a:xfrm>
        </p:grpSpPr>
        <p:pic>
          <p:nvPicPr>
            <p:cNvPr id="104" name="Shape 10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968225" y="3529225"/>
              <a:ext cx="2895600" cy="381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Shape 105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863825" y="3529225"/>
              <a:ext cx="2143125" cy="381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6" name="Shape 106"/>
          <p:cNvSpPr/>
          <p:nvPr/>
        </p:nvSpPr>
        <p:spPr>
          <a:xfrm>
            <a:off x="2674200" y="3326300"/>
            <a:ext cx="5661000" cy="1131900"/>
          </a:xfrm>
          <a:prstGeom prst="bracePair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2031100" y="3802250"/>
            <a:ext cx="485400" cy="1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Quantum Logic Gates written as LFTs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Linear Fractional Transformations (or Möbius Transformations) have associated matrices</a:t>
            </a:r>
          </a:p>
          <a:p>
            <a:pPr indent="-228600" lvl="0" marL="457200" rtl="0">
              <a:spcBef>
                <a:spcPts val="0"/>
              </a:spcBef>
              <a:buChar char=" "/>
            </a:pP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Using this association, one may write quantum logic operators as linear fractional transformations in the complex plane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Example: Hadamard Gate: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4850" y="1594550"/>
            <a:ext cx="116609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8800" y="1554350"/>
            <a:ext cx="1015074" cy="46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9650" y="3323325"/>
            <a:ext cx="4844700" cy="46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Common Logic Gates as LFTs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Pauli-X gate (Quantum “NOT” gate)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Pauli-Y gate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Pauli-Z gate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Identity Gate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9375" y="1747600"/>
            <a:ext cx="23622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9375" y="1272450"/>
            <a:ext cx="23622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59837" y="2270725"/>
            <a:ext cx="27336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69375" y="2793837"/>
            <a:ext cx="25050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83662" y="3840100"/>
            <a:ext cx="24765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69375" y="3351250"/>
            <a:ext cx="271462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45425" y="1653450"/>
            <a:ext cx="3381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45425" y="2692850"/>
            <a:ext cx="359092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45425" y="3840100"/>
            <a:ext cx="35814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546200" y="4431775"/>
            <a:ext cx="3171825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Resolution &amp; Summary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Complex Analysis and Quantum Computing share quite a bit of mathematical structure, even if the connection isn’t always obvious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point at infinity is defined in quantum computing out of necessity to maintain a one-to-one mapping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Taking advantage of the geometric relationship between the Riemann Sphere and the Bloch Sphere we can plot qubits on the extended complex plane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Quantum logic gates can be represented as Möbius transformations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This result shows the intrinsic relationship between math, nature and technology </a:t>
            </a: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