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7" r:id="rId5"/>
  </p:sldMasterIdLst>
  <p:notesMasterIdLst>
    <p:notesMasterId r:id="rId42"/>
  </p:notesMasterIdLst>
  <p:handoutMasterIdLst>
    <p:handoutMasterId r:id="rId43"/>
  </p:handoutMasterIdLst>
  <p:sldIdLst>
    <p:sldId id="277" r:id="rId6"/>
    <p:sldId id="284" r:id="rId7"/>
    <p:sldId id="317" r:id="rId8"/>
    <p:sldId id="349" r:id="rId9"/>
    <p:sldId id="337" r:id="rId10"/>
    <p:sldId id="325" r:id="rId11"/>
    <p:sldId id="332" r:id="rId12"/>
    <p:sldId id="324" r:id="rId13"/>
    <p:sldId id="318" r:id="rId14"/>
    <p:sldId id="319" r:id="rId15"/>
    <p:sldId id="327" r:id="rId16"/>
    <p:sldId id="330" r:id="rId17"/>
    <p:sldId id="328" r:id="rId18"/>
    <p:sldId id="329" r:id="rId19"/>
    <p:sldId id="331" r:id="rId20"/>
    <p:sldId id="335" r:id="rId21"/>
    <p:sldId id="346" r:id="rId22"/>
    <p:sldId id="347" r:id="rId23"/>
    <p:sldId id="338" r:id="rId24"/>
    <p:sldId id="315" r:id="rId25"/>
    <p:sldId id="316" r:id="rId26"/>
    <p:sldId id="320" r:id="rId27"/>
    <p:sldId id="323" r:id="rId28"/>
    <p:sldId id="321" r:id="rId29"/>
    <p:sldId id="340" r:id="rId30"/>
    <p:sldId id="341" r:id="rId31"/>
    <p:sldId id="342" r:id="rId32"/>
    <p:sldId id="339" r:id="rId33"/>
    <p:sldId id="343" r:id="rId34"/>
    <p:sldId id="326" r:id="rId35"/>
    <p:sldId id="344" r:id="rId36"/>
    <p:sldId id="312" r:id="rId37"/>
    <p:sldId id="310" r:id="rId38"/>
    <p:sldId id="334" r:id="rId39"/>
    <p:sldId id="336" r:id="rId40"/>
    <p:sldId id="350" r:id="rId4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 COLORS" id="{0DAF5DEC-CE9D-7944-B43B-CF8C24459F1C}">
          <p14:sldIdLst/>
        </p14:section>
        <p14:section name="Cover page" id="{A8681DEA-00F2-0848-AF68-B95A62979EDC}">
          <p14:sldIdLst>
            <p14:sldId id="277"/>
          </p14:sldIdLst>
        </p14:section>
        <p14:section name="Introduction" id="{15E49A63-FBAC-344D-8589-859C5138C6E7}">
          <p14:sldIdLst>
            <p14:sldId id="284"/>
            <p14:sldId id="317"/>
            <p14:sldId id="349"/>
            <p14:sldId id="337"/>
          </p14:sldIdLst>
        </p14:section>
        <p14:section name="L.W. v. Skrmetti" id="{E61E9155-B8FF-AA49-B3A3-A0CCEEDA9E59}">
          <p14:sldIdLst>
            <p14:sldId id="325"/>
            <p14:sldId id="332"/>
            <p14:sldId id="324"/>
            <p14:sldId id="318"/>
            <p14:sldId id="319"/>
            <p14:sldId id="327"/>
            <p14:sldId id="330"/>
            <p14:sldId id="328"/>
            <p14:sldId id="329"/>
            <p14:sldId id="331"/>
            <p14:sldId id="335"/>
            <p14:sldId id="346"/>
            <p14:sldId id="347"/>
            <p14:sldId id="338"/>
          </p14:sldIdLst>
        </p14:section>
        <p14:section name="Post Obergefell Decisions" id="{5B0A3260-297E-064D-9648-77622405FC06}">
          <p14:sldIdLst>
            <p14:sldId id="315"/>
            <p14:sldId id="316"/>
            <p14:sldId id="320"/>
            <p14:sldId id="323"/>
            <p14:sldId id="321"/>
            <p14:sldId id="340"/>
            <p14:sldId id="341"/>
            <p14:sldId id="342"/>
            <p14:sldId id="339"/>
            <p14:sldId id="343"/>
            <p14:sldId id="326"/>
          </p14:sldIdLst>
        </p14:section>
        <p14:section name="Table of Content" id="{A9407336-AB55-AE45-A066-70D7058689E7}">
          <p14:sldIdLst>
            <p14:sldId id="344"/>
            <p14:sldId id="312"/>
            <p14:sldId id="310"/>
            <p14:sldId id="334"/>
          </p14:sldIdLst>
        </p14:section>
        <p14:section name="Conclusion" id="{42A8DFBC-321A-4D4D-9458-F8FADBC7F031}">
          <p14:sldIdLst>
            <p14:sldId id="336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F7F4A3-09FF-4BF9-C420-722204A705D4}" name="Tentindo, William" initials="WT" userId="S::tentindo@law.ucla.edu::a905560d-1313-4ccc-94a4-56a8d5d2c2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D70026"/>
    <a:srgbClr val="FFD102"/>
    <a:srgbClr val="2774AE"/>
    <a:srgbClr val="93CDDD"/>
    <a:srgbClr val="4BACC5"/>
    <a:srgbClr val="3DA5D3"/>
    <a:srgbClr val="A5C3D2"/>
    <a:srgbClr val="FFEC8F"/>
    <a:srgbClr val="429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/>
    <p:restoredTop sz="94751"/>
  </p:normalViewPr>
  <p:slideViewPr>
    <p:cSldViewPr snapToGrid="0" snapToObjects="1">
      <p:cViewPr varScale="1">
        <p:scale>
          <a:sx n="159" d="100"/>
          <a:sy n="159" d="100"/>
        </p:scale>
        <p:origin x="40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273339-724D-604F-A26F-2DE452F8F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54B03-E93C-324B-A3C0-9F63D3B8FA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A1D58-545A-224E-A5CC-E554E2842F3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92B3A-4C1E-8E44-ACD8-229D0F28A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7BB0C-1A68-C849-9FAA-D2346EEC4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FD921-237C-024F-836A-054B3F531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5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4D65B-0565-DE4E-97D6-BC7249C3160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A6BBD-0EBF-A643-AAA9-632CEE0F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difference between federal and state protections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6BBD-0EBF-A643-AAA9-632CEE0F10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L.W. v. Skrmetti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6BBD-0EBF-A643-AAA9-632CEE0F10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6BBD-0EBF-A643-AAA9-632CEE0F10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9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6BBD-0EBF-A643-AAA9-632CEE0F1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4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6BBD-0EBF-A643-AAA9-632CEE0F10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8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called heightened scrutiny. Discrete and insular minority, inherent trait, highly visible, </a:t>
            </a:r>
            <a:r>
              <a:rPr lang="en-US"/>
              <a:t>disadvantaged historically, </a:t>
            </a:r>
            <a:r>
              <a:rPr lang="en-US" dirty="0"/>
              <a:t>lacked effective </a:t>
            </a:r>
            <a:r>
              <a:rPr lang="en-US"/>
              <a:t>political representation.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6BBD-0EBF-A643-AAA9-632CEE0F10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federal government can become involved if it passes laws, and federal courts can wield authority over the state governments.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6BBD-0EBF-A643-AAA9-632CEE0F10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38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6BBD-0EBF-A643-AAA9-632CEE0F10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92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Harms of discrimination, both material and nonmaterial harms to the psyche (minority stress theory)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6BBD-0EBF-A643-AAA9-632CEE0F10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ront Cover 1 BLANK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A3F8D-E20B-0A4F-94BE-12AF12BBF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646"/>
            <a:ext cx="4038182" cy="510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F620E-B5E3-444F-A0D5-022A6EECBE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64" y="275032"/>
            <a:ext cx="2440395" cy="640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78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-Sub Topic INTRODUCED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61D1CAA-8619-6944-931A-ABD773334FBE}"/>
              </a:ext>
            </a:extLst>
          </p:cNvPr>
          <p:cNvSpPr/>
          <p:nvPr userDrawn="1"/>
        </p:nvSpPr>
        <p:spPr>
          <a:xfrm>
            <a:off x="8868063" y="4850309"/>
            <a:ext cx="227182" cy="227182"/>
          </a:xfrm>
          <a:prstGeom prst="ellipse">
            <a:avLst/>
          </a:prstGeom>
          <a:solidFill>
            <a:srgbClr val="CA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43884-A678-4743-AFF6-1ACDCEE812FF}"/>
              </a:ext>
            </a:extLst>
          </p:cNvPr>
          <p:cNvSpPr txBox="1"/>
          <p:nvPr userDrawn="1"/>
        </p:nvSpPr>
        <p:spPr>
          <a:xfrm>
            <a:off x="8817718" y="4850309"/>
            <a:ext cx="329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3D88F2-ECE7-6F4A-AB39-1A1504904710}" type="slidenum">
              <a: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US" sz="900" b="0" i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446C9-2A82-CB42-B9AE-2E3B3B4BEAA4}"/>
              </a:ext>
            </a:extLst>
          </p:cNvPr>
          <p:cNvSpPr txBox="1"/>
          <p:nvPr userDrawn="1"/>
        </p:nvSpPr>
        <p:spPr>
          <a:xfrm>
            <a:off x="6329156" y="4861851"/>
            <a:ext cx="252887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WILLIAMS INSTITUTE</a:t>
            </a:r>
            <a:r>
              <a:rPr lang="en-US" sz="7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UCLA SCHOOL OF LAW</a:t>
            </a: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969DE7-5FD3-6648-B469-B67CD46ED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6" y="4797022"/>
            <a:ext cx="6248400" cy="314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DEE613-DD4B-814E-9DAB-4BD21C5E6EE6}"/>
              </a:ext>
            </a:extLst>
          </p:cNvPr>
          <p:cNvSpPr/>
          <p:nvPr userDrawn="1"/>
        </p:nvSpPr>
        <p:spPr>
          <a:xfrm>
            <a:off x="0" y="559075"/>
            <a:ext cx="675410" cy="81998"/>
          </a:xfrm>
          <a:prstGeom prst="rect">
            <a:avLst/>
          </a:prstGeom>
          <a:solidFill>
            <a:srgbClr val="277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354C5-43FC-254C-98C0-4CE8F4BEA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242" y="348924"/>
            <a:ext cx="7733698" cy="393700"/>
          </a:xfrm>
          <a:prstGeom prst="rect">
            <a:avLst/>
          </a:prstGeom>
        </p:spPr>
        <p:txBody>
          <a:bodyPr/>
          <a:lstStyle>
            <a:lvl1pPr marL="0" algn="l">
              <a:spcBef>
                <a:spcPts val="0"/>
              </a:spcBef>
              <a:buFontTx/>
              <a:buNone/>
              <a:defRPr sz="2400" b="1" i="0" cap="all" baseline="0">
                <a:solidFill>
                  <a:srgbClr val="A5C3D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SUB TOPIC TITLE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39555-36B4-2544-B8BA-0E0C3461F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33" y="1684197"/>
            <a:ext cx="6590499" cy="2497138"/>
          </a:xfrm>
          <a:prstGeom prst="rect">
            <a:avLst/>
          </a:prstGeom>
        </p:spPr>
        <p:txBody>
          <a:bodyPr/>
          <a:lstStyle>
            <a:lvl1pPr marL="256032" indent="-256032">
              <a:buClr>
                <a:srgbClr val="EC912D"/>
              </a:buClr>
              <a:defRPr sz="1800"/>
            </a:lvl1pPr>
            <a:lvl2pPr indent="-256032">
              <a:defRPr sz="1600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Bullet list first level</a:t>
            </a:r>
          </a:p>
          <a:p>
            <a:pPr lvl="1"/>
            <a:r>
              <a:rPr lang="en-US" dirty="0"/>
              <a:t>Second level (in case you have one)</a:t>
            </a:r>
          </a:p>
          <a:p>
            <a:pPr lvl="2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CB7D-6E14-714A-A48A-40B25B221D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241" y="748801"/>
            <a:ext cx="7733697" cy="32588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100" b="1" i="0">
                <a:solidFill>
                  <a:srgbClr val="EC912D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Second line sub topic</a:t>
            </a:r>
          </a:p>
        </p:txBody>
      </p:sp>
    </p:spTree>
    <p:extLst>
      <p:ext uri="{BB962C8B-B14F-4D97-AF65-F5344CB8AC3E}">
        <p14:creationId xmlns:p14="http://schemas.microsoft.com/office/powerpoint/2010/main" val="68277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-Sub Topic 2 COLUMNS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61D1CAA-8619-6944-931A-ABD773334FBE}"/>
              </a:ext>
            </a:extLst>
          </p:cNvPr>
          <p:cNvSpPr/>
          <p:nvPr userDrawn="1"/>
        </p:nvSpPr>
        <p:spPr>
          <a:xfrm>
            <a:off x="8868063" y="4850309"/>
            <a:ext cx="227182" cy="227182"/>
          </a:xfrm>
          <a:prstGeom prst="ellipse">
            <a:avLst/>
          </a:prstGeom>
          <a:solidFill>
            <a:srgbClr val="CA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43884-A678-4743-AFF6-1ACDCEE812FF}"/>
              </a:ext>
            </a:extLst>
          </p:cNvPr>
          <p:cNvSpPr txBox="1"/>
          <p:nvPr userDrawn="1"/>
        </p:nvSpPr>
        <p:spPr>
          <a:xfrm>
            <a:off x="8817718" y="4850309"/>
            <a:ext cx="329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3D88F2-ECE7-6F4A-AB39-1A1504904710}" type="slidenum">
              <a: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US" sz="900" b="0" i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446C9-2A82-CB42-B9AE-2E3B3B4BEAA4}"/>
              </a:ext>
            </a:extLst>
          </p:cNvPr>
          <p:cNvSpPr txBox="1"/>
          <p:nvPr userDrawn="1"/>
        </p:nvSpPr>
        <p:spPr>
          <a:xfrm>
            <a:off x="6329156" y="4861851"/>
            <a:ext cx="252887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WILLIAMS INSTITUTE</a:t>
            </a:r>
            <a:r>
              <a:rPr lang="en-US" sz="7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UCLA SCHOOL OF LAW</a:t>
            </a: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969DE7-5FD3-6648-B469-B67CD46ED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6" y="4797022"/>
            <a:ext cx="6248400" cy="314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DEE613-DD4B-814E-9DAB-4BD21C5E6EE6}"/>
              </a:ext>
            </a:extLst>
          </p:cNvPr>
          <p:cNvSpPr/>
          <p:nvPr userDrawn="1"/>
        </p:nvSpPr>
        <p:spPr>
          <a:xfrm>
            <a:off x="0" y="559075"/>
            <a:ext cx="675410" cy="81998"/>
          </a:xfrm>
          <a:prstGeom prst="rect">
            <a:avLst/>
          </a:prstGeom>
          <a:solidFill>
            <a:srgbClr val="277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354C5-43FC-254C-98C0-4CE8F4BEA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242" y="348924"/>
            <a:ext cx="7733698" cy="393700"/>
          </a:xfrm>
          <a:prstGeom prst="rect">
            <a:avLst/>
          </a:prstGeom>
        </p:spPr>
        <p:txBody>
          <a:bodyPr/>
          <a:lstStyle>
            <a:lvl1pPr marL="0" algn="l">
              <a:spcBef>
                <a:spcPts val="0"/>
              </a:spcBef>
              <a:buFontTx/>
              <a:buNone/>
              <a:defRPr sz="2400" b="1" i="0" cap="all" baseline="0">
                <a:solidFill>
                  <a:srgbClr val="A5C3D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SUB TOPIC TITLE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39555-36B4-2544-B8BA-0E0C3461F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920" y="1531858"/>
            <a:ext cx="3735080" cy="249713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00000"/>
              </a:lnSpc>
              <a:spcBef>
                <a:spcPts val="400"/>
              </a:spcBef>
              <a:buClr>
                <a:srgbClr val="EC912D"/>
              </a:buClr>
              <a:buFontTx/>
              <a:buNone/>
              <a:defRPr sz="1800" b="1" i="0">
                <a:solidFill>
                  <a:srgbClr val="2774A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indent="-256032">
              <a:lnSpc>
                <a:spcPct val="100000"/>
              </a:lnSpc>
              <a:spcBef>
                <a:spcPts val="400"/>
              </a:spcBef>
              <a:buClr>
                <a:srgbClr val="EC912D"/>
              </a:buClr>
              <a:buSzPct val="100000"/>
              <a:buFont typeface="Arial" panose="020B0604020202020204" pitchFamily="34" charset="0"/>
              <a:buChar char="•"/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First Column Title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Your text goes here</a:t>
            </a:r>
          </a:p>
          <a:p>
            <a:pPr lvl="1"/>
            <a:r>
              <a:rPr lang="en-US" dirty="0"/>
              <a:t>Other text</a:t>
            </a:r>
          </a:p>
          <a:p>
            <a:pPr lvl="1"/>
            <a:r>
              <a:rPr lang="en-US" dirty="0"/>
              <a:t>Other text</a:t>
            </a:r>
          </a:p>
          <a:p>
            <a:pPr lvl="2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CB7D-6E14-714A-A48A-40B25B221D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241" y="748801"/>
            <a:ext cx="7733697" cy="32588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100" b="1" i="0">
                <a:solidFill>
                  <a:srgbClr val="EC912D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Second line sub topic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9138EFE-57FC-FC48-8C45-0DFA62618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484" y="1531858"/>
            <a:ext cx="3280454" cy="249713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00000"/>
              </a:lnSpc>
              <a:spcBef>
                <a:spcPts val="400"/>
              </a:spcBef>
              <a:buClr>
                <a:srgbClr val="EC912D"/>
              </a:buClr>
              <a:buFontTx/>
              <a:buNone/>
              <a:defRPr sz="1800" b="1" i="0">
                <a:solidFill>
                  <a:srgbClr val="2774A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indent="-256032">
              <a:lnSpc>
                <a:spcPct val="100000"/>
              </a:lnSpc>
              <a:spcBef>
                <a:spcPts val="400"/>
              </a:spcBef>
              <a:buClr>
                <a:srgbClr val="EC912D"/>
              </a:buClr>
              <a:buSzPct val="100000"/>
              <a:buFont typeface="Arial" panose="020B0604020202020204" pitchFamily="34" charset="0"/>
              <a:buChar char="•"/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Second Column Title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Your text goes here</a:t>
            </a:r>
          </a:p>
          <a:p>
            <a:pPr lvl="1"/>
            <a:r>
              <a:rPr lang="en-US" dirty="0"/>
              <a:t>Other text</a:t>
            </a:r>
          </a:p>
          <a:p>
            <a:pPr lvl="1"/>
            <a:r>
              <a:rPr lang="en-US" dirty="0"/>
              <a:t>Other text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4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ront Cover 2 - BLANK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73890B-45AD-3849-B4AE-A009BEDAD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341" y="40047"/>
            <a:ext cx="1971989" cy="5103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3D046-07A2-B14F-956F-5141960AEC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64" y="275032"/>
            <a:ext cx="2440395" cy="640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80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pre-filled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73890B-45AD-3849-B4AE-A009BEDAD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341" y="40047"/>
            <a:ext cx="1971989" cy="5103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3D046-07A2-B14F-956F-5141960AEC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64" y="275032"/>
            <a:ext cx="2440395" cy="640073"/>
          </a:xfrm>
          <a:prstGeom prst="rect">
            <a:avLst/>
          </a:prstGeom>
          <a:noFill/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3C29B2-66A4-7C47-B031-C17030EE9B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6731" y="1687722"/>
            <a:ext cx="5486400" cy="10353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Here you can write your title,</a:t>
            </a:r>
          </a:p>
          <a:p>
            <a:pPr lvl="0"/>
            <a:r>
              <a:rPr lang="en-US" dirty="0"/>
              <a:t>and it can go on two lines.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ADE194-1CD1-8849-A41C-4B73C31F37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9450" y="520320"/>
            <a:ext cx="1270699" cy="2508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12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the date</a:t>
            </a:r>
            <a:endParaRPr lang="en-US" sz="1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256EB97-7BAE-554D-8B28-58671D62C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6731" y="2938298"/>
            <a:ext cx="4727889" cy="5574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35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2pPr>
            <a:lvl3pPr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3pPr>
            <a:lvl4pPr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4pPr>
            <a:lvl5pPr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5pPr>
          </a:lstStyle>
          <a:p>
            <a:pPr lvl="0"/>
            <a:r>
              <a:rPr lang="en-US" dirty="0"/>
              <a:t>Name of the author</a:t>
            </a:r>
          </a:p>
          <a:p>
            <a:pPr lvl="1"/>
            <a:r>
              <a:rPr lang="en-US" dirty="0"/>
              <a:t>Title of the author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82FA84F-DDD1-B84A-ADAB-7C91B3ECB3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6731" y="3554967"/>
            <a:ext cx="4727889" cy="5574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35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2pPr>
            <a:lvl3pPr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3pPr>
            <a:lvl4pPr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4pPr>
            <a:lvl5pPr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5pPr>
          </a:lstStyle>
          <a:p>
            <a:pPr lvl="0"/>
            <a:r>
              <a:rPr lang="en-US" dirty="0"/>
              <a:t>Name of the author</a:t>
            </a:r>
          </a:p>
          <a:p>
            <a:pPr lvl="1"/>
            <a:r>
              <a:rPr lang="en-US" dirty="0"/>
              <a:t>Title of the author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72E7D4A3-6406-5A42-AA58-DF313BFC44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6731" y="4162686"/>
            <a:ext cx="4727889" cy="5574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35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2pPr>
            <a:lvl3pPr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3pPr>
            <a:lvl4pPr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4pPr>
            <a:lvl5pPr>
              <a:lnSpc>
                <a:spcPct val="100000"/>
              </a:lnSpc>
              <a:spcBef>
                <a:spcPts val="600"/>
              </a:spcBef>
              <a:buFontTx/>
              <a:buNone/>
              <a:defRPr sz="1050"/>
            </a:lvl5pPr>
          </a:lstStyle>
          <a:p>
            <a:pPr lvl="0"/>
            <a:r>
              <a:rPr lang="en-US" dirty="0"/>
              <a:t>Name of the author</a:t>
            </a:r>
          </a:p>
          <a:p>
            <a:pPr lvl="1"/>
            <a:r>
              <a:rPr lang="en-US" dirty="0"/>
              <a:t>Title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44980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626C-695D-8649-8F96-2CA4FD3E3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5818" y="38367"/>
            <a:ext cx="4038182" cy="5105134"/>
          </a:xfrm>
          <a:prstGeom prst="rect">
            <a:avLst/>
          </a:prstGeom>
        </p:spPr>
      </p:pic>
      <p:pic>
        <p:nvPicPr>
          <p:cNvPr id="4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2FEA29F-C9E3-9B44-900C-899B7BC850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81" y="2359440"/>
            <a:ext cx="321469" cy="321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6FE40-5D27-FB4E-9488-889AD67081D1}"/>
              </a:ext>
            </a:extLst>
          </p:cNvPr>
          <p:cNvSpPr txBox="1"/>
          <p:nvPr userDrawn="1"/>
        </p:nvSpPr>
        <p:spPr>
          <a:xfrm>
            <a:off x="1903570" y="2421767"/>
            <a:ext cx="25138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WILLIAMSINSTITUTE@LAW.UCLA.EDU</a:t>
            </a:r>
          </a:p>
        </p:txBody>
      </p:sp>
      <p:pic>
        <p:nvPicPr>
          <p:cNvPr id="6" name="Picture 5" descr="A picture containing window&#10;&#10;Description automatically generated">
            <a:extLst>
              <a:ext uri="{FF2B5EF4-FFF2-40B4-BE49-F238E27FC236}">
                <a16:creationId xmlns:a16="http://schemas.microsoft.com/office/drawing/2014/main" id="{F729F931-4072-8143-9319-96CD75CDFB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81" y="1734204"/>
            <a:ext cx="321469" cy="321469"/>
          </a:xfrm>
          <a:prstGeom prst="rect">
            <a:avLst/>
          </a:prstGeom>
        </p:spPr>
      </p:pic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18CFF0F9-0120-4D43-BA09-0F0D46EF82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81" y="3001387"/>
            <a:ext cx="321374" cy="32137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785FAC3-013A-984A-9274-85FB698035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17" y="3627614"/>
            <a:ext cx="3810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257A63-4F2E-F24E-A655-1C6DBABD23EE}"/>
              </a:ext>
            </a:extLst>
          </p:cNvPr>
          <p:cNvSpPr txBox="1"/>
          <p:nvPr userDrawn="1"/>
        </p:nvSpPr>
        <p:spPr>
          <a:xfrm>
            <a:off x="1903571" y="1781303"/>
            <a:ext cx="24580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WILLIAMSINSTITUTE.LAW.UCLA.EDU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B017E-402C-5043-AA8A-AC53E36420C4}"/>
              </a:ext>
            </a:extLst>
          </p:cNvPr>
          <p:cNvSpPr txBox="1"/>
          <p:nvPr userDrawn="1"/>
        </p:nvSpPr>
        <p:spPr>
          <a:xfrm>
            <a:off x="1903571" y="3062232"/>
            <a:ext cx="21715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cap="all" baseline="0" dirty="0"/>
              <a:t>@</a:t>
            </a:r>
            <a:r>
              <a:rPr lang="en-US" sz="1050" cap="all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WILLIAMSPOLICY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5C1BA-BAB7-5941-811A-D3B47D9D470D}"/>
              </a:ext>
            </a:extLst>
          </p:cNvPr>
          <p:cNvSpPr txBox="1"/>
          <p:nvPr userDrawn="1"/>
        </p:nvSpPr>
        <p:spPr>
          <a:xfrm>
            <a:off x="1903570" y="3702698"/>
            <a:ext cx="1639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cap="all" baseline="0" dirty="0"/>
              <a:t>@</a:t>
            </a:r>
            <a:r>
              <a:rPr lang="en-US" sz="1050" cap="all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WILLIAMSINSTITUTE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69EEE6-6899-7F4C-BB13-3BC3798AC971}"/>
              </a:ext>
            </a:extLst>
          </p:cNvPr>
          <p:cNvSpPr/>
          <p:nvPr userDrawn="1"/>
        </p:nvSpPr>
        <p:spPr>
          <a:xfrm>
            <a:off x="779770" y="404011"/>
            <a:ext cx="2763530" cy="39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cap="all" baseline="0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CONTACT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992586-B8CA-7E4F-B8F3-B35E958D3D7E}"/>
              </a:ext>
            </a:extLst>
          </p:cNvPr>
          <p:cNvSpPr/>
          <p:nvPr userDrawn="1"/>
        </p:nvSpPr>
        <p:spPr>
          <a:xfrm>
            <a:off x="0" y="556648"/>
            <a:ext cx="675410" cy="81998"/>
          </a:xfrm>
          <a:prstGeom prst="rect">
            <a:avLst/>
          </a:prstGeom>
          <a:solidFill>
            <a:srgbClr val="277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25486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/personal email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626C-695D-8649-8F96-2CA4FD3E3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5818" y="38367"/>
            <a:ext cx="4038182" cy="5105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4AA01B-6496-4E45-8DDD-35ABE74E3FF4}"/>
              </a:ext>
            </a:extLst>
          </p:cNvPr>
          <p:cNvSpPr/>
          <p:nvPr userDrawn="1"/>
        </p:nvSpPr>
        <p:spPr>
          <a:xfrm>
            <a:off x="0" y="556648"/>
            <a:ext cx="675410" cy="81998"/>
          </a:xfrm>
          <a:prstGeom prst="rect">
            <a:avLst/>
          </a:prstGeom>
          <a:solidFill>
            <a:srgbClr val="277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9A498C-5D13-B242-9CCA-69935FAE8A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770" y="316136"/>
            <a:ext cx="2284977" cy="542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700" b="1" i="0" cap="all" baseline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buFontTx/>
              <a:buNone/>
              <a:defRPr sz="27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2pPr>
            <a:lvl3pPr>
              <a:buFontTx/>
              <a:buNone/>
              <a:defRPr sz="27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3pPr>
            <a:lvl4pPr>
              <a:buFontTx/>
              <a:buNone/>
              <a:defRPr sz="27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4pPr>
            <a:lvl5pPr>
              <a:buFontTx/>
              <a:buNone/>
              <a:defRPr sz="27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CONTACT US</a:t>
            </a:r>
          </a:p>
        </p:txBody>
      </p:sp>
      <p:pic>
        <p:nvPicPr>
          <p:cNvPr id="7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F02A664D-97DD-0E45-883D-D93AFD846E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81" y="2132416"/>
            <a:ext cx="321469" cy="321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1C79FD-3646-8B45-8855-B0B5E9E13E72}"/>
              </a:ext>
            </a:extLst>
          </p:cNvPr>
          <p:cNvSpPr txBox="1"/>
          <p:nvPr userDrawn="1"/>
        </p:nvSpPr>
        <p:spPr>
          <a:xfrm>
            <a:off x="1903570" y="2194743"/>
            <a:ext cx="25138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WILLIAMSINSTITUTE@LAW.UCLA.EDU</a:t>
            </a:r>
          </a:p>
        </p:txBody>
      </p:sp>
      <p:pic>
        <p:nvPicPr>
          <p:cNvPr id="9" name="Picture 8" descr="A picture containing window&#10;&#10;Description automatically generated">
            <a:extLst>
              <a:ext uri="{FF2B5EF4-FFF2-40B4-BE49-F238E27FC236}">
                <a16:creationId xmlns:a16="http://schemas.microsoft.com/office/drawing/2014/main" id="{1BC21991-E22C-604E-B125-AFC1BC398A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81" y="1507180"/>
            <a:ext cx="321469" cy="321469"/>
          </a:xfrm>
          <a:prstGeom prst="rect">
            <a:avLst/>
          </a:prstGeom>
        </p:spPr>
      </p:pic>
      <p:pic>
        <p:nvPicPr>
          <p:cNvPr id="10" name="Picture 9" descr="A picture containing plant&#10;&#10;Description automatically generated">
            <a:extLst>
              <a:ext uri="{FF2B5EF4-FFF2-40B4-BE49-F238E27FC236}">
                <a16:creationId xmlns:a16="http://schemas.microsoft.com/office/drawing/2014/main" id="{E18E2975-543C-6742-91CE-0EE35FD842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81" y="2774363"/>
            <a:ext cx="321374" cy="32137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CE02CEE-500A-3D4A-A17A-7F2B502CC8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17" y="3400590"/>
            <a:ext cx="381000" cy="381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6E91C6-BA7B-314A-8699-A0B3F4D60297}"/>
              </a:ext>
            </a:extLst>
          </p:cNvPr>
          <p:cNvSpPr txBox="1"/>
          <p:nvPr userDrawn="1"/>
        </p:nvSpPr>
        <p:spPr>
          <a:xfrm>
            <a:off x="1903571" y="1554279"/>
            <a:ext cx="24580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WILLIAMSINSTITUTE.LAW.UCLA.EDU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99A4A0-F8E6-C945-8237-0A3F90D72877}"/>
              </a:ext>
            </a:extLst>
          </p:cNvPr>
          <p:cNvSpPr txBox="1"/>
          <p:nvPr userDrawn="1"/>
        </p:nvSpPr>
        <p:spPr>
          <a:xfrm>
            <a:off x="1903571" y="2835208"/>
            <a:ext cx="21715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cap="all" baseline="0" dirty="0"/>
              <a:t>@</a:t>
            </a:r>
            <a:r>
              <a:rPr lang="en-US" sz="1050" cap="all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WILLIAMSPOLICY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3EC37-FD18-0B4F-8297-B5DE4D650035}"/>
              </a:ext>
            </a:extLst>
          </p:cNvPr>
          <p:cNvSpPr txBox="1"/>
          <p:nvPr userDrawn="1"/>
        </p:nvSpPr>
        <p:spPr>
          <a:xfrm>
            <a:off x="1903570" y="3475674"/>
            <a:ext cx="1639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cap="all" baseline="0" dirty="0"/>
              <a:t>@</a:t>
            </a:r>
            <a:r>
              <a:rPr lang="en-US" sz="1050" cap="all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WILLIAMSINSTITUTE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3E2C00-71F2-7F49-89DB-76CA65A153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1116" y="4086443"/>
            <a:ext cx="2446337" cy="21090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50" b="0" i="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YOUR EMAIL@LAW.UCLA.EDU </a:t>
            </a:r>
          </a:p>
        </p:txBody>
      </p:sp>
      <p:pic>
        <p:nvPicPr>
          <p:cNvPr id="1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4BAD12F-DAD0-DE42-8150-2AA14DF96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81" y="4044459"/>
            <a:ext cx="321469" cy="3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7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-blank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61D1CAA-8619-6944-931A-ABD773334FBE}"/>
              </a:ext>
            </a:extLst>
          </p:cNvPr>
          <p:cNvSpPr/>
          <p:nvPr userDrawn="1"/>
        </p:nvSpPr>
        <p:spPr>
          <a:xfrm>
            <a:off x="8868063" y="4850309"/>
            <a:ext cx="227182" cy="227182"/>
          </a:xfrm>
          <a:prstGeom prst="ellipse">
            <a:avLst/>
          </a:prstGeom>
          <a:solidFill>
            <a:srgbClr val="CA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43884-A678-4743-AFF6-1ACDCEE812FF}"/>
              </a:ext>
            </a:extLst>
          </p:cNvPr>
          <p:cNvSpPr txBox="1"/>
          <p:nvPr userDrawn="1"/>
        </p:nvSpPr>
        <p:spPr>
          <a:xfrm>
            <a:off x="8817718" y="4850309"/>
            <a:ext cx="329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3D88F2-ECE7-6F4A-AB39-1A1504904710}" type="slidenum">
              <a: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US" sz="900" b="0" i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446C9-2A82-CB42-B9AE-2E3B3B4BEAA4}"/>
              </a:ext>
            </a:extLst>
          </p:cNvPr>
          <p:cNvSpPr txBox="1"/>
          <p:nvPr userDrawn="1"/>
        </p:nvSpPr>
        <p:spPr>
          <a:xfrm>
            <a:off x="6329156" y="4861851"/>
            <a:ext cx="252887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WILLIAMS INSTITUTE</a:t>
            </a:r>
            <a:r>
              <a:rPr lang="en-US" sz="7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UCLA SCHOOL OF LAW</a:t>
            </a: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969DE7-5FD3-6648-B469-B67CD46ED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6" y="4797022"/>
            <a:ext cx="62484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1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-Topic LIST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61D1CAA-8619-6944-931A-ABD773334FBE}"/>
              </a:ext>
            </a:extLst>
          </p:cNvPr>
          <p:cNvSpPr/>
          <p:nvPr userDrawn="1"/>
        </p:nvSpPr>
        <p:spPr>
          <a:xfrm>
            <a:off x="8868063" y="4850309"/>
            <a:ext cx="227182" cy="227182"/>
          </a:xfrm>
          <a:prstGeom prst="ellipse">
            <a:avLst/>
          </a:prstGeom>
          <a:solidFill>
            <a:srgbClr val="CA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43884-A678-4743-AFF6-1ACDCEE812FF}"/>
              </a:ext>
            </a:extLst>
          </p:cNvPr>
          <p:cNvSpPr txBox="1"/>
          <p:nvPr userDrawn="1"/>
        </p:nvSpPr>
        <p:spPr>
          <a:xfrm>
            <a:off x="8817718" y="4850309"/>
            <a:ext cx="329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3D88F2-ECE7-6F4A-AB39-1A1504904710}" type="slidenum">
              <a: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US" sz="900" b="0" i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446C9-2A82-CB42-B9AE-2E3B3B4BEAA4}"/>
              </a:ext>
            </a:extLst>
          </p:cNvPr>
          <p:cNvSpPr txBox="1"/>
          <p:nvPr userDrawn="1"/>
        </p:nvSpPr>
        <p:spPr>
          <a:xfrm>
            <a:off x="6329156" y="4861851"/>
            <a:ext cx="252887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WILLIAMS INSTITUTE</a:t>
            </a:r>
            <a:r>
              <a:rPr lang="en-US" sz="7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UCLA SCHOOL OF LAW</a:t>
            </a: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969DE7-5FD3-6648-B469-B67CD46ED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6" y="4797022"/>
            <a:ext cx="6248400" cy="314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DEE613-DD4B-814E-9DAB-4BD21C5E6EE6}"/>
              </a:ext>
            </a:extLst>
          </p:cNvPr>
          <p:cNvSpPr/>
          <p:nvPr userDrawn="1"/>
        </p:nvSpPr>
        <p:spPr>
          <a:xfrm>
            <a:off x="0" y="559075"/>
            <a:ext cx="675410" cy="81998"/>
          </a:xfrm>
          <a:prstGeom prst="rect">
            <a:avLst/>
          </a:prstGeom>
          <a:solidFill>
            <a:srgbClr val="277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354C5-43FC-254C-98C0-4CE8F4BEA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242" y="314638"/>
            <a:ext cx="7466036" cy="393700"/>
          </a:xfrm>
          <a:prstGeom prst="rect">
            <a:avLst/>
          </a:prstGeom>
        </p:spPr>
        <p:txBody>
          <a:bodyPr/>
          <a:lstStyle>
            <a:lvl1pPr marL="0" algn="l">
              <a:spcBef>
                <a:spcPts val="0"/>
              </a:spcBef>
              <a:buFontTx/>
              <a:buNone/>
              <a:defRPr sz="2700" b="1" i="0" cap="all" baseline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TOPICS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39555-36B4-2544-B8BA-0E0C3461F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010" y="1045544"/>
            <a:ext cx="6754511" cy="3477470"/>
          </a:xfrm>
          <a:prstGeom prst="rect">
            <a:avLst/>
          </a:prstGeom>
        </p:spPr>
        <p:txBody>
          <a:bodyPr/>
          <a:lstStyle>
            <a:lvl1pPr marL="256032" indent="-256032">
              <a:buClr>
                <a:srgbClr val="EC912D"/>
              </a:buClr>
              <a:defRPr sz="1800" b="1" i="0">
                <a:solidFill>
                  <a:srgbClr val="2774A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indent="-256032">
              <a:buSzPct val="75000"/>
              <a:defRPr sz="1500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Bullet list first level</a:t>
            </a:r>
          </a:p>
          <a:p>
            <a:pPr lvl="1"/>
            <a:r>
              <a:rPr lang="en-US" dirty="0"/>
              <a:t>Second level (in case you have one)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5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-Topic 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61D1CAA-8619-6944-931A-ABD773334FBE}"/>
              </a:ext>
            </a:extLst>
          </p:cNvPr>
          <p:cNvSpPr/>
          <p:nvPr userDrawn="1"/>
        </p:nvSpPr>
        <p:spPr>
          <a:xfrm>
            <a:off x="8868063" y="4850309"/>
            <a:ext cx="227182" cy="227182"/>
          </a:xfrm>
          <a:prstGeom prst="ellipse">
            <a:avLst/>
          </a:prstGeom>
          <a:solidFill>
            <a:srgbClr val="CA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43884-A678-4743-AFF6-1ACDCEE812FF}"/>
              </a:ext>
            </a:extLst>
          </p:cNvPr>
          <p:cNvSpPr txBox="1"/>
          <p:nvPr userDrawn="1"/>
        </p:nvSpPr>
        <p:spPr>
          <a:xfrm>
            <a:off x="8817718" y="4850309"/>
            <a:ext cx="329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3D88F2-ECE7-6F4A-AB39-1A1504904710}" type="slidenum">
              <a: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US" sz="900" b="0" i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446C9-2A82-CB42-B9AE-2E3B3B4BEAA4}"/>
              </a:ext>
            </a:extLst>
          </p:cNvPr>
          <p:cNvSpPr txBox="1"/>
          <p:nvPr userDrawn="1"/>
        </p:nvSpPr>
        <p:spPr>
          <a:xfrm>
            <a:off x="6329156" y="4861851"/>
            <a:ext cx="252887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WILLIAMS INSTITUTE</a:t>
            </a:r>
            <a:r>
              <a:rPr lang="en-US" sz="7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UCLA SCHOOL OF LAW</a:t>
            </a: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969DE7-5FD3-6648-B469-B67CD46ED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6" y="4797022"/>
            <a:ext cx="6248400" cy="314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DEE613-DD4B-814E-9DAB-4BD21C5E6EE6}"/>
              </a:ext>
            </a:extLst>
          </p:cNvPr>
          <p:cNvSpPr/>
          <p:nvPr userDrawn="1"/>
        </p:nvSpPr>
        <p:spPr>
          <a:xfrm>
            <a:off x="0" y="559075"/>
            <a:ext cx="675410" cy="81998"/>
          </a:xfrm>
          <a:prstGeom prst="rect">
            <a:avLst/>
          </a:prstGeom>
          <a:solidFill>
            <a:srgbClr val="277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354C5-43FC-254C-98C0-4CE8F4BEA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242" y="314638"/>
            <a:ext cx="7466036" cy="393700"/>
          </a:xfrm>
          <a:prstGeom prst="rect">
            <a:avLst/>
          </a:prstGeom>
        </p:spPr>
        <p:txBody>
          <a:bodyPr/>
          <a:lstStyle>
            <a:lvl1pPr marL="0" algn="l">
              <a:spcBef>
                <a:spcPts val="0"/>
              </a:spcBef>
              <a:buFontTx/>
              <a:buNone/>
              <a:defRPr sz="2700" b="1" i="0" cap="all" baseline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TOPIC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39555-36B4-2544-B8BA-0E0C3461F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33" y="1684197"/>
            <a:ext cx="6590499" cy="2497138"/>
          </a:xfrm>
          <a:prstGeom prst="rect">
            <a:avLst/>
          </a:prstGeom>
        </p:spPr>
        <p:txBody>
          <a:bodyPr/>
          <a:lstStyle>
            <a:lvl1pPr marL="256032" indent="-256032">
              <a:buClr>
                <a:srgbClr val="EC912D"/>
              </a:buClr>
              <a:defRPr sz="1800"/>
            </a:lvl1pPr>
            <a:lvl2pPr indent="-256032">
              <a:defRPr sz="1600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Bullet list first level</a:t>
            </a:r>
          </a:p>
          <a:p>
            <a:pPr lvl="1"/>
            <a:r>
              <a:rPr lang="en-US" dirty="0"/>
              <a:t>Second level (in case you have one)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2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-Sub Topic NEW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61D1CAA-8619-6944-931A-ABD773334FBE}"/>
              </a:ext>
            </a:extLst>
          </p:cNvPr>
          <p:cNvSpPr/>
          <p:nvPr userDrawn="1"/>
        </p:nvSpPr>
        <p:spPr>
          <a:xfrm>
            <a:off x="8868063" y="4850309"/>
            <a:ext cx="227182" cy="227182"/>
          </a:xfrm>
          <a:prstGeom prst="ellipse">
            <a:avLst/>
          </a:prstGeom>
          <a:solidFill>
            <a:srgbClr val="CA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43884-A678-4743-AFF6-1ACDCEE812FF}"/>
              </a:ext>
            </a:extLst>
          </p:cNvPr>
          <p:cNvSpPr txBox="1"/>
          <p:nvPr userDrawn="1"/>
        </p:nvSpPr>
        <p:spPr>
          <a:xfrm>
            <a:off x="8817718" y="4850309"/>
            <a:ext cx="329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3D88F2-ECE7-6F4A-AB39-1A1504904710}" type="slidenum">
              <a: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US" sz="900" b="0" i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446C9-2A82-CB42-B9AE-2E3B3B4BEAA4}"/>
              </a:ext>
            </a:extLst>
          </p:cNvPr>
          <p:cNvSpPr txBox="1"/>
          <p:nvPr userDrawn="1"/>
        </p:nvSpPr>
        <p:spPr>
          <a:xfrm>
            <a:off x="6329156" y="4861851"/>
            <a:ext cx="252887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WILLIAMS INSTITUTE</a:t>
            </a:r>
            <a:r>
              <a:rPr lang="en-US" sz="7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UCLA SCHOOL OF LAW</a:t>
            </a: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969DE7-5FD3-6648-B469-B67CD46ED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6" y="4797022"/>
            <a:ext cx="6248400" cy="314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DEE613-DD4B-814E-9DAB-4BD21C5E6EE6}"/>
              </a:ext>
            </a:extLst>
          </p:cNvPr>
          <p:cNvSpPr/>
          <p:nvPr userDrawn="1"/>
        </p:nvSpPr>
        <p:spPr>
          <a:xfrm>
            <a:off x="0" y="559075"/>
            <a:ext cx="675410" cy="81998"/>
          </a:xfrm>
          <a:prstGeom prst="rect">
            <a:avLst/>
          </a:prstGeom>
          <a:solidFill>
            <a:srgbClr val="277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354C5-43FC-254C-98C0-4CE8F4BEA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242" y="348924"/>
            <a:ext cx="7733698" cy="393700"/>
          </a:xfrm>
          <a:prstGeom prst="rect">
            <a:avLst/>
          </a:prstGeom>
        </p:spPr>
        <p:txBody>
          <a:bodyPr/>
          <a:lstStyle>
            <a:lvl1pPr marL="0" algn="l">
              <a:spcBef>
                <a:spcPts val="0"/>
              </a:spcBef>
              <a:buFontTx/>
              <a:buNone/>
              <a:defRPr sz="2400" b="1" i="0" cap="all" baseline="0">
                <a:solidFill>
                  <a:srgbClr val="2774A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SUB TOPIC TITLE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39555-36B4-2544-B8BA-0E0C3461F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33" y="1684197"/>
            <a:ext cx="6590499" cy="2497138"/>
          </a:xfrm>
          <a:prstGeom prst="rect">
            <a:avLst/>
          </a:prstGeom>
        </p:spPr>
        <p:txBody>
          <a:bodyPr/>
          <a:lstStyle>
            <a:lvl1pPr marL="256032" indent="-256032">
              <a:buClr>
                <a:srgbClr val="EC912D"/>
              </a:buClr>
              <a:defRPr sz="1800"/>
            </a:lvl1pPr>
            <a:lvl2pPr indent="-256032">
              <a:defRPr sz="1600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Bullet list first level</a:t>
            </a:r>
          </a:p>
          <a:p>
            <a:pPr lvl="1"/>
            <a:r>
              <a:rPr lang="en-US" dirty="0"/>
              <a:t>Second level (in case you have one)</a:t>
            </a:r>
          </a:p>
          <a:p>
            <a:pPr lvl="2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CB7D-6E14-714A-A48A-40B25B221D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241" y="748801"/>
            <a:ext cx="7733697" cy="32588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100" b="1" i="0">
                <a:solidFill>
                  <a:srgbClr val="EC912D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Second line sub topic</a:t>
            </a:r>
          </a:p>
        </p:txBody>
      </p:sp>
    </p:spTree>
    <p:extLst>
      <p:ext uri="{BB962C8B-B14F-4D97-AF65-F5344CB8AC3E}">
        <p14:creationId xmlns:p14="http://schemas.microsoft.com/office/powerpoint/2010/main" val="115638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9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6" r:id="rId4"/>
    <p:sldLayoutId id="2147483664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450"/>
        </a:spcBef>
        <a:spcAft>
          <a:spcPts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450"/>
        </a:spcBef>
        <a:spcAft>
          <a:spcPts val="0"/>
        </a:spcAft>
        <a:buSzPct val="7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450"/>
        </a:spcBef>
        <a:spcAft>
          <a:spcPts val="0"/>
        </a:spcAft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450"/>
        </a:spcBef>
        <a:spcAft>
          <a:spcPts val="0"/>
        </a:spcAft>
        <a:buFont typeface="Calibri" panose="020F0502020204030204" pitchFamily="34" charset="0"/>
        <a:buChar char="−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450"/>
        </a:spcBef>
        <a:spcAft>
          <a:spcPts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3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8" r:id="rId2"/>
    <p:sldLayoutId id="2147483665" r:id="rId3"/>
    <p:sldLayoutId id="2147483666" r:id="rId4"/>
    <p:sldLayoutId id="2147483667" r:id="rId5"/>
    <p:sldLayoutId id="2147483669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450"/>
        </a:spcBef>
        <a:spcAft>
          <a:spcPts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450"/>
        </a:spcBef>
        <a:spcAft>
          <a:spcPts val="0"/>
        </a:spcAft>
        <a:buSzPct val="7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450"/>
        </a:spcBef>
        <a:spcAft>
          <a:spcPts val="0"/>
        </a:spcAft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450"/>
        </a:spcBef>
        <a:spcAft>
          <a:spcPts val="0"/>
        </a:spcAft>
        <a:buFont typeface="Calibri" panose="020F0502020204030204" pitchFamily="34" charset="0"/>
        <a:buChar char="−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450"/>
        </a:spcBef>
        <a:spcAft>
          <a:spcPts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ED1230-187F-044E-8DEF-5894862A48A0}"/>
              </a:ext>
            </a:extLst>
          </p:cNvPr>
          <p:cNvSpPr/>
          <p:nvPr/>
        </p:nvSpPr>
        <p:spPr>
          <a:xfrm>
            <a:off x="2388715" y="1526943"/>
            <a:ext cx="5504455" cy="980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cap="all" dirty="0" err="1">
                <a:solidFill>
                  <a:srgbClr val="2774A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Lgbtq</a:t>
            </a:r>
            <a:r>
              <a:rPr lang="en-US" sz="2400" b="1" cap="all" dirty="0">
                <a:solidFill>
                  <a:srgbClr val="2774A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Issues in law and policy after marriage equality: </a:t>
            </a:r>
          </a:p>
          <a:p>
            <a:r>
              <a:rPr lang="en-US" sz="1800" b="1" i="1" cap="all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The post-Obergefell changing landscape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4B252EB-AC54-004B-BE47-1CEF2C16E3C3}"/>
              </a:ext>
            </a:extLst>
          </p:cNvPr>
          <p:cNvSpPr txBox="1">
            <a:spLocks/>
          </p:cNvSpPr>
          <p:nvPr/>
        </p:nvSpPr>
        <p:spPr>
          <a:xfrm>
            <a:off x="2388715" y="4112353"/>
            <a:ext cx="4640735" cy="510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Will Tentindo</a:t>
            </a:r>
            <a:endParaRPr lang="en-US" sz="1350" b="1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Staff Attorney, The Williams Institute at UCLA School of Law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16DEC6-968C-9644-AFEF-F1771E208C7D}"/>
              </a:ext>
            </a:extLst>
          </p:cNvPr>
          <p:cNvSpPr txBox="1">
            <a:spLocks/>
          </p:cNvSpPr>
          <p:nvPr/>
        </p:nvSpPr>
        <p:spPr>
          <a:xfrm>
            <a:off x="6607277" y="520320"/>
            <a:ext cx="1575298" cy="197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November 17, 2023</a:t>
            </a:r>
          </a:p>
        </p:txBody>
      </p:sp>
    </p:spTree>
    <p:extLst>
      <p:ext uri="{BB962C8B-B14F-4D97-AF65-F5344CB8AC3E}">
        <p14:creationId xmlns:p14="http://schemas.microsoft.com/office/powerpoint/2010/main" val="185674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6745AD-91E6-34F1-6100-1C925ADD7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Constitutional Law Primer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DBBB-FA1C-B9D2-1525-F148626554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Due Process Clause</a:t>
            </a:r>
          </a:p>
          <a:p>
            <a:r>
              <a:rPr lang="en-US" b="0" dirty="0"/>
              <a:t>5</a:t>
            </a:r>
            <a:r>
              <a:rPr lang="en-US" b="0" baseline="30000" dirty="0"/>
              <a:t>th</a:t>
            </a:r>
            <a:r>
              <a:rPr lang="en-US" b="0" dirty="0"/>
              <a:t> Amendment: </a:t>
            </a:r>
            <a:r>
              <a:rPr lang="en-US" b="0" dirty="0">
                <a:solidFill>
                  <a:srgbClr val="202122"/>
                </a:solidFill>
                <a:latin typeface="Arial" panose="020B0604020202020204" pitchFamily="34" charset="0"/>
              </a:rPr>
              <a:t>“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 person shall ... be deprived of life, liberty, or property, without due process of law.”</a:t>
            </a:r>
          </a:p>
          <a:p>
            <a:r>
              <a:rPr lang="en-US" b="0" dirty="0"/>
              <a:t>14</a:t>
            </a:r>
            <a:r>
              <a:rPr lang="en-US" b="0" baseline="30000" dirty="0"/>
              <a:t>th</a:t>
            </a:r>
            <a:r>
              <a:rPr lang="en-US" b="0" dirty="0"/>
              <a:t> Amendment: </a:t>
            </a:r>
            <a:r>
              <a:rPr lang="en-US" b="0" dirty="0">
                <a:solidFill>
                  <a:srgbClr val="202122"/>
                </a:solidFill>
                <a:latin typeface="Arial" panose="020B0604020202020204" pitchFamily="34" charset="0"/>
              </a:rPr>
              <a:t>“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nor shall any State deprive any person of life, liberty, or property, without due process of law.”</a:t>
            </a:r>
          </a:p>
          <a:p>
            <a:endParaRPr lang="en-US" b="0" dirty="0"/>
          </a:p>
          <a:p>
            <a:r>
              <a:rPr lang="en-US" b="0" dirty="0"/>
              <a:t>Fundamental Rights Under the Due Process Clause Receive Strict Scrutiny</a:t>
            </a:r>
          </a:p>
          <a:p>
            <a:pPr lvl="1"/>
            <a:r>
              <a:rPr lang="en-US" b="0" i="1" dirty="0"/>
              <a:t>(Mostly)</a:t>
            </a:r>
          </a:p>
          <a:p>
            <a:pPr lvl="1"/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58318" lvl="1" indent="0">
              <a:buNone/>
            </a:pP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6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56B36C-8B0A-BDA2-4F93-D945067EE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Strict Scrutiny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7C936-F5FD-E1EC-DB00-906ECAB73B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Law must be </a:t>
            </a:r>
            <a:r>
              <a:rPr lang="en-US" dirty="0">
                <a:solidFill>
                  <a:srgbClr val="F79646"/>
                </a:solidFill>
              </a:rPr>
              <a:t>narrowly tailored </a:t>
            </a:r>
            <a:r>
              <a:rPr lang="en-US" dirty="0"/>
              <a:t>to serve a </a:t>
            </a:r>
            <a:r>
              <a:rPr lang="en-US" dirty="0">
                <a:solidFill>
                  <a:srgbClr val="F79646"/>
                </a:solidFill>
              </a:rPr>
              <a:t>compelling</a:t>
            </a:r>
            <a:r>
              <a:rPr lang="en-US" dirty="0"/>
              <a:t> government interest.</a:t>
            </a:r>
          </a:p>
          <a:p>
            <a:endParaRPr lang="en-US" dirty="0"/>
          </a:p>
          <a:p>
            <a:r>
              <a:rPr lang="en-US" dirty="0"/>
              <a:t>What receives strict scrutiny?</a:t>
            </a:r>
          </a:p>
          <a:p>
            <a:pPr lvl="1"/>
            <a:r>
              <a:rPr lang="en-US" dirty="0"/>
              <a:t>Laws that impact a </a:t>
            </a:r>
            <a:r>
              <a:rPr lang="en-US" dirty="0">
                <a:solidFill>
                  <a:srgbClr val="D70026"/>
                </a:solidFill>
              </a:rPr>
              <a:t>fundamental right </a:t>
            </a:r>
            <a:r>
              <a:rPr lang="en-US" dirty="0"/>
              <a:t>or target a </a:t>
            </a:r>
            <a:r>
              <a:rPr lang="en-US" dirty="0">
                <a:solidFill>
                  <a:srgbClr val="D70026"/>
                </a:solidFill>
              </a:rPr>
              <a:t>suspect class</a:t>
            </a:r>
          </a:p>
          <a:p>
            <a:pPr marL="258318" lvl="1" indent="0">
              <a:buNone/>
            </a:pPr>
            <a:endParaRPr lang="en-US" dirty="0">
              <a:solidFill>
                <a:srgbClr val="D70026"/>
              </a:solidFill>
            </a:endParaRPr>
          </a:p>
          <a:p>
            <a:r>
              <a:rPr lang="en-US" dirty="0"/>
              <a:t>What classifications are suspect?</a:t>
            </a:r>
          </a:p>
          <a:p>
            <a:pPr lvl="1"/>
            <a:r>
              <a:rPr lang="en-US" dirty="0"/>
              <a:t>Race, national origin, religion, and alienage</a:t>
            </a:r>
          </a:p>
        </p:txBody>
      </p:sp>
    </p:spTree>
    <p:extLst>
      <p:ext uri="{BB962C8B-B14F-4D97-AF65-F5344CB8AC3E}">
        <p14:creationId xmlns:p14="http://schemas.microsoft.com/office/powerpoint/2010/main" val="45050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640B9E-261A-552E-9EF9-F375E9A2C5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Strict Scrutiny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08731-E896-F015-79F3-4703EB0038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/>
              <a:t>Korematsu v. United States </a:t>
            </a:r>
            <a:r>
              <a:rPr lang="en-US" dirty="0"/>
              <a:t>(1944)</a:t>
            </a:r>
          </a:p>
          <a:p>
            <a:pPr lvl="1"/>
            <a:r>
              <a:rPr lang="en-US" dirty="0"/>
              <a:t>Established strict scrutiny review of race-based classifications</a:t>
            </a:r>
          </a:p>
          <a:p>
            <a:pPr lvl="1"/>
            <a:r>
              <a:rPr lang="en-US" dirty="0"/>
              <a:t>Upheld the forcible relocation and incarceration of Japanese people in internment camps during WWII</a:t>
            </a:r>
          </a:p>
          <a:p>
            <a:pPr lvl="1"/>
            <a:endParaRPr lang="en-US" dirty="0"/>
          </a:p>
          <a:p>
            <a:r>
              <a:rPr lang="en-US" i="1" dirty="0"/>
              <a:t>Trump v. Hawai’i </a:t>
            </a:r>
            <a:r>
              <a:rPr lang="en-US" dirty="0"/>
              <a:t>(2018)</a:t>
            </a:r>
          </a:p>
          <a:p>
            <a:pPr lvl="1"/>
            <a:r>
              <a:rPr lang="en-US" dirty="0"/>
              <a:t>Overturned </a:t>
            </a:r>
            <a:r>
              <a:rPr lang="en-US" i="1" dirty="0"/>
              <a:t>Korematsu</a:t>
            </a:r>
          </a:p>
          <a:p>
            <a:pPr lvl="1"/>
            <a:r>
              <a:rPr lang="en-US" dirty="0"/>
              <a:t>Upheld the ban on people traveling to the United States from certain Muslim-majority countries </a:t>
            </a:r>
          </a:p>
        </p:txBody>
      </p:sp>
    </p:spTree>
    <p:extLst>
      <p:ext uri="{BB962C8B-B14F-4D97-AF65-F5344CB8AC3E}">
        <p14:creationId xmlns:p14="http://schemas.microsoft.com/office/powerpoint/2010/main" val="159850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25BE-51A7-4BF9-986A-23DA20D8B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Scrutiny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98201-2477-0805-1CF2-456AAD5DD8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Law must be </a:t>
            </a:r>
            <a:r>
              <a:rPr lang="en-US" dirty="0">
                <a:solidFill>
                  <a:srgbClr val="F79646"/>
                </a:solidFill>
              </a:rPr>
              <a:t>substantially related </a:t>
            </a:r>
            <a:r>
              <a:rPr lang="en-US" dirty="0"/>
              <a:t>to an </a:t>
            </a:r>
            <a:r>
              <a:rPr lang="en-US" dirty="0">
                <a:solidFill>
                  <a:srgbClr val="F79646"/>
                </a:solidFill>
              </a:rPr>
              <a:t>important</a:t>
            </a:r>
            <a:r>
              <a:rPr lang="en-US" dirty="0"/>
              <a:t> government interest.</a:t>
            </a:r>
          </a:p>
          <a:p>
            <a:endParaRPr lang="en-US" dirty="0"/>
          </a:p>
          <a:p>
            <a:r>
              <a:rPr lang="en-US" dirty="0"/>
              <a:t>What receives intermediate scrutiny?</a:t>
            </a:r>
          </a:p>
          <a:p>
            <a:pPr lvl="1"/>
            <a:r>
              <a:rPr lang="en-US" dirty="0"/>
              <a:t>Laws that impact a </a:t>
            </a:r>
            <a:r>
              <a:rPr lang="en-US" dirty="0">
                <a:solidFill>
                  <a:srgbClr val="D70026"/>
                </a:solidFill>
              </a:rPr>
              <a:t>quasi-suspect class.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a quasi-suspect class?</a:t>
            </a:r>
          </a:p>
          <a:p>
            <a:pPr lvl="1"/>
            <a:r>
              <a:rPr lang="en-US" dirty="0"/>
              <a:t>Sex or gender and “illegitimacy” (whether or not your parents were married when you are born)</a:t>
            </a:r>
          </a:p>
        </p:txBody>
      </p:sp>
    </p:spTree>
    <p:extLst>
      <p:ext uri="{BB962C8B-B14F-4D97-AF65-F5344CB8AC3E}">
        <p14:creationId xmlns:p14="http://schemas.microsoft.com/office/powerpoint/2010/main" val="425961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BC0082-E4AB-C35D-2327-FBD748F6A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Scrutiny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4BA38-8976-48D3-B33A-DD770D448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/>
              <a:t>Craig v. Boren </a:t>
            </a:r>
            <a:r>
              <a:rPr lang="en-US" dirty="0"/>
              <a:t>(1976)</a:t>
            </a:r>
          </a:p>
          <a:p>
            <a:pPr lvl="1"/>
            <a:r>
              <a:rPr lang="en-US" dirty="0"/>
              <a:t>Court established intermediate scrutiny, which was a line of reasoning pioneered by future Supreme Court Justice Ruth Bader Ginsburg.</a:t>
            </a:r>
          </a:p>
          <a:p>
            <a:pPr marL="258318" lvl="1" indent="0">
              <a:buNone/>
            </a:pPr>
            <a:endParaRPr lang="en-US" dirty="0"/>
          </a:p>
          <a:p>
            <a:r>
              <a:rPr lang="en-US" i="1" dirty="0"/>
              <a:t>U.S. v. Virginia </a:t>
            </a:r>
            <a:r>
              <a:rPr lang="en-US" dirty="0"/>
              <a:t>(1996)</a:t>
            </a:r>
          </a:p>
          <a:p>
            <a:pPr lvl="1"/>
            <a:r>
              <a:rPr lang="en-US" dirty="0"/>
              <a:t>Also called the VMI case.</a:t>
            </a:r>
          </a:p>
          <a:p>
            <a:pPr lvl="1"/>
            <a:r>
              <a:rPr lang="en-US" dirty="0"/>
              <a:t>Court creates an additional burden on the state, state must provide an “exceedingly persuasive justification.”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892DDC-6377-830D-C635-C9C25B15B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Scrutiny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A5835-9353-0A57-594E-010EB4E6E0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/>
              <a:t>Geduldig v. Aiello </a:t>
            </a:r>
            <a:r>
              <a:rPr lang="en-US" dirty="0"/>
              <a:t>(1974)</a:t>
            </a:r>
          </a:p>
          <a:p>
            <a:pPr lvl="1"/>
            <a:r>
              <a:rPr lang="en-US" dirty="0"/>
              <a:t>California had a temporary disability insurance program </a:t>
            </a:r>
          </a:p>
          <a:p>
            <a:pPr lvl="1"/>
            <a:r>
              <a:rPr lang="en-US" dirty="0"/>
              <a:t>Pregnancy is </a:t>
            </a:r>
            <a:r>
              <a:rPr lang="en-US" i="1" dirty="0"/>
              <a:t>not </a:t>
            </a:r>
            <a:r>
              <a:rPr lang="en-US" dirty="0"/>
              <a:t>a quasi-suspect classification</a:t>
            </a:r>
          </a:p>
          <a:p>
            <a:pPr lvl="1"/>
            <a:r>
              <a:rPr lang="en-US" b="1" dirty="0">
                <a:solidFill>
                  <a:srgbClr val="D70026"/>
                </a:solidFill>
              </a:rPr>
              <a:t>What?</a:t>
            </a:r>
          </a:p>
          <a:p>
            <a:pPr marL="258318" lvl="1" indent="0">
              <a:buNone/>
            </a:pPr>
            <a:endParaRPr lang="en-US" b="1" dirty="0">
              <a:solidFill>
                <a:srgbClr val="D70026"/>
              </a:solidFill>
            </a:endParaRPr>
          </a:p>
          <a:p>
            <a:r>
              <a:rPr lang="en-US" i="1" dirty="0"/>
              <a:t>Dobbs v.  Whole Women’s Health </a:t>
            </a:r>
            <a:r>
              <a:rPr lang="en-US" dirty="0"/>
              <a:t>(2022)</a:t>
            </a:r>
          </a:p>
          <a:p>
            <a:pPr lvl="1"/>
            <a:r>
              <a:rPr lang="en-US" dirty="0"/>
              <a:t>The main focus of the case is the fundamental right to an abortion</a:t>
            </a:r>
          </a:p>
          <a:p>
            <a:pPr lvl="1"/>
            <a:r>
              <a:rPr lang="en-US" dirty="0"/>
              <a:t>Secondary line or reasoning concerns the EPC. The court held that abortion bans were not subject to heightened scrutiny based on </a:t>
            </a:r>
            <a:r>
              <a:rPr lang="en-US" i="1" dirty="0"/>
              <a:t>Geduldig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26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57FA13-90E9-F429-F066-FCA4AFE763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Rational Basis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9F830-2E1D-DB8E-1F73-D45E45BC5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Law must have a </a:t>
            </a:r>
            <a:r>
              <a:rPr lang="en-US" dirty="0">
                <a:solidFill>
                  <a:srgbClr val="F79646"/>
                </a:solidFill>
              </a:rPr>
              <a:t>legitimate</a:t>
            </a:r>
            <a:r>
              <a:rPr lang="en-US" dirty="0"/>
              <a:t> state interest and be </a:t>
            </a:r>
            <a:r>
              <a:rPr lang="en-US" dirty="0">
                <a:solidFill>
                  <a:srgbClr val="F79646"/>
                </a:solidFill>
              </a:rPr>
              <a:t>rationally related </a:t>
            </a:r>
            <a:r>
              <a:rPr lang="en-US" dirty="0"/>
              <a:t>to that interest.</a:t>
            </a:r>
          </a:p>
          <a:p>
            <a:endParaRPr lang="en-US" dirty="0"/>
          </a:p>
          <a:p>
            <a:r>
              <a:rPr lang="en-US" dirty="0"/>
              <a:t>What receives rational basis review?</a:t>
            </a:r>
          </a:p>
          <a:p>
            <a:endParaRPr lang="en-US" dirty="0"/>
          </a:p>
          <a:p>
            <a:r>
              <a:rPr lang="en-US" dirty="0"/>
              <a:t>“Rational Basis with Bite” and </a:t>
            </a:r>
            <a:r>
              <a:rPr lang="en-US" i="1" dirty="0"/>
              <a:t>Romer v. Evans </a:t>
            </a:r>
            <a:r>
              <a:rPr lang="en-US" dirty="0"/>
              <a:t>(1996)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4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2D5392-E9D0-E657-AAFC-BDE9EAF4C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242" y="314638"/>
            <a:ext cx="8103958" cy="393700"/>
          </a:xfrm>
        </p:spPr>
        <p:txBody>
          <a:bodyPr/>
          <a:lstStyle/>
          <a:p>
            <a:r>
              <a:rPr lang="en-US" dirty="0"/>
              <a:t>Constitutional vs statutory protections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C9A7F-D557-FAFF-7DD9-28C0E5838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the government or a </a:t>
            </a:r>
            <a:r>
              <a:rPr lang="en-US" dirty="0">
                <a:solidFill>
                  <a:srgbClr val="D70026"/>
                </a:solidFill>
              </a:rPr>
              <a:t>governmental actor discriminates</a:t>
            </a:r>
            <a:r>
              <a:rPr lang="en-US" dirty="0"/>
              <a:t>, that action may be </a:t>
            </a:r>
            <a:r>
              <a:rPr lang="en-US" dirty="0">
                <a:solidFill>
                  <a:srgbClr val="D70026"/>
                </a:solidFill>
              </a:rPr>
              <a:t>constitutionally prohibited.</a:t>
            </a:r>
          </a:p>
          <a:p>
            <a:endParaRPr lang="en-US" dirty="0"/>
          </a:p>
          <a:p>
            <a:r>
              <a:rPr lang="en-US" dirty="0">
                <a:solidFill>
                  <a:srgbClr val="D70026"/>
                </a:solidFill>
              </a:rPr>
              <a:t>Private discrimination is banned under statute</a:t>
            </a:r>
            <a:r>
              <a:rPr lang="en-US" dirty="0"/>
              <a:t> in certain circumstances. For now, only Title VII (Employment Nondiscrimination) protects LGBTQ people.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1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DF8218-B3A7-D949-921D-0B92E3A88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State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01089-36BB-BEBF-7D5D-3592CC12E3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States can have stronger protections for LGBTQ people.</a:t>
            </a:r>
          </a:p>
          <a:p>
            <a:pPr lvl="1"/>
            <a:r>
              <a:rPr lang="en-US" dirty="0"/>
              <a:t>For example, California has additional nondiscrimination protections, prohibits conversion therapy, and allows trans and nonbinary people in prison to be housed according to their gender identity, among other additional protections.</a:t>
            </a:r>
          </a:p>
          <a:p>
            <a:pPr lvl="1"/>
            <a:r>
              <a:rPr lang="en-US" dirty="0"/>
              <a:t>Federal law can be thought of as the baseline.</a:t>
            </a:r>
          </a:p>
          <a:p>
            <a:pPr marL="258318" lvl="1" indent="0">
              <a:buNone/>
            </a:pPr>
            <a:endParaRPr lang="en-US" dirty="0"/>
          </a:p>
          <a:p>
            <a:r>
              <a:rPr lang="en-US" dirty="0"/>
              <a:t>Some issues of law are exclusively reserved to the federal or state government</a:t>
            </a:r>
          </a:p>
          <a:p>
            <a:pPr lvl="1"/>
            <a:r>
              <a:rPr lang="en-US" dirty="0"/>
              <a:t>Example: trans people in the military is exclusively under federal law and each state is in charge of their own state identification documents. </a:t>
            </a:r>
          </a:p>
        </p:txBody>
      </p:sp>
    </p:spTree>
    <p:extLst>
      <p:ext uri="{BB962C8B-B14F-4D97-AF65-F5344CB8AC3E}">
        <p14:creationId xmlns:p14="http://schemas.microsoft.com/office/powerpoint/2010/main" val="189218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CC2FB-8E79-66DE-C64C-A23CF5E29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F731C-1745-191A-B5D6-8510E655F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3010" y="1045544"/>
            <a:ext cx="6880127" cy="3477470"/>
          </a:xfrm>
        </p:spPr>
        <p:txBody>
          <a:bodyPr/>
          <a:lstStyle/>
          <a:p>
            <a:r>
              <a:rPr lang="en-US" dirty="0"/>
              <a:t>The Supreme Court analyzes laws that discriminate against certain groups using ”tiers of scrutiny.”</a:t>
            </a:r>
          </a:p>
          <a:p>
            <a:endParaRPr lang="en-US" dirty="0"/>
          </a:p>
          <a:p>
            <a:r>
              <a:rPr lang="en-US" dirty="0"/>
              <a:t>The court has historically struggled with how to apply the tiers to LGBTQ people. </a:t>
            </a:r>
          </a:p>
          <a:p>
            <a:endParaRPr lang="en-US" dirty="0"/>
          </a:p>
          <a:p>
            <a:r>
              <a:rPr lang="en-US" dirty="0"/>
              <a:t>It is now being directly asked to answer this question in </a:t>
            </a:r>
            <a:r>
              <a:rPr lang="en-US" i="1" dirty="0"/>
              <a:t>L.W. v. Skrmetti.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The court is just one arena of achieving equality, but it has historically been the most important for LGBTQ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6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5A2A2B-A312-1941-B7EE-BE07AC20BF72}"/>
              </a:ext>
            </a:extLst>
          </p:cNvPr>
          <p:cNvSpPr txBox="1">
            <a:spLocks/>
          </p:cNvSpPr>
          <p:nvPr/>
        </p:nvSpPr>
        <p:spPr>
          <a:xfrm>
            <a:off x="1395413" y="1924672"/>
            <a:ext cx="6353175" cy="14239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struggle for queer rights has progressed socially, legally, and politically—where do advocates find themselves in 2023?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BCAA0-5313-8E4A-AA75-23987CFBAC6B}"/>
              </a:ext>
            </a:extLst>
          </p:cNvPr>
          <p:cNvSpPr/>
          <p:nvPr/>
        </p:nvSpPr>
        <p:spPr>
          <a:xfrm>
            <a:off x="1200150" y="1750841"/>
            <a:ext cx="6743700" cy="1771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2774A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965C6F-DC2A-9A43-B88A-B1C6520FCD66}"/>
              </a:ext>
            </a:extLst>
          </p:cNvPr>
          <p:cNvSpPr/>
          <p:nvPr/>
        </p:nvSpPr>
        <p:spPr>
          <a:xfrm>
            <a:off x="0" y="559075"/>
            <a:ext cx="675410" cy="81998"/>
          </a:xfrm>
          <a:prstGeom prst="rect">
            <a:avLst/>
          </a:prstGeom>
          <a:solidFill>
            <a:srgbClr val="277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256610-BA55-6E44-AAE6-484C78FB99DD}"/>
              </a:ext>
            </a:extLst>
          </p:cNvPr>
          <p:cNvSpPr/>
          <p:nvPr/>
        </p:nvSpPr>
        <p:spPr>
          <a:xfrm>
            <a:off x="747113" y="378609"/>
            <a:ext cx="7351858" cy="39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600"/>
              </a:lnSpc>
            </a:pPr>
            <a:r>
              <a:rPr lang="en-US" sz="2400" b="1" cap="all" dirty="0">
                <a:solidFill>
                  <a:srgbClr val="A5C3D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38042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1F7B37-B444-B1DC-BAA5-B20AFA4A27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Landmark Decisions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AF48E-249C-1CC5-38F4-03C9B6F844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i="1" dirty="0"/>
              <a:t>Bowers v. Hardwick </a:t>
            </a:r>
            <a:r>
              <a:rPr lang="en-US" dirty="0"/>
              <a:t>(1986)</a:t>
            </a:r>
            <a:endParaRPr lang="en-US" i="1" dirty="0"/>
          </a:p>
          <a:p>
            <a:r>
              <a:rPr lang="en-US" i="1" dirty="0"/>
              <a:t>Romer v. Evans </a:t>
            </a:r>
            <a:r>
              <a:rPr lang="en-US" dirty="0"/>
              <a:t>(1996)</a:t>
            </a:r>
            <a:endParaRPr lang="en-US" i="1" dirty="0"/>
          </a:p>
          <a:p>
            <a:r>
              <a:rPr lang="en-US" i="1" dirty="0"/>
              <a:t>Lawrence v. Texas </a:t>
            </a:r>
            <a:r>
              <a:rPr lang="en-US" dirty="0"/>
              <a:t>(2003)</a:t>
            </a:r>
            <a:endParaRPr lang="en-US" i="1" dirty="0"/>
          </a:p>
          <a:p>
            <a:r>
              <a:rPr lang="en-US" i="1" dirty="0"/>
              <a:t>U.S. v. Windsor </a:t>
            </a:r>
            <a:r>
              <a:rPr lang="en-US" dirty="0"/>
              <a:t>(2013)</a:t>
            </a:r>
            <a:endParaRPr lang="en-US" i="1" dirty="0"/>
          </a:p>
          <a:p>
            <a:r>
              <a:rPr lang="en-US" i="1" dirty="0"/>
              <a:t>Obergefell v. Hodges </a:t>
            </a:r>
            <a:r>
              <a:rPr lang="en-US" dirty="0"/>
              <a:t>(2015) </a:t>
            </a:r>
            <a:r>
              <a:rPr lang="en-US" dirty="0">
                <a:solidFill>
                  <a:srgbClr val="FF0000"/>
                </a:solidFill>
              </a:rPr>
              <a:t>– Our Starting Point Today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/>
              <a:t>Bostock v. Clayton County </a:t>
            </a:r>
            <a:r>
              <a:rPr lang="en-US" dirty="0"/>
              <a:t>(2020)</a:t>
            </a:r>
            <a:endParaRPr lang="en-US" i="1" dirty="0"/>
          </a:p>
          <a:p>
            <a:r>
              <a:rPr lang="en-US" i="1" dirty="0"/>
              <a:t>303 Creative v. </a:t>
            </a:r>
            <a:r>
              <a:rPr lang="en-US" i="1" dirty="0" err="1"/>
              <a:t>Elenis</a:t>
            </a:r>
            <a:r>
              <a:rPr lang="en-US" i="1" dirty="0"/>
              <a:t> </a:t>
            </a:r>
            <a:r>
              <a:rPr lang="en-US" dirty="0"/>
              <a:t>(2023)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2597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6630EA-50DA-9CF7-7525-72970DA21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Obergefell v. Hodges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08806-42C1-311E-F4F6-BA2B78F15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Fundamental Right to Marry </a:t>
            </a:r>
          </a:p>
          <a:p>
            <a:pPr lvl="1"/>
            <a:r>
              <a:rPr lang="en-US" dirty="0"/>
              <a:t>Strict Scrutiny</a:t>
            </a:r>
          </a:p>
          <a:p>
            <a:pPr lvl="1"/>
            <a:endParaRPr lang="en-US" dirty="0"/>
          </a:p>
          <a:p>
            <a:r>
              <a:rPr lang="en-US" dirty="0"/>
              <a:t>Some language of equal protection, but court did NOT extend heightened scrutiny to state marriage bans</a:t>
            </a:r>
          </a:p>
          <a:p>
            <a:pPr lvl="1"/>
            <a:r>
              <a:rPr lang="en-US" dirty="0"/>
              <a:t>Justice Anthony Kennedy’s language</a:t>
            </a:r>
          </a:p>
          <a:p>
            <a:pPr lvl="1"/>
            <a:endParaRPr lang="en-US" dirty="0"/>
          </a:p>
          <a:p>
            <a:r>
              <a:rPr lang="en-US" dirty="0"/>
              <a:t>Line of cases before Obergefell</a:t>
            </a:r>
          </a:p>
          <a:p>
            <a:pPr lvl="1"/>
            <a:r>
              <a:rPr lang="en-US" i="1" dirty="0"/>
              <a:t>Windsor</a:t>
            </a:r>
            <a:r>
              <a:rPr lang="en-US" dirty="0"/>
              <a:t> and </a:t>
            </a:r>
            <a:r>
              <a:rPr lang="en-US" i="1" dirty="0"/>
              <a:t>Hollingsworth v. Perry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18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D63E84-58B7-6689-A646-A000D7DF98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After Obergefell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5B48C-1739-B16E-5CFA-404D2D798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Marriage equality litigation strategy</a:t>
            </a:r>
          </a:p>
          <a:p>
            <a:pPr lvl="1"/>
            <a:r>
              <a:rPr lang="en-US" dirty="0"/>
              <a:t>Who is able to get married and who is not? 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Disability rights, focus on lesbian and gay people</a:t>
            </a:r>
          </a:p>
          <a:p>
            <a:pPr lvl="1"/>
            <a:r>
              <a:rPr lang="en-US" dirty="0"/>
              <a:t>What tangible benefits derive from marriage?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Financial benefits, family status</a:t>
            </a:r>
            <a:endParaRPr lang="en-US" dirty="0"/>
          </a:p>
          <a:p>
            <a:pPr lvl="1"/>
            <a:r>
              <a:rPr lang="en-US" dirty="0"/>
              <a:t>Where are people still unprotected?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Discrimination, over-incarceration, homelessness, medical care</a:t>
            </a:r>
          </a:p>
          <a:p>
            <a:pPr lvl="1"/>
            <a:r>
              <a:rPr lang="en-US" dirty="0"/>
              <a:t>What narratives did the marriage equality movement employ?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Cisgender-heteronormative idea of relationships and family compared to queer understanding of “chosen family”</a:t>
            </a:r>
            <a:endParaRPr lang="en-US" sz="11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26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00A873-37D6-8931-0B34-1E820224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”Married on Sunday, fired on Monday”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CCDD7B-DBE9-9ECF-F5D9-5979D2C0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87" y="914233"/>
            <a:ext cx="5845545" cy="391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88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A1105-129E-9AD4-3FFC-07F89C9A6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Bostock v. Clayton County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03B5C-7D04-D70C-2FD3-50E53347C9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Title VII of the Civil Rights Act</a:t>
            </a:r>
          </a:p>
          <a:p>
            <a:pPr lvl="1"/>
            <a:r>
              <a:rPr lang="en-US" dirty="0"/>
              <a:t>“…because of sex.”</a:t>
            </a:r>
          </a:p>
          <a:p>
            <a:pPr lvl="1"/>
            <a:r>
              <a:rPr lang="en-US" i="1" dirty="0"/>
              <a:t>Price Waterhouse v. Hopkins </a:t>
            </a:r>
            <a:r>
              <a:rPr lang="en-US" dirty="0"/>
              <a:t>(1989) &amp; sex stereotyping</a:t>
            </a:r>
          </a:p>
          <a:p>
            <a:pPr lvl="1"/>
            <a:endParaRPr lang="en-US" dirty="0"/>
          </a:p>
          <a:p>
            <a:r>
              <a:rPr lang="en-US" dirty="0"/>
              <a:t>Concerning a statutory protection, not a constitutional right</a:t>
            </a:r>
          </a:p>
          <a:p>
            <a:pPr lvl="1"/>
            <a:r>
              <a:rPr lang="en-US" dirty="0"/>
              <a:t>“Statutory Interpretation” and Textualism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66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8950D7-1017-5EBB-5159-0D1093B482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Bostock v. Clayton County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FBBDC0-9208-287F-EFB3-4F7AAFAC35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End Result: Title VII of the Civil Rights Act, which prohibits discrimination in employment based on sex (among other characteristics), bars sexual orientation and gender identity discrimination.</a:t>
            </a:r>
          </a:p>
          <a:p>
            <a:endParaRPr lang="en-US" dirty="0"/>
          </a:p>
          <a:p>
            <a:r>
              <a:rPr lang="en-US" dirty="0"/>
              <a:t>Can we apply this reasoning elsewhere?</a:t>
            </a:r>
          </a:p>
          <a:p>
            <a:pPr lvl="1"/>
            <a:r>
              <a:rPr lang="en-US" dirty="0"/>
              <a:t>Title IX – Athletics</a:t>
            </a:r>
          </a:p>
          <a:p>
            <a:pPr lvl="1"/>
            <a:r>
              <a:rPr lang="en-US" dirty="0"/>
              <a:t>Constitutional Law – Intermediate Scrutiny</a:t>
            </a:r>
          </a:p>
        </p:txBody>
      </p:sp>
    </p:spTree>
    <p:extLst>
      <p:ext uri="{BB962C8B-B14F-4D97-AF65-F5344CB8AC3E}">
        <p14:creationId xmlns:p14="http://schemas.microsoft.com/office/powerpoint/2010/main" val="2032095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17EC-7458-FF73-9E86-2B5CC5BA6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303 Creative v. </a:t>
            </a:r>
            <a:r>
              <a:rPr lang="en-US" dirty="0" err="1"/>
              <a:t>Elenis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53DE2-015E-A4AC-4FC3-21BE8DA23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3010" y="1045544"/>
            <a:ext cx="7297222" cy="3477470"/>
          </a:xfrm>
        </p:spPr>
        <p:txBody>
          <a:bodyPr/>
          <a:lstStyle/>
          <a:p>
            <a:r>
              <a:rPr lang="en-US" dirty="0"/>
              <a:t>Exceptions to public accommodations nondiscrimination law.</a:t>
            </a:r>
          </a:p>
          <a:p>
            <a:pPr lvl="1"/>
            <a:r>
              <a:rPr lang="en-US" dirty="0"/>
              <a:t>State cannot compel a business engaging in expressive conduct to deliver specific messages that violate her beliefs</a:t>
            </a:r>
          </a:p>
          <a:p>
            <a:endParaRPr lang="en-US" dirty="0"/>
          </a:p>
          <a:p>
            <a:r>
              <a:rPr lang="en-US" i="1" dirty="0"/>
              <a:t>Masterpiece Cakeshop v. Colorado Civil Rights Commission </a:t>
            </a:r>
            <a:r>
              <a:rPr lang="en-US" dirty="0"/>
              <a:t>(2018)</a:t>
            </a:r>
          </a:p>
          <a:p>
            <a:endParaRPr lang="en-US" dirty="0"/>
          </a:p>
          <a:p>
            <a:r>
              <a:rPr lang="en-US" dirty="0"/>
              <a:t>22 States Lack Public Accommodations Discrimination Laws</a:t>
            </a:r>
          </a:p>
          <a:p>
            <a:pPr lvl="1"/>
            <a:r>
              <a:rPr lang="en-US" dirty="0"/>
              <a:t>The Supreme Court’s decision in </a:t>
            </a:r>
            <a:r>
              <a:rPr lang="en-US" i="1" dirty="0"/>
              <a:t>303 Creative v. </a:t>
            </a:r>
            <a:r>
              <a:rPr lang="en-US" i="1" dirty="0" err="1"/>
              <a:t>Elenis</a:t>
            </a:r>
            <a:r>
              <a:rPr lang="en-US" dirty="0"/>
              <a:t> presents major questions about enforcing these laws in states that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1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05921B-FB68-DBB6-3CCC-8CEB876A0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303 Creative v. </a:t>
            </a:r>
            <a:r>
              <a:rPr lang="en-US" dirty="0" err="1"/>
              <a:t>Elenis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A23415-328E-9305-AB9D-EEF2366DB8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End Result: The First Amendment provides for an exception to public accommodation nondiscrimination laws under certain circumstances.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Future issues: How far does this decision reach?</a:t>
            </a:r>
          </a:p>
          <a:p>
            <a:pPr lvl="1"/>
            <a:r>
              <a:rPr lang="en-US" dirty="0"/>
              <a:t>Other nondiscrimination laws? What is “expressive conduct”</a:t>
            </a:r>
          </a:p>
          <a:p>
            <a:pPr lvl="1"/>
            <a:r>
              <a:rPr lang="en-US" dirty="0"/>
              <a:t>Other protected classes?</a:t>
            </a:r>
          </a:p>
          <a:p>
            <a:pPr lvl="1"/>
            <a:r>
              <a:rPr lang="en-US" dirty="0"/>
              <a:t>The Religious Freedom Restoration Act and religious healthcare</a:t>
            </a:r>
          </a:p>
          <a:p>
            <a:pPr lvl="1"/>
            <a:r>
              <a:rPr lang="en-US" dirty="0"/>
              <a:t>Can </a:t>
            </a:r>
            <a:r>
              <a:rPr lang="en-US" i="1" dirty="0"/>
              <a:t>government employees </a:t>
            </a:r>
            <a:r>
              <a:rPr lang="en-US" dirty="0"/>
              <a:t>raise</a:t>
            </a:r>
            <a:r>
              <a:rPr lang="en-US" i="1" dirty="0"/>
              <a:t> </a:t>
            </a:r>
            <a:r>
              <a:rPr lang="en-US" dirty="0"/>
              <a:t>similar objections?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97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9B37D2-B936-AE20-1A15-3315ED7BB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After Obergefell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2DB7-D3DF-5C76-9B9B-1CAE3C45FD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i="1" u="sng" dirty="0">
                <a:solidFill>
                  <a:srgbClr val="D70026"/>
                </a:solidFill>
              </a:rPr>
              <a:t>Bostock</a:t>
            </a:r>
          </a:p>
          <a:p>
            <a:endParaRPr lang="en-US" dirty="0"/>
          </a:p>
          <a:p>
            <a:r>
              <a:rPr lang="en-US" sz="1500" dirty="0"/>
              <a:t>Area of Law:</a:t>
            </a:r>
          </a:p>
          <a:p>
            <a:pPr marL="0" indent="0"/>
            <a:r>
              <a:rPr lang="en-US" sz="1500" dirty="0"/>
              <a:t>Employment Discrimination</a:t>
            </a:r>
          </a:p>
          <a:p>
            <a:pPr marL="0" indent="0"/>
            <a:endParaRPr lang="en-US" sz="1500" dirty="0"/>
          </a:p>
          <a:p>
            <a:pPr marL="0" indent="0"/>
            <a:r>
              <a:rPr lang="en-US" sz="1500" dirty="0"/>
              <a:t>Question:</a:t>
            </a:r>
          </a:p>
          <a:p>
            <a:pPr marL="0" indent="0"/>
            <a:r>
              <a:rPr lang="en-US" sz="1500" dirty="0"/>
              <a:t>Is SOGI included in the statutory plain meaning of “sex?”</a:t>
            </a:r>
          </a:p>
          <a:p>
            <a:pPr marL="0" indent="0"/>
            <a:endParaRPr lang="en-US" sz="1500" dirty="0"/>
          </a:p>
          <a:p>
            <a:pPr marL="0" indent="0"/>
            <a:r>
              <a:rPr lang="en-US" sz="1500" dirty="0"/>
              <a:t>Result:</a:t>
            </a:r>
          </a:p>
          <a:p>
            <a:pPr marL="0" indent="0"/>
            <a:r>
              <a:rPr lang="en-US" sz="1500" dirty="0"/>
              <a:t>Discrimination Banned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D7DDC-D420-F4ED-B4FC-295CEA4912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Comparing the Cases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A7724-42BF-73DF-A408-316486352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i="1" u="sng" dirty="0">
                <a:solidFill>
                  <a:srgbClr val="D70026"/>
                </a:solidFill>
              </a:rPr>
              <a:t>303 Creative</a:t>
            </a:r>
          </a:p>
          <a:p>
            <a:endParaRPr lang="en-US" dirty="0"/>
          </a:p>
          <a:p>
            <a:r>
              <a:rPr lang="en-US" sz="1500" dirty="0"/>
              <a:t>Area of Law:</a:t>
            </a:r>
          </a:p>
          <a:p>
            <a:r>
              <a:rPr lang="en-US" sz="1500" dirty="0"/>
              <a:t>Accommodations Discrimination</a:t>
            </a:r>
          </a:p>
          <a:p>
            <a:endParaRPr lang="en-US" sz="1500" dirty="0"/>
          </a:p>
          <a:p>
            <a:r>
              <a:rPr lang="en-US" sz="1500" dirty="0"/>
              <a:t>Question:</a:t>
            </a:r>
          </a:p>
          <a:p>
            <a:r>
              <a:rPr lang="en-US" sz="1500" dirty="0"/>
              <a:t>Does the freedom of speech grant an exception? </a:t>
            </a:r>
          </a:p>
          <a:p>
            <a:endParaRPr lang="en-US" sz="1500" dirty="0"/>
          </a:p>
          <a:p>
            <a:r>
              <a:rPr lang="en-US" sz="1500" dirty="0"/>
              <a:t>Result:</a:t>
            </a:r>
          </a:p>
          <a:p>
            <a:r>
              <a:rPr lang="en-US" sz="1500" dirty="0"/>
              <a:t>Discrimination Permitted</a:t>
            </a:r>
          </a:p>
        </p:txBody>
      </p:sp>
    </p:spTree>
    <p:extLst>
      <p:ext uri="{BB962C8B-B14F-4D97-AF65-F5344CB8AC3E}">
        <p14:creationId xmlns:p14="http://schemas.microsoft.com/office/powerpoint/2010/main" val="2840367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7E4DE8-AB74-6862-9CAF-36C834B9F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30663-CC0F-B008-944B-0DE6C4EC31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After the battle for marriage equality, LGBTQ people pushed forward and pursued new avenues to achieve equality.</a:t>
            </a:r>
          </a:p>
          <a:p>
            <a:endParaRPr lang="en-US" dirty="0"/>
          </a:p>
          <a:p>
            <a:r>
              <a:rPr lang="en-US" dirty="0"/>
              <a:t>So far, the two major cases have concerned the extent of nondiscrimination protections. </a:t>
            </a:r>
          </a:p>
          <a:p>
            <a:pPr lvl="1"/>
            <a:r>
              <a:rPr lang="en-US" dirty="0"/>
              <a:t>One case expanded federal protections and one case limited state protections.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2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D0FC8B-9C37-64F0-6E04-2BD0432057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Queers of all trades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34D9A-D115-747B-2244-532A0EF03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Constitutional Law</a:t>
            </a:r>
          </a:p>
          <a:p>
            <a:pPr lvl="1"/>
            <a:r>
              <a:rPr lang="en-US" dirty="0"/>
              <a:t>Equal Protection</a:t>
            </a:r>
          </a:p>
          <a:p>
            <a:pPr lvl="1"/>
            <a:r>
              <a:rPr lang="en-US" dirty="0"/>
              <a:t>Due Process</a:t>
            </a:r>
          </a:p>
          <a:p>
            <a:r>
              <a:rPr lang="en-US" dirty="0"/>
              <a:t>Employment Law</a:t>
            </a:r>
          </a:p>
          <a:p>
            <a:r>
              <a:rPr lang="en-US" dirty="0"/>
              <a:t>First Amendment Law</a:t>
            </a:r>
          </a:p>
          <a:p>
            <a:pPr lvl="1"/>
            <a:r>
              <a:rPr lang="en-US" dirty="0"/>
              <a:t>Speech, Assembly, and Religion</a:t>
            </a:r>
          </a:p>
          <a:p>
            <a:r>
              <a:rPr lang="en-US" dirty="0"/>
              <a:t>Other Antidiscrimination Law</a:t>
            </a:r>
          </a:p>
          <a:p>
            <a:r>
              <a:rPr lang="en-US" dirty="0"/>
              <a:t>Criminal Law</a:t>
            </a:r>
          </a:p>
          <a:p>
            <a:r>
              <a:rPr lang="en-US" dirty="0"/>
              <a:t>Healthcare Law</a:t>
            </a:r>
          </a:p>
          <a:p>
            <a:r>
              <a:rPr lang="en-US" dirty="0"/>
              <a:t>And 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11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9E311A-C7A3-00E0-9FE3-D24498DC0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Where To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BAEB1-265D-47C7-56F0-277B518741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Building on the foundations of what we’ve established…</a:t>
            </a:r>
          </a:p>
          <a:p>
            <a:pPr lvl="1"/>
            <a:r>
              <a:rPr lang="en-US" i="1" dirty="0"/>
              <a:t>Lawrence</a:t>
            </a:r>
            <a:r>
              <a:rPr lang="en-US" dirty="0"/>
              <a:t> = Gay people are entitled to some degree of privacy and protection under the law</a:t>
            </a:r>
          </a:p>
          <a:p>
            <a:pPr lvl="1"/>
            <a:r>
              <a:rPr lang="en-US" i="1" dirty="0"/>
              <a:t>Obergefell</a:t>
            </a:r>
            <a:r>
              <a:rPr lang="en-US" dirty="0"/>
              <a:t> = respect for same-sex couples, fundamental right to marry. </a:t>
            </a:r>
          </a:p>
          <a:p>
            <a:pPr lvl="1"/>
            <a:r>
              <a:rPr lang="en-US" i="1" dirty="0"/>
              <a:t>Bostock</a:t>
            </a:r>
            <a:r>
              <a:rPr lang="en-US" dirty="0"/>
              <a:t> = LGBTQ identities and discrimination against them are based upon sex stereotypes and sex.</a:t>
            </a:r>
          </a:p>
          <a:p>
            <a:pPr lvl="1"/>
            <a:r>
              <a:rPr lang="en-US" dirty="0"/>
              <a:t>But… extending </a:t>
            </a:r>
            <a:r>
              <a:rPr lang="en-US" i="1" dirty="0"/>
              <a:t>303 Creative </a:t>
            </a:r>
            <a:r>
              <a:rPr lang="en-US" dirty="0"/>
              <a:t>= Discrimination against LGBTQ people (based on religious beliefs?) may have some broader protection.</a:t>
            </a:r>
          </a:p>
          <a:p>
            <a:r>
              <a:rPr lang="en-US" dirty="0"/>
              <a:t>How do we apply these frameworks to new issues?</a:t>
            </a:r>
          </a:p>
        </p:txBody>
      </p:sp>
    </p:spTree>
    <p:extLst>
      <p:ext uri="{BB962C8B-B14F-4D97-AF65-F5344CB8AC3E}">
        <p14:creationId xmlns:p14="http://schemas.microsoft.com/office/powerpoint/2010/main" val="4213898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588993-9D33-6B70-8E99-5415D9179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n-US" i="1" dirty="0"/>
              <a:t>L.W. v. Skrmetti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E5B1C-B114-1D76-51DE-7C3A20FDDB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Could become the third major decision impacting LGBTQ people from the Supreme Court in the post-Obergefell era.</a:t>
            </a:r>
          </a:p>
          <a:p>
            <a:endParaRPr lang="en-US" dirty="0"/>
          </a:p>
          <a:p>
            <a:r>
              <a:rPr lang="en-US" dirty="0"/>
              <a:t>The court is being asked to grapple with the history of discrimination against LGBTQ people, and to adopt a formal framework for analyzing laws discriminating against LGBTQ people.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872797-0713-93DC-006E-04A6D2BEF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the Docket SOON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802B8-BD5F-F59A-FE83-FC90847F69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Conversion Therapy and the First Amendment</a:t>
            </a:r>
          </a:p>
          <a:p>
            <a:pPr lvl="1"/>
            <a:r>
              <a:rPr lang="en-US" i="1" dirty="0"/>
              <a:t>Tingley v. Ferguson</a:t>
            </a:r>
          </a:p>
          <a:p>
            <a:pPr marL="258318" lvl="1" indent="0">
              <a:buNone/>
            </a:pPr>
            <a:endParaRPr lang="en-US" i="1" dirty="0"/>
          </a:p>
          <a:p>
            <a:r>
              <a:rPr lang="en-US" dirty="0"/>
              <a:t>Gender-Affirming Care and the Americans with Disabilities Act</a:t>
            </a:r>
          </a:p>
          <a:p>
            <a:pPr lvl="1"/>
            <a:r>
              <a:rPr lang="en-US" i="1" dirty="0"/>
              <a:t>Williams v. Kincaid</a:t>
            </a:r>
          </a:p>
          <a:p>
            <a:pPr lvl="1"/>
            <a:endParaRPr lang="en-US" dirty="0"/>
          </a:p>
          <a:p>
            <a:r>
              <a:rPr lang="en-US" dirty="0"/>
              <a:t>Government’s Role in Combating Misinformation</a:t>
            </a:r>
          </a:p>
          <a:p>
            <a:pPr lvl="1"/>
            <a:r>
              <a:rPr lang="en-US" i="1" dirty="0"/>
              <a:t>Murthy v. Missouri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22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EAB7D-B2C8-AE46-8895-B00738E9EF80}"/>
              </a:ext>
            </a:extLst>
          </p:cNvPr>
          <p:cNvSpPr/>
          <p:nvPr/>
        </p:nvSpPr>
        <p:spPr>
          <a:xfrm>
            <a:off x="779770" y="404011"/>
            <a:ext cx="4761221" cy="39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cap="all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Emerging Legal Issues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022F95-9C27-7549-97E0-4D8746406D07}"/>
              </a:ext>
            </a:extLst>
          </p:cNvPr>
          <p:cNvSpPr/>
          <p:nvPr/>
        </p:nvSpPr>
        <p:spPr>
          <a:xfrm>
            <a:off x="0" y="559075"/>
            <a:ext cx="675410" cy="81998"/>
          </a:xfrm>
          <a:prstGeom prst="rect">
            <a:avLst/>
          </a:prstGeom>
          <a:solidFill>
            <a:srgbClr val="277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27BAA-67F8-DE4E-BD2C-1795AF060ADC}"/>
              </a:ext>
            </a:extLst>
          </p:cNvPr>
          <p:cNvSpPr/>
          <p:nvPr/>
        </p:nvSpPr>
        <p:spPr>
          <a:xfrm>
            <a:off x="779770" y="1491916"/>
            <a:ext cx="7385662" cy="3247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50"/>
              </a:lnSpc>
              <a:buClr>
                <a:srgbClr val="EC912D"/>
              </a:buClr>
            </a:pPr>
            <a:endParaRPr lang="en-US" sz="1800" b="1" dirty="0">
              <a:solidFill>
                <a:srgbClr val="2774AE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342900" indent="-342900">
              <a:lnSpc>
                <a:spcPts val="2550"/>
              </a:lnSpc>
              <a:buClr>
                <a:srgbClr val="EC912D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774A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Parental Rights </a:t>
            </a:r>
          </a:p>
          <a:p>
            <a:pPr marL="685800" lvl="1" indent="-342900">
              <a:lnSpc>
                <a:spcPts val="225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to give their child gender-affirming care</a:t>
            </a:r>
          </a:p>
          <a:p>
            <a:pPr marL="685800" lvl="1" indent="-342900">
              <a:lnSpc>
                <a:spcPts val="225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to know of their child’s identity at school</a:t>
            </a:r>
          </a:p>
          <a:p>
            <a:pPr marL="685800" lvl="1" indent="-342900">
              <a:lnSpc>
                <a:spcPts val="225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to control the education of their child</a:t>
            </a:r>
          </a:p>
          <a:p>
            <a:pPr lvl="1">
              <a:lnSpc>
                <a:spcPts val="2250"/>
              </a:lnSpc>
              <a:buSzPct val="75000"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>
                <a:srgbClr val="EC912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74AE"/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Relitigating Fundamental Rights Cases in light of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774AE"/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Dobbs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2774AE"/>
              </a:solidFill>
              <a:effectLst/>
              <a:uLnTx/>
              <a:uFillTx/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685800" marR="0" lvl="1" indent="-34290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Lawrence and the Marriage Equality cases</a:t>
            </a:r>
          </a:p>
          <a:p>
            <a:pPr lvl="1">
              <a:lnSpc>
                <a:spcPts val="2550"/>
              </a:lnSpc>
              <a:buClr>
                <a:srgbClr val="EC912D"/>
              </a:buClr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74AE"/>
              </a:solidFill>
              <a:effectLst/>
              <a:uLnTx/>
              <a:uFillTx/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>
                <a:srgbClr val="EC912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74AE"/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Defining “Sex” and the Scope of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774AE"/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Bostock</a:t>
            </a:r>
          </a:p>
          <a:p>
            <a:pPr marL="685800" marR="0" lvl="1" indent="-34290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Contexts: Schools, Athletics, Incarceration</a:t>
            </a:r>
          </a:p>
          <a:p>
            <a:pPr marL="685800" marR="0" lvl="1" indent="-34290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also, Artificial Intelligence &amp; What does it mean to be gender diverse under the law? </a:t>
            </a:r>
          </a:p>
          <a:p>
            <a:pPr marL="685800" marR="0" lvl="1" indent="-34290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>
                <a:srgbClr val="EC912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74AE"/>
              </a:solidFill>
              <a:effectLst/>
              <a:uLnTx/>
              <a:uFillTx/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342900" indent="-342900">
              <a:lnSpc>
                <a:spcPts val="2250"/>
              </a:lnSpc>
              <a:buSzPct val="75000"/>
              <a:buFont typeface="Courier New" panose="02070309020205020404" pitchFamily="49" charset="0"/>
              <a:buChar char="o"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17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9395C-02D1-7564-8359-64C208B16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Where Do we find ourselves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B710E-2F91-6F3B-7749-B5F7F9C9A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LGBTQ Rights relies on decades of </a:t>
            </a:r>
            <a:r>
              <a:rPr lang="en-US" dirty="0">
                <a:solidFill>
                  <a:srgbClr val="F79646"/>
                </a:solidFill>
              </a:rPr>
              <a:t>precedent</a:t>
            </a:r>
            <a:r>
              <a:rPr lang="en-US" dirty="0"/>
              <a:t> brought by other groups of people who were unjustly discriminated against.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Addressing continually unmet needs and shifting to an </a:t>
            </a:r>
            <a:r>
              <a:rPr lang="en-US" dirty="0">
                <a:solidFill>
                  <a:srgbClr val="F79646"/>
                </a:solidFill>
              </a:rPr>
              <a:t>intersectional</a:t>
            </a:r>
            <a:r>
              <a:rPr lang="en-US" dirty="0"/>
              <a:t> perspective of what LGBTQ equality means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4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23C918-F765-070C-0A66-B8C83E139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E4BE4-32B2-CC14-5D88-53A9BE220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Vast majority of LGBTQ wins in federal law came from the Supreme Court, and advocates are still pursuing equality at the court.</a:t>
            </a:r>
          </a:p>
          <a:p>
            <a:endParaRPr lang="en-US" dirty="0"/>
          </a:p>
          <a:p>
            <a:r>
              <a:rPr lang="en-US" dirty="0"/>
              <a:t>The movement for LGBTQ equality requires an understanding of a wide range of legal areas because the law reflects a cis-heteronormative worldview. </a:t>
            </a:r>
          </a:p>
          <a:p>
            <a:endParaRPr lang="en-US" dirty="0"/>
          </a:p>
          <a:p>
            <a:r>
              <a:rPr lang="en-US" dirty="0"/>
              <a:t>The court may adopt a stronger standard for reviewing laws discriminating against LGBTQ people in the future.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04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0AF07D-D4A5-9698-8C51-B99CD490E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770" y="316136"/>
            <a:ext cx="6110314" cy="542925"/>
          </a:xfrm>
        </p:spPr>
        <p:txBody>
          <a:bodyPr/>
          <a:lstStyle/>
          <a:p>
            <a:r>
              <a:rPr lang="en-US" dirty="0"/>
              <a:t>Contact The Williams Institute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71A5BD-6D45-FB22-84A8-D807EBEA45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Tentindo@law.ucla.edu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5A2A2B-A312-1941-B7EE-BE07AC20BF72}"/>
              </a:ext>
            </a:extLst>
          </p:cNvPr>
          <p:cNvSpPr txBox="1">
            <a:spLocks/>
          </p:cNvSpPr>
          <p:nvPr/>
        </p:nvSpPr>
        <p:spPr>
          <a:xfrm>
            <a:off x="1395413" y="1924672"/>
            <a:ext cx="6353175" cy="142398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law has historically been made by cisgender and heterosexual people and reflects a fixed, cisgender, and heterosexual understanding of life in nearly all legal arenas.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BCAA0-5313-8E4A-AA75-23987CFBAC6B}"/>
              </a:ext>
            </a:extLst>
          </p:cNvPr>
          <p:cNvSpPr/>
          <p:nvPr/>
        </p:nvSpPr>
        <p:spPr>
          <a:xfrm>
            <a:off x="1200150" y="1750841"/>
            <a:ext cx="6743700" cy="1771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2774A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965C6F-DC2A-9A43-B88A-B1C6520FCD66}"/>
              </a:ext>
            </a:extLst>
          </p:cNvPr>
          <p:cNvSpPr/>
          <p:nvPr/>
        </p:nvSpPr>
        <p:spPr>
          <a:xfrm>
            <a:off x="0" y="559075"/>
            <a:ext cx="675410" cy="81998"/>
          </a:xfrm>
          <a:prstGeom prst="rect">
            <a:avLst/>
          </a:prstGeom>
          <a:solidFill>
            <a:srgbClr val="277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256610-BA55-6E44-AAE6-484C78FB99DD}"/>
              </a:ext>
            </a:extLst>
          </p:cNvPr>
          <p:cNvSpPr/>
          <p:nvPr/>
        </p:nvSpPr>
        <p:spPr>
          <a:xfrm>
            <a:off x="747113" y="378609"/>
            <a:ext cx="7351858" cy="39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600"/>
              </a:lnSpc>
            </a:pPr>
            <a:r>
              <a:rPr lang="en-US" sz="2400" b="1" cap="all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5456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09F844-C880-C159-3191-F22D827C4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242" y="314638"/>
            <a:ext cx="8120000" cy="393700"/>
          </a:xfrm>
        </p:spPr>
        <p:txBody>
          <a:bodyPr/>
          <a:lstStyle/>
          <a:p>
            <a:r>
              <a:rPr lang="en-US" dirty="0"/>
              <a:t>Major Federal Victories in LGBTQ equality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21722-9A68-DBB1-D56F-14FC194CDC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i="1" dirty="0">
                <a:solidFill>
                  <a:srgbClr val="F79646"/>
                </a:solidFill>
              </a:rPr>
              <a:t>Lawrence v. Texas</a:t>
            </a:r>
            <a:r>
              <a:rPr lang="en-US" sz="1600" dirty="0"/>
              <a:t>, right to have privacy concerning same-sex intimate relationships</a:t>
            </a:r>
          </a:p>
          <a:p>
            <a:r>
              <a:rPr lang="en-US" sz="1600" dirty="0"/>
              <a:t>Matthew Shepard Hate Crimes Prevention Act</a:t>
            </a:r>
          </a:p>
          <a:p>
            <a:r>
              <a:rPr lang="en-US" sz="1600" dirty="0"/>
              <a:t>Don’t Ask Don’t Tell Repeal</a:t>
            </a:r>
          </a:p>
          <a:p>
            <a:r>
              <a:rPr lang="en-US" sz="1600" i="1" dirty="0">
                <a:solidFill>
                  <a:srgbClr val="F79646"/>
                </a:solidFill>
              </a:rPr>
              <a:t>U.S. v. Windsor</a:t>
            </a:r>
            <a:r>
              <a:rPr lang="en-US" sz="1600" dirty="0"/>
              <a:t>, overturning of DOMA</a:t>
            </a:r>
            <a:endParaRPr lang="en-US" sz="1600" i="1" dirty="0"/>
          </a:p>
          <a:p>
            <a:r>
              <a:rPr lang="en-US" sz="1600" i="1" dirty="0">
                <a:solidFill>
                  <a:srgbClr val="F79646"/>
                </a:solidFill>
              </a:rPr>
              <a:t>Obergefell v. Hodges</a:t>
            </a:r>
            <a:r>
              <a:rPr lang="en-US" sz="1600" dirty="0"/>
              <a:t>, legalized gay marriage across the country</a:t>
            </a:r>
          </a:p>
          <a:p>
            <a:r>
              <a:rPr lang="en-US" sz="1600" i="1" dirty="0">
                <a:solidFill>
                  <a:srgbClr val="F79646"/>
                </a:solidFill>
              </a:rPr>
              <a:t>Bostock v. Clayton County</a:t>
            </a:r>
            <a:r>
              <a:rPr lang="en-US" sz="1600" dirty="0"/>
              <a:t>, ban employment discrimination against LGBTQ people</a:t>
            </a:r>
            <a:endParaRPr lang="en-US" sz="1600" i="1" dirty="0">
              <a:solidFill>
                <a:srgbClr val="F79646"/>
              </a:solidFill>
            </a:endParaRPr>
          </a:p>
          <a:p>
            <a:r>
              <a:rPr lang="en-US" sz="1600" dirty="0"/>
              <a:t>Respect For Marriage Act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B3713DB-8D08-ED4A-07AF-A4F53E3E3CF8}"/>
              </a:ext>
            </a:extLst>
          </p:cNvPr>
          <p:cNvSpPr txBox="1">
            <a:spLocks/>
          </p:cNvSpPr>
          <p:nvPr/>
        </p:nvSpPr>
        <p:spPr>
          <a:xfrm>
            <a:off x="504954" y="4202172"/>
            <a:ext cx="7466036" cy="393700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kern="1200" cap="all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What do the majority of these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4095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United States Supreme Court Building from an angle.">
            <a:extLst>
              <a:ext uri="{FF2B5EF4-FFF2-40B4-BE49-F238E27FC236}">
                <a16:creationId xmlns:a16="http://schemas.microsoft.com/office/drawing/2014/main" id="{A127FB92-CC1E-3DF9-8100-0E1BFC248A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7151"/>
            <a:ext cx="7772400" cy="43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6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CFEF53-FFD6-E3D3-CAD1-983D3BBDD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the docket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0BFA8-9A13-5F40-076C-C085B32EAB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/>
              <a:t>L.W. v. Skrmetti</a:t>
            </a:r>
          </a:p>
          <a:p>
            <a:pPr lvl="1"/>
            <a:r>
              <a:rPr lang="en-US" dirty="0"/>
              <a:t>Tennessee passed a gender-affirming care ban. </a:t>
            </a:r>
          </a:p>
          <a:p>
            <a:pPr lvl="1"/>
            <a:r>
              <a:rPr lang="en-US" dirty="0"/>
              <a:t>Plaintiffs challenged the ban and the Biden Administration “intervened” on behalf of plaintiffs.</a:t>
            </a:r>
          </a:p>
          <a:p>
            <a:pPr lvl="1"/>
            <a:r>
              <a:rPr lang="en-US" dirty="0"/>
              <a:t>The 6</a:t>
            </a:r>
            <a:r>
              <a:rPr lang="en-US" baseline="30000" dirty="0"/>
              <a:t>th</a:t>
            </a:r>
            <a:r>
              <a:rPr lang="en-US" dirty="0"/>
              <a:t> Circuit Court of Appeals upheld the ban.</a:t>
            </a:r>
          </a:p>
          <a:p>
            <a:pPr lvl="1"/>
            <a:r>
              <a:rPr lang="en-US" dirty="0"/>
              <a:t>Both plaintiffs and the Biden Administration appealed that decision to the Supreme Court.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AB45D3-67C9-3D83-CEB9-101F2A9959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L.W. v. Skrmetti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10170-9D61-15C1-57EF-A47E1B8217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Should courts apply </a:t>
            </a:r>
            <a:r>
              <a:rPr lang="en-US" dirty="0">
                <a:solidFill>
                  <a:srgbClr val="D70026"/>
                </a:solidFill>
              </a:rPr>
              <a:t>heightened scrutiny </a:t>
            </a:r>
            <a:r>
              <a:rPr lang="en-US" dirty="0"/>
              <a:t>when analyzing gender-affirming care bans?</a:t>
            </a:r>
          </a:p>
          <a:p>
            <a:endParaRPr lang="en-US" dirty="0"/>
          </a:p>
          <a:p>
            <a:r>
              <a:rPr lang="en-US" dirty="0"/>
              <a:t>Are transgender people a </a:t>
            </a:r>
            <a:r>
              <a:rPr lang="en-US" dirty="0">
                <a:solidFill>
                  <a:srgbClr val="D70026"/>
                </a:solidFill>
              </a:rPr>
              <a:t>quasi-suspect class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Do parents have a </a:t>
            </a:r>
            <a:r>
              <a:rPr lang="en-US" dirty="0">
                <a:solidFill>
                  <a:srgbClr val="D70026"/>
                </a:solidFill>
              </a:rPr>
              <a:t>fundamental right </a:t>
            </a:r>
            <a:r>
              <a:rPr lang="en-US" dirty="0"/>
              <a:t>to give their child gender-affirming medical care?</a:t>
            </a:r>
          </a:p>
          <a:p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3445ECE-78EA-AA29-A07D-854948ED626E}"/>
              </a:ext>
            </a:extLst>
          </p:cNvPr>
          <p:cNvSpPr txBox="1">
            <a:spLocks/>
          </p:cNvSpPr>
          <p:nvPr/>
        </p:nvSpPr>
        <p:spPr>
          <a:xfrm>
            <a:off x="735242" y="3972238"/>
            <a:ext cx="7466036" cy="393700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kern="1200" cap="all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Let’s look at What these mean…</a:t>
            </a:r>
          </a:p>
        </p:txBody>
      </p:sp>
    </p:spTree>
    <p:extLst>
      <p:ext uri="{BB962C8B-B14F-4D97-AF65-F5344CB8AC3E}">
        <p14:creationId xmlns:p14="http://schemas.microsoft.com/office/powerpoint/2010/main" val="260935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6745AD-91E6-34F1-6100-1C925ADD7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Constitutional Law Primer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DBBB-FA1C-B9D2-1525-F148626554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Equal Protection Clause</a:t>
            </a:r>
          </a:p>
          <a:p>
            <a:r>
              <a:rPr lang="en-US" b="0" dirty="0"/>
              <a:t>14</a:t>
            </a:r>
            <a:r>
              <a:rPr lang="en-US" b="0" baseline="30000" dirty="0"/>
              <a:t>th</a:t>
            </a:r>
            <a:r>
              <a:rPr lang="en-US" b="0" dirty="0"/>
              <a:t> Amendment: </a:t>
            </a:r>
            <a:r>
              <a:rPr lang="en-US" b="0" dirty="0">
                <a:solidFill>
                  <a:srgbClr val="202122"/>
                </a:solidFill>
                <a:latin typeface="Arial" panose="020B0604020202020204" pitchFamily="34" charset="0"/>
              </a:rPr>
              <a:t>“N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 shall any State ... deny to any person within its jurisdiction the equal protection of the laws.”</a:t>
            </a:r>
          </a:p>
          <a:p>
            <a:pPr lvl="1"/>
            <a:r>
              <a:rPr 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Applies to federal government too under the Due Process Clause of the Fifth Amendment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dirty="0"/>
              <a:t>Tiers of Scrutiny:</a:t>
            </a: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Strict</a:t>
            </a:r>
          </a:p>
          <a:p>
            <a:pPr lvl="1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Intermediate or Heightened</a:t>
            </a:r>
          </a:p>
          <a:p>
            <a:pPr lvl="1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“Rational Basis with Bite”</a:t>
            </a: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Rational Basis</a:t>
            </a:r>
          </a:p>
          <a:p>
            <a:pPr lvl="1"/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58318" lvl="1" indent="0">
              <a:buNone/>
            </a:pP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97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Williams Institute 3">
      <a:dk1>
        <a:srgbClr val="000000"/>
      </a:dk1>
      <a:lt1>
        <a:srgbClr val="FFFFFF"/>
      </a:lt1>
      <a:dk2>
        <a:srgbClr val="2773AE"/>
      </a:dk2>
      <a:lt2>
        <a:srgbClr val="F3DB6C"/>
      </a:lt2>
      <a:accent1>
        <a:srgbClr val="3CA5D3"/>
      </a:accent1>
      <a:accent2>
        <a:srgbClr val="F7981C"/>
      </a:accent2>
      <a:accent3>
        <a:srgbClr val="88C7D3"/>
      </a:accent3>
      <a:accent4>
        <a:srgbClr val="FFCA2B"/>
      </a:accent4>
      <a:accent5>
        <a:srgbClr val="D61E29"/>
      </a:accent5>
      <a:accent6>
        <a:srgbClr val="A5C2D1"/>
      </a:accent6>
      <a:hlink>
        <a:srgbClr val="2773AE"/>
      </a:hlink>
      <a:folHlink>
        <a:srgbClr val="849CA9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 PowerPoint Template Widescreen" id="{5AE2D3A4-5186-41B3-976C-249939FAC040}" vid="{20973E56-985F-4140-9997-534C0DE29B27}"/>
    </a:ext>
  </a:extLst>
</a:theme>
</file>

<file path=ppt/theme/theme2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 PowerPoint Template Widescreen" id="{5AE2D3A4-5186-41B3-976C-249939FAC040}" vid="{20973E56-985F-4140-9997-534C0DE29B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cf76f155ced4ddcb4097134ff3c332f xmlns="e75b2fbb-0fb2-466d-bc06-590fd519a562">
      <Terms xmlns="http://schemas.microsoft.com/office/infopath/2007/PartnerControls"/>
    </lcf76f155ced4ddcb4097134ff3c332f>
    <TaxCatchAll xmlns="e3f47749-3443-4ebc-adff-451a95b827f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61671F3F0B4F48ABC2CCB8A3F8E23A" ma:contentTypeVersion="19" ma:contentTypeDescription="Create a new document." ma:contentTypeScope="" ma:versionID="e284b099ff191414f7e06280a336ad22">
  <xsd:schema xmlns:xsd="http://www.w3.org/2001/XMLSchema" xmlns:xs="http://www.w3.org/2001/XMLSchema" xmlns:p="http://schemas.microsoft.com/office/2006/metadata/properties" xmlns:ns1="http://schemas.microsoft.com/sharepoint/v3" xmlns:ns2="e75b2fbb-0fb2-466d-bc06-590fd519a562" xmlns:ns3="e3f47749-3443-4ebc-adff-451a95b827f8" targetNamespace="http://schemas.microsoft.com/office/2006/metadata/properties" ma:root="true" ma:fieldsID="b8c6d4a05fa2cfc54f99fa81e529b57a" ns1:_="" ns2:_="" ns3:_="">
    <xsd:import namespace="http://schemas.microsoft.com/sharepoint/v3"/>
    <xsd:import namespace="e75b2fbb-0fb2-466d-bc06-590fd519a562"/>
    <xsd:import namespace="e3f47749-3443-4ebc-adff-451a95b82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b2fbb-0fb2-466d-bc06-590fd519a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e5b2ec1-8ab0-4201-a0f5-8c1f20dae1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47749-3443-4ebc-adff-451a95b827f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64cecd2-00a4-47b9-8136-b763aeec429b}" ma:internalName="TaxCatchAll" ma:showField="CatchAllData" ma:web="e3f47749-3443-4ebc-adff-451a95b82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D756B3-A42F-4F15-87A6-42334374E5B7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e75b2fbb-0fb2-466d-bc06-590fd519a562"/>
    <ds:schemaRef ds:uri="http://purl.org/dc/elements/1.1/"/>
    <ds:schemaRef ds:uri="http://schemas.openxmlformats.org/package/2006/metadata/core-properties"/>
    <ds:schemaRef ds:uri="e3f47749-3443-4ebc-adff-451a95b827f8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1DB274-92D6-45E4-9FFE-171D3670D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5b2fbb-0fb2-466d-bc06-590fd519a562"/>
    <ds:schemaRef ds:uri="e3f47749-3443-4ebc-adff-451a95b82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996103-1DBE-48B7-9409-92C541F54D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28130</TotalTime>
  <Words>1938</Words>
  <Application>Microsoft Macintosh PowerPoint</Application>
  <PresentationFormat>On-screen Show (16:9)</PresentationFormat>
  <Paragraphs>269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Open Sans</vt:lpstr>
      <vt:lpstr>Open Sans Semibold</vt:lpstr>
      <vt:lpstr>Cover</vt:lpstr>
      <vt:lpstr>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 Rosario, Sandro</dc:creator>
  <cp:lastModifiedBy>Tentindo, William</cp:lastModifiedBy>
  <cp:revision>67</cp:revision>
  <dcterms:created xsi:type="dcterms:W3CDTF">2020-07-09T22:30:54Z</dcterms:created>
  <dcterms:modified xsi:type="dcterms:W3CDTF">2023-11-17T18:41:42Z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0x0101001361671F3F0B4F48ABC2CCB8A3F8E23A</vt:lpwstr>
  </property>
</Properties>
</file>