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5" r:id="rId9"/>
    <p:sldId id="266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4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060F-DAC1-4C8C-819A-43A4E6DA456B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4E5D-7902-4D73-A07E-F29A0EF3C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8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060F-DAC1-4C8C-819A-43A4E6DA456B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4E5D-7902-4D73-A07E-F29A0EF3C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1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060F-DAC1-4C8C-819A-43A4E6DA456B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4E5D-7902-4D73-A07E-F29A0EF3C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7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060F-DAC1-4C8C-819A-43A4E6DA456B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4E5D-7902-4D73-A07E-F29A0EF3C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35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060F-DAC1-4C8C-819A-43A4E6DA456B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4E5D-7902-4D73-A07E-F29A0EF3C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3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060F-DAC1-4C8C-819A-43A4E6DA456B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4E5D-7902-4D73-A07E-F29A0EF3C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8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060F-DAC1-4C8C-819A-43A4E6DA456B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4E5D-7902-4D73-A07E-F29A0EF3C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7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060F-DAC1-4C8C-819A-43A4E6DA456B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4E5D-7902-4D73-A07E-F29A0EF3C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0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060F-DAC1-4C8C-819A-43A4E6DA456B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4E5D-7902-4D73-A07E-F29A0EF3C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6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060F-DAC1-4C8C-819A-43A4E6DA456B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4E5D-7902-4D73-A07E-F29A0EF3C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060F-DAC1-4C8C-819A-43A4E6DA456B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4E5D-7902-4D73-A07E-F29A0EF3C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8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A060F-DAC1-4C8C-819A-43A4E6DA456B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B4E5D-7902-4D73-A07E-F29A0EF3C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4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7696200" cy="26860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Patricia Seed,  </a:t>
            </a:r>
            <a:r>
              <a:rPr lang="en-US" i="1" dirty="0" smtClean="0"/>
              <a:t>Ceremonial Possession in Europe’s Conquest of the New World 1492-1640 </a:t>
            </a:r>
            <a:r>
              <a:rPr lang="en-US" dirty="0" smtClean="0"/>
              <a:t>(Cambridge UP,  1995)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143000"/>
            <a:ext cx="7848600" cy="3886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12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Dutch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“Discovery” also </a:t>
            </a:r>
            <a:r>
              <a:rPr lang="en-US" dirty="0" err="1" smtClean="0"/>
              <a:t>significed</a:t>
            </a:r>
            <a:r>
              <a:rPr lang="en-US" dirty="0" smtClean="0"/>
              <a:t> dominion, but linked to maps, rather than astronomy.</a:t>
            </a:r>
          </a:p>
          <a:p>
            <a:r>
              <a:rPr lang="en-US" dirty="0" smtClean="0"/>
              <a:t>Drew very detailed maps indicating latitudes on studying harbors and coastlines.</a:t>
            </a:r>
          </a:p>
          <a:p>
            <a:r>
              <a:rPr lang="en-US" dirty="0" smtClean="0"/>
              <a:t>Later Dutch commanders required to create “perfect maps and descriptions.”</a:t>
            </a:r>
          </a:p>
          <a:p>
            <a:r>
              <a:rPr lang="en-US" dirty="0" smtClean="0"/>
              <a:t>Maintain territory through commerce and repeated voyages.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31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Laid out hedges and fences as in shires of England.  </a:t>
            </a:r>
          </a:p>
          <a:p>
            <a:r>
              <a:rPr lang="en-US" dirty="0" smtClean="0"/>
              <a:t>Started planting and cultivating.</a:t>
            </a:r>
          </a:p>
          <a:p>
            <a:r>
              <a:rPr lang="en-US" dirty="0" smtClean="0"/>
              <a:t>Talked about “heathen land.”</a:t>
            </a:r>
          </a:p>
          <a:p>
            <a:r>
              <a:rPr lang="en-US" dirty="0" smtClean="0"/>
              <a:t>Built architectural structures.</a:t>
            </a:r>
          </a:p>
          <a:p>
            <a:r>
              <a:rPr lang="en-US" dirty="0" smtClean="0"/>
              <a:t>Not ceremonial like French or Spanish.</a:t>
            </a:r>
          </a:p>
          <a:p>
            <a:r>
              <a:rPr lang="en-US" dirty="0" smtClean="0"/>
              <a:t>Houses, gardens, and fences signified English dominion.</a:t>
            </a:r>
          </a:p>
        </p:txBody>
      </p:sp>
    </p:spTree>
    <p:extLst>
      <p:ext uri="{BB962C8B-B14F-4D97-AF65-F5344CB8AC3E}">
        <p14:creationId xmlns:p14="http://schemas.microsoft.com/office/powerpoint/2010/main" val="3418168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848600" cy="68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Her cover image is French pole in Florida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334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012" y="1295400"/>
            <a:ext cx="3634777" cy="4702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845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Reproduce grandeur of royal processions</a:t>
            </a:r>
          </a:p>
          <a:p>
            <a:r>
              <a:rPr lang="en-US" dirty="0" smtClean="0"/>
              <a:t>For example in Florida, they set up a pole  as they did for marking boundaries in Europe</a:t>
            </a:r>
          </a:p>
          <a:p>
            <a:r>
              <a:rPr lang="en-US" dirty="0" smtClean="0"/>
              <a:t>2 years later French found </a:t>
            </a:r>
            <a:r>
              <a:rPr lang="en-US" dirty="0"/>
              <a:t>i</a:t>
            </a:r>
            <a:r>
              <a:rPr lang="en-US" dirty="0" smtClean="0"/>
              <a:t>ndigenous people worshipping the pole and decorating it with fruit and flowers.</a:t>
            </a:r>
          </a:p>
          <a:p>
            <a:r>
              <a:rPr lang="en-US" dirty="0" smtClean="0"/>
              <a:t>French conclude with dialogue with locals. </a:t>
            </a:r>
          </a:p>
          <a:p>
            <a:r>
              <a:rPr lang="en-US" dirty="0" smtClean="0"/>
              <a:t>In another example, the French guided natives into cutting a cross from a tree an planting it. Native participation is sign of consent. </a:t>
            </a:r>
          </a:p>
          <a:p>
            <a:r>
              <a:rPr lang="en-US" dirty="0" smtClean="0"/>
              <a:t>Ceremonial like Spanish, but more flexibility to occasion/location.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575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Ceremonial practices differed among European nations, but each legitimized “right to rule” with symbolic gestures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Thus, between 1492-1640 European nations claimed “ownership” of parts of New World.</a:t>
            </a:r>
          </a:p>
          <a:p>
            <a:r>
              <a:rPr lang="en-US" dirty="0" smtClean="0"/>
              <a:t>Each nation followed familiar “actions, gestures, movements, or speeches” ( p. 3)</a:t>
            </a:r>
          </a:p>
          <a:p>
            <a:r>
              <a:rPr lang="en-US" dirty="0" smtClean="0"/>
              <a:t>Each nation did not fully understand the other European nations’ symbolic gestures and in conflicted territory, argued for own national interest.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362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Critics did not prefer cultural practices of another nation.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Spaniard Las Casas</a:t>
            </a:r>
          </a:p>
          <a:p>
            <a:r>
              <a:rPr lang="en-US" dirty="0" smtClean="0"/>
              <a:t>Dutchman </a:t>
            </a:r>
            <a:r>
              <a:rPr lang="en-US" dirty="0" err="1" smtClean="0"/>
              <a:t>Adiaen</a:t>
            </a:r>
            <a:r>
              <a:rPr lang="en-US" dirty="0" smtClean="0"/>
              <a:t> Van Der </a:t>
            </a:r>
            <a:r>
              <a:rPr lang="en-US" dirty="0" err="1" smtClean="0"/>
              <a:t>Donck</a:t>
            </a:r>
            <a:endParaRPr lang="en-US" dirty="0" smtClean="0"/>
          </a:p>
          <a:p>
            <a:r>
              <a:rPr lang="en-US" dirty="0" smtClean="0"/>
              <a:t>Englishman Roger Williams</a:t>
            </a:r>
          </a:p>
          <a:p>
            <a:r>
              <a:rPr lang="en-US" dirty="0" smtClean="0"/>
              <a:t>Each critiqued colonialism from within own legal and cultural </a:t>
            </a:r>
            <a:r>
              <a:rPr lang="en-US" dirty="0" err="1" smtClean="0"/>
              <a:t>traditons</a:t>
            </a:r>
            <a:r>
              <a:rPr lang="en-US" dirty="0" smtClean="0"/>
              <a:t>.  (p. 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83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solemn speeches (The Requirement as stated by the crown. Handout.)</a:t>
            </a:r>
          </a:p>
          <a:p>
            <a:r>
              <a:rPr lang="en-US" dirty="0" smtClean="0"/>
              <a:t>Notaries certify Requirement read to assembled natives.  (p. 1300</a:t>
            </a:r>
          </a:p>
          <a:p>
            <a:r>
              <a:rPr lang="en-US" dirty="0" smtClean="0"/>
              <a:t>Launch military attack in requirement that natives observe Catholicism.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953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Portuguese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Measured the height of midday sun and the position of stars at night to figure out location astronomically. They recorded the specific numbers.</a:t>
            </a:r>
          </a:p>
          <a:p>
            <a:r>
              <a:rPr lang="en-US" dirty="0" smtClean="0"/>
              <a:t>Portuguese influenced by Hebrew and Arabic math and astronomy.</a:t>
            </a:r>
          </a:p>
          <a:p>
            <a:r>
              <a:rPr lang="en-US" dirty="0" smtClean="0"/>
              <a:t>Portuguese superimposed the grid of latitudes upon lands and they put up pillars. </a:t>
            </a:r>
          </a:p>
          <a:p>
            <a:r>
              <a:rPr lang="en-US" dirty="0" smtClean="0"/>
              <a:t>Then they took the land by sword. </a:t>
            </a:r>
          </a:p>
          <a:p>
            <a:r>
              <a:rPr lang="en-US" dirty="0" smtClean="0"/>
              <a:t>“Discovery” signified establishment of dominion.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96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Literacy required for Spanish, Portuguese, and Dutch rituals of possession.</a:t>
            </a:r>
          </a:p>
          <a:p>
            <a:r>
              <a:rPr lang="en-US" dirty="0" smtClean="0"/>
              <a:t>Literacy not required for French or English rituals of possession. French did ritualized movement (procession). English used everyday movements and physical objects (farming)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218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-17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smtClean="0"/>
              <a:t>c. Heirs </a:t>
            </a:r>
            <a:r>
              <a:rPr lang="en-US" dirty="0" smtClean="0"/>
              <a:t>to Roman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Portuguese value </a:t>
            </a:r>
            <a:r>
              <a:rPr lang="en-US" dirty="0" err="1" smtClean="0"/>
              <a:t>farflung</a:t>
            </a:r>
            <a:r>
              <a:rPr lang="en-US" dirty="0" smtClean="0"/>
              <a:t> empire.</a:t>
            </a:r>
          </a:p>
          <a:p>
            <a:r>
              <a:rPr lang="en-US" dirty="0" smtClean="0"/>
              <a:t>French use Roman arches and Latin inscriptions. Prefer alliances with natives to Roman </a:t>
            </a:r>
            <a:r>
              <a:rPr lang="en-US" dirty="0" err="1" smtClean="0"/>
              <a:t>tyrrany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English use Virgil and other Roman garden literature. Use Latin in legal </a:t>
            </a:r>
            <a:r>
              <a:rPr lang="en-US" dirty="0" err="1" smtClean="0"/>
              <a:t>documen</a:t>
            </a:r>
            <a:endParaRPr lang="en-US" dirty="0" smtClean="0"/>
          </a:p>
          <a:p>
            <a:r>
              <a:rPr lang="en-US" dirty="0" smtClean="0"/>
              <a:t>Spanish heir to Catholic Roman empire.</a:t>
            </a:r>
          </a:p>
          <a:p>
            <a:r>
              <a:rPr lang="en-US" dirty="0" smtClean="0"/>
              <a:t>Dutch in 17</a:t>
            </a:r>
            <a:r>
              <a:rPr lang="en-US" baseline="30000" dirty="0" smtClean="0"/>
              <a:t>th</a:t>
            </a:r>
            <a:r>
              <a:rPr lang="en-US" dirty="0" smtClean="0"/>
              <a:t> c. talk of Roman-Dutch law.</a:t>
            </a:r>
          </a:p>
          <a:p>
            <a:pPr marL="0" indent="0">
              <a:buNone/>
            </a:pPr>
            <a:r>
              <a:rPr lang="en-US" dirty="0" smtClean="0"/>
              <a:t>……………………………….vs…………………………………</a:t>
            </a:r>
          </a:p>
          <a:p>
            <a:r>
              <a:rPr lang="en-US" dirty="0" smtClean="0"/>
              <a:t>Later 19</a:t>
            </a:r>
            <a:r>
              <a:rPr lang="en-US" baseline="30000" dirty="0" smtClean="0"/>
              <a:t>th</a:t>
            </a:r>
            <a:r>
              <a:rPr lang="en-US" dirty="0" smtClean="0"/>
              <a:t> c. colonialism talk of nation-state not of heir to Rome.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389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545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Patricia Seed,  Ceremonial Possession in Europe’s Conquest of the New World 1492-1640 (Cambridge UP,  1995)</vt:lpstr>
      <vt:lpstr>Her cover image is French pole in Florida</vt:lpstr>
      <vt:lpstr>French</vt:lpstr>
      <vt:lpstr>Ceremonial practices differed among European nations, but each legitimized “right to rule” with symbolic gestures.</vt:lpstr>
      <vt:lpstr>Critics did not prefer cultural practices of another nation.</vt:lpstr>
      <vt:lpstr>Spaniards</vt:lpstr>
      <vt:lpstr>The Portuguese</vt:lpstr>
      <vt:lpstr>National differences</vt:lpstr>
      <vt:lpstr>16th-17th c. Heirs to Roman Empire</vt:lpstr>
      <vt:lpstr>The Dutch</vt:lpstr>
      <vt:lpstr>The English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Patricia Seed,  Ceremonial Possession in Europe’s Conquest of the New World 1492-1640 (Cambridge UP,  1995)</dc:title>
  <dc:creator>Maryanne</dc:creator>
  <cp:lastModifiedBy>Maryanne</cp:lastModifiedBy>
  <cp:revision>8</cp:revision>
  <dcterms:created xsi:type="dcterms:W3CDTF">2014-02-12T02:46:25Z</dcterms:created>
  <dcterms:modified xsi:type="dcterms:W3CDTF">2016-01-16T22:22:06Z</dcterms:modified>
</cp:coreProperties>
</file>