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  <p:sldMasterId id="2147483651" r:id="rId3"/>
    <p:sldMasterId id="2147483655" r:id="rId4"/>
    <p:sldMasterId id="214748365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3" r:id="rId7"/>
    <p:sldId id="262" r:id="rId8"/>
    <p:sldId id="259" r:id="rId9"/>
    <p:sldId id="264" r:id="rId10"/>
    <p:sldId id="265" r:id="rId11"/>
    <p:sldId id="269" r:id="rId12"/>
    <p:sldId id="266" r:id="rId13"/>
    <p:sldId id="267" r:id="rId14"/>
    <p:sldId id="272" r:id="rId15"/>
    <p:sldId id="270" r:id="rId16"/>
    <p:sldId id="273" r:id="rId17"/>
    <p:sldId id="271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365"/>
    <a:srgbClr val="FF6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4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DEE11-9339-E246-A43D-9425E6B483B1}" type="datetime1">
              <a:rPr lang="en-US" smtClean="0"/>
              <a:t>4/17/19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A5AC-B90C-014D-92B1-50C903A0E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23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867A8-6208-7647-A66F-66425C5E81E7}" type="datetime1">
              <a:rPr lang="en-US" smtClean="0"/>
              <a:t>4/17/19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287D1-11C3-5741-96C5-B9AA87A3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09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792765" y="889120"/>
            <a:ext cx="6965918" cy="744895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latin typeface="Helvetica"/>
                <a:cs typeface="Helvetica"/>
              </a:defRPr>
            </a:lvl1pPr>
          </a:lstStyle>
          <a:p>
            <a:r>
              <a:rPr lang="en-US" dirty="0"/>
              <a:t>Type Presentation Title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288" y="1698625"/>
            <a:ext cx="6965950" cy="525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Type Presentation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230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Type Title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 hasCustomPrompt="1"/>
          </p:nvPr>
        </p:nvSpPr>
        <p:spPr>
          <a:xfrm>
            <a:off x="457200" y="1044864"/>
            <a:ext cx="8229600" cy="5264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fontAlgn="auto">
              <a:spcAft>
                <a:spcPts val="0"/>
              </a:spcAft>
              <a:buFont typeface="Arial"/>
              <a:buNone/>
              <a:defRPr/>
            </a:lvl1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>
                <a:latin typeface="Helvetica"/>
                <a:cs typeface="Helvetica"/>
              </a:rPr>
              <a:t>Body, Helvetica Regular 28pt.</a:t>
            </a:r>
            <a:br>
              <a:rPr lang="en-US" sz="2800" dirty="0">
                <a:latin typeface="Helvetica"/>
                <a:cs typeface="Helvetica"/>
              </a:rPr>
            </a:br>
            <a:r>
              <a:rPr lang="en-US" sz="2800" dirty="0">
                <a:latin typeface="Helvetica"/>
                <a:cs typeface="Helvetica"/>
              </a:rPr>
              <a:t>This is an example of text that can be placed here.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311727"/>
            <a:ext cx="8629650" cy="58881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4400" b="1">
                <a:solidFill>
                  <a:srgbClr val="FF6319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Type Title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60350" y="1068388"/>
            <a:ext cx="8629650" cy="5183187"/>
          </a:xfrm>
          <a:prstGeom prst="rect">
            <a:avLst/>
          </a:prstGeom>
        </p:spPr>
        <p:txBody>
          <a:bodyPr vert="horz"/>
          <a:lstStyle>
            <a:lvl1pPr fontAlgn="auto">
              <a:spcAft>
                <a:spcPts val="0"/>
              </a:spcAft>
              <a:defRPr/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>
                <a:latin typeface="Helvetica"/>
                <a:cs typeface="Helvetica"/>
              </a:rPr>
              <a:t>Tertiary bullet, Helvetica Regular 20pt.</a:t>
            </a:r>
          </a:p>
          <a:p>
            <a:pPr lvl="2" fontAlgn="auto">
              <a:spcAft>
                <a:spcPts val="0"/>
              </a:spcAft>
              <a:defRPr/>
            </a:pPr>
            <a:endParaRPr lang="en-US" sz="2000" dirty="0">
              <a:latin typeface="Helvetica"/>
              <a:cs typeface="Helvetic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>
                <a:latin typeface="Helvetica"/>
                <a:cs typeface="Helvetica"/>
              </a:rPr>
              <a:t>Shift+tab</a:t>
            </a:r>
            <a:r>
              <a:rPr lang="en-US" sz="2800" dirty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>
                <a:latin typeface="Helvetica"/>
                <a:cs typeface="Helvetica"/>
              </a:rPr>
              <a:t>shift+tab</a:t>
            </a:r>
            <a:r>
              <a:rPr lang="en-US" sz="2000" dirty="0">
                <a:latin typeface="Helvetica"/>
                <a:cs typeface="Helvetic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089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2856262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6000" b="1" i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07666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16529"/>
            <a:ext cx="9144000" cy="1555393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ccidental_College_Primary_Logo_Colo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7" y="995992"/>
            <a:ext cx="1310759" cy="106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1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Type Title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044864"/>
            <a:ext cx="8229600" cy="5264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>
                <a:latin typeface="Helvetica"/>
                <a:cs typeface="Helvetica"/>
              </a:rPr>
              <a:t>Body, Helvetica Regular 28pt.</a:t>
            </a:r>
            <a:br>
              <a:rPr lang="en-US" sz="2800" dirty="0">
                <a:latin typeface="Helvetica"/>
                <a:cs typeface="Helvetica"/>
              </a:rPr>
            </a:br>
            <a:r>
              <a:rPr lang="en-US" sz="2800" dirty="0">
                <a:latin typeface="Helvetica"/>
                <a:cs typeface="Helvetica"/>
              </a:rPr>
              <a:t>This is an example of text that can be placed here.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5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FF6319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fontAlgn="auto" latinLnBrk="0" hangingPunct="1">
        <a:spcBef>
          <a:spcPct val="20000"/>
        </a:spcBef>
        <a:spcAft>
          <a:spcPts val="0"/>
        </a:spcAft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96182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fontAlgn="auto" latinLnBrk="0" hangingPunct="1">
        <a:spcBef>
          <a:spcPct val="20000"/>
        </a:spcBef>
        <a:spcAft>
          <a:spcPts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6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7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87402"/>
            <a:ext cx="4817767" cy="1089358"/>
          </a:xfrm>
          <a:prstGeom prst="rect">
            <a:avLst/>
          </a:prstGeom>
          <a:solidFill>
            <a:srgbClr val="FF6319"/>
          </a:solidFill>
          <a:ln>
            <a:noFill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14400" y="785744"/>
            <a:ext cx="8229600" cy="487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>
                <a:solidFill>
                  <a:srgbClr val="FFFFFF"/>
                </a:solidFill>
                <a:latin typeface="Helvetica"/>
                <a:cs typeface="Helvetica"/>
              </a:rPr>
              <a:t>Thank you.</a:t>
            </a:r>
            <a:endParaRPr lang="en-US" sz="48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41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977" y="4660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92764" y="889120"/>
            <a:ext cx="7108167" cy="1229047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Application of Machine Learning to Student College Decision Making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A9A8E8-37B3-6142-80BE-F446A39C9F6A}"/>
              </a:ext>
            </a:extLst>
          </p:cNvPr>
          <p:cNvSpPr txBox="1"/>
          <p:nvPr/>
        </p:nvSpPr>
        <p:spPr>
          <a:xfrm>
            <a:off x="2558004" y="2893671"/>
            <a:ext cx="402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Ron </a:t>
            </a:r>
            <a:r>
              <a:rPr lang="en-US" sz="2400" dirty="0" err="1"/>
              <a:t>Buckmire</a:t>
            </a:r>
            <a:r>
              <a:rPr lang="en-US" sz="2400" dirty="0"/>
              <a:t> and Treena </a:t>
            </a:r>
            <a:r>
              <a:rPr lang="en-US" sz="2400" dirty="0" err="1"/>
              <a:t>Basu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83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Flow Chart</a:t>
            </a:r>
          </a:p>
          <a:p>
            <a:r>
              <a:rPr lang="en-US" dirty="0"/>
              <a:t>Test-Train split</a:t>
            </a:r>
          </a:p>
          <a:p>
            <a:r>
              <a:rPr lang="en-US" dirty="0"/>
              <a:t>K-fold cross-validation</a:t>
            </a:r>
          </a:p>
          <a:p>
            <a:r>
              <a:rPr lang="en-US" dirty="0"/>
              <a:t>Model Tuning </a:t>
            </a:r>
          </a:p>
          <a:p>
            <a:r>
              <a:rPr lang="en-US" dirty="0"/>
              <a:t>Model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65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Metrics (tie that with class imbalance)</a:t>
            </a:r>
          </a:p>
          <a:p>
            <a:r>
              <a:rPr lang="en-US" dirty="0"/>
              <a:t>Key Result/Final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4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Important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9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 &amp; Future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78571" y="2147293"/>
            <a:ext cx="7995740" cy="3386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solidFill>
                  <a:srgbClr val="616365"/>
                </a:solidFill>
                <a:latin typeface="Helvetica"/>
                <a:cs typeface="Helvetica"/>
              </a:rPr>
              <a:t>First Name Last Name </a:t>
            </a:r>
            <a:r>
              <a:rPr lang="en-US" dirty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>
                <a:solidFill>
                  <a:srgbClr val="616365"/>
                </a:solidFill>
                <a:latin typeface="Helvetica"/>
                <a:cs typeface="Helvetica"/>
              </a:rPr>
              <a:t>Job Title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solidFill>
                  <a:srgbClr val="616365"/>
                </a:solidFill>
                <a:latin typeface="Helvetica"/>
                <a:cs typeface="Helvetica"/>
              </a:rPr>
              <a:t>Department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616365"/>
                </a:solidFill>
                <a:latin typeface="Helvetica"/>
                <a:cs typeface="Helvetica"/>
              </a:rPr>
              <a:t>email@oxy.edu </a:t>
            </a:r>
            <a:r>
              <a:rPr lang="en-US" dirty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>
                <a:solidFill>
                  <a:srgbClr val="616365"/>
                </a:solidFill>
                <a:latin typeface="Helvetica"/>
                <a:cs typeface="Helvetica"/>
              </a:rPr>
              <a:t>323-341-XXXX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616365"/>
              </a:solidFill>
              <a:latin typeface="Helvetica Neue" charset="0"/>
              <a:cs typeface="Helvetica Neue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>
                <a:solidFill>
                  <a:srgbClr val="FF6319"/>
                </a:solidFill>
                <a:latin typeface="Helvetica"/>
                <a:cs typeface="Helvetica"/>
              </a:rPr>
              <a:t>OXY </a:t>
            </a:r>
            <a:r>
              <a:rPr lang="en-US" sz="3100" b="1" dirty="0">
                <a:solidFill>
                  <a:srgbClr val="616365"/>
                </a:solidFill>
                <a:latin typeface="Helvetica"/>
                <a:cs typeface="Helvetica"/>
              </a:rPr>
              <a:t>Occidental College</a:t>
            </a:r>
          </a:p>
          <a:p>
            <a:pPr marL="0" indent="0">
              <a:buNone/>
              <a:defRPr/>
            </a:pPr>
            <a:r>
              <a:rPr lang="en-US" sz="3100" dirty="0">
                <a:solidFill>
                  <a:srgbClr val="616365"/>
                </a:solidFill>
                <a:latin typeface="Helvetica"/>
                <a:cs typeface="Helvetica"/>
              </a:rPr>
              <a:t>1600 Campus Road </a:t>
            </a:r>
            <a:r>
              <a:rPr lang="en-US" sz="2800" dirty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sz="3100" dirty="0">
                <a:solidFill>
                  <a:srgbClr val="616365"/>
                </a:solidFill>
                <a:latin typeface="Helvetica"/>
                <a:cs typeface="Helvetica"/>
              </a:rPr>
              <a:t> Los Angeles, CA 90041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 err="1">
                <a:solidFill>
                  <a:srgbClr val="FF6319"/>
                </a:solidFill>
                <a:latin typeface="Helvetica"/>
                <a:cs typeface="Helvetica"/>
              </a:rPr>
              <a:t>oxy.edu</a:t>
            </a:r>
            <a:endParaRPr lang="en-US" sz="3100" b="1" dirty="0">
              <a:solidFill>
                <a:srgbClr val="FF6319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242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Introduction (Literature Review, Edu Data Mining)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Statement of Problem (WHY and WHAT)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Data (HOW)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Methods (HOW)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Future </a:t>
            </a:r>
            <a:r>
              <a:rPr lang="en-US" dirty="0"/>
              <a:t>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5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PIC Math 2015 &amp; Oxy Admissions Office</a:t>
            </a:r>
          </a:p>
          <a:p>
            <a:r>
              <a:rPr lang="en-US" dirty="0"/>
              <a:t>Educational Data Mining</a:t>
            </a:r>
          </a:p>
          <a:p>
            <a:r>
              <a:rPr lang="en-US" dirty="0"/>
              <a:t>Machine Learning Algorithms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1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63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5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Statement of Problem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Student College Commitment Decisions</a:t>
            </a:r>
          </a:p>
          <a:p>
            <a:r>
              <a:rPr lang="en-US" dirty="0"/>
              <a:t>Binary Classification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0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Table</a:t>
            </a:r>
          </a:p>
          <a:p>
            <a:r>
              <a:rPr lang="en-US" dirty="0"/>
              <a:t>Class Imbalance</a:t>
            </a:r>
          </a:p>
        </p:txBody>
      </p:sp>
    </p:spTree>
    <p:extLst>
      <p:ext uri="{BB962C8B-B14F-4D97-AF65-F5344CB8AC3E}">
        <p14:creationId xmlns:p14="http://schemas.microsoft.com/office/powerpoint/2010/main" val="309224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Table</a:t>
            </a:r>
          </a:p>
          <a:p>
            <a:r>
              <a:rPr lang="en-US" dirty="0"/>
              <a:t>Class Imbalance</a:t>
            </a:r>
          </a:p>
        </p:txBody>
      </p:sp>
    </p:spTree>
    <p:extLst>
      <p:ext uri="{BB962C8B-B14F-4D97-AF65-F5344CB8AC3E}">
        <p14:creationId xmlns:p14="http://schemas.microsoft.com/office/powerpoint/2010/main" val="225741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DATA: Features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1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Data: Feature Selection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392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ullet Poi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nd of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165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Helvetica</vt:lpstr>
      <vt:lpstr>Helvetica Neue</vt:lpstr>
      <vt:lpstr>Title Page</vt:lpstr>
      <vt:lpstr>Custom Design</vt:lpstr>
      <vt:lpstr>Bullet Points</vt:lpstr>
      <vt:lpstr>Transition Slide</vt:lpstr>
      <vt:lpstr>End of Presentation</vt:lpstr>
      <vt:lpstr>Application of Machine Learning to Student College Decision Making</vt:lpstr>
      <vt:lpstr>Outline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Occidental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 Carr</dc:creator>
  <cp:lastModifiedBy>Microsoft Office User</cp:lastModifiedBy>
  <cp:revision>71</cp:revision>
  <dcterms:created xsi:type="dcterms:W3CDTF">2016-10-17T22:14:38Z</dcterms:created>
  <dcterms:modified xsi:type="dcterms:W3CDTF">2019-04-17T19:13:23Z</dcterms:modified>
</cp:coreProperties>
</file>