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5" r:id="rId3"/>
    <p:sldId id="258" r:id="rId4"/>
    <p:sldId id="259" r:id="rId5"/>
    <p:sldId id="260" r:id="rId6"/>
    <p:sldId id="261" r:id="rId7"/>
    <p:sldId id="262" r:id="rId8"/>
    <p:sldId id="284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86" r:id="rId25"/>
    <p:sldId id="287" r:id="rId26"/>
    <p:sldId id="283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68" d="100"/>
          <a:sy n="68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EDEE3-8414-448B-B660-638CB673D79B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818A-87DE-4D3A-9342-0412112D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TO NOTE THAT EVEN JUST THAT METHOD IS USEFFUL BECAUSE</a:t>
            </a:r>
            <a:r>
              <a:rPr lang="en-US" baseline="0" dirty="0"/>
              <a:t> IT BRINGS THE COMPLEXITY DOWN FROM FACTORIAL TIME TO POLYNOMIAL 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8F38-CC2D-4EF1-ABA3-ECAF8B6D0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0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NOTE THAT EVEN JUST THAT METHOD IS USEFFUL BECAUSE</a:t>
            </a:r>
            <a:r>
              <a:rPr lang="en-US" baseline="0" dirty="0"/>
              <a:t> IT BRINGS THE COMPLEXITY DOWN FROM FACTORIAL TIME TO POLYNOMIAL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8F38-CC2D-4EF1-ABA3-ECAF8B6D02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this is what the actual algorithm looks like…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8F38-CC2D-4EF1-ABA3-ECAF8B6D02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9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5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3F90-E027-48FE-9AF8-E9D69BD9AD8C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EE53-281D-4C1F-AF2F-55E08D44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Analysis of the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Saleem Karamali</a:t>
            </a:r>
          </a:p>
        </p:txBody>
      </p:sp>
    </p:spTree>
    <p:extLst>
      <p:ext uri="{BB962C8B-B14F-4D97-AF65-F5344CB8AC3E}">
        <p14:creationId xmlns:p14="http://schemas.microsoft.com/office/powerpoint/2010/main" val="14677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924" y="2536834"/>
                <a:ext cx="4699467" cy="23064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24" y="2536834"/>
                <a:ext cx="4699467" cy="2306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39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8055" y="2344568"/>
                <a:ext cx="7098890" cy="2203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/>
                            </m:mr>
                            <m:m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55" y="2344568"/>
                <a:ext cx="7098890" cy="2203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2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1871" y="2180903"/>
                <a:ext cx="8308258" cy="22036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71" y="2180903"/>
                <a:ext cx="8308258" cy="2203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5288" y="4658627"/>
            <a:ext cx="9499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Terms along the same diagonal have either the same variable name or the same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take the determinant, and then eliminate these terms</a:t>
            </a:r>
          </a:p>
        </p:txBody>
      </p:sp>
    </p:spTree>
    <p:extLst>
      <p:ext uri="{BB962C8B-B14F-4D97-AF65-F5344CB8AC3E}">
        <p14:creationId xmlns:p14="http://schemas.microsoft.com/office/powerpoint/2010/main" val="78458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Diagonals in a 4 x 4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7254" y="1878856"/>
                <a:ext cx="4039950" cy="1460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54" y="1878856"/>
                <a:ext cx="4039950" cy="1460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37229" y="2974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36" y="4267303"/>
            <a:ext cx="7929563" cy="14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6636" y="5772150"/>
            <a:ext cx="7998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Each term corresponds to a placement of 4</a:t>
            </a:r>
            <a:r>
              <a:rPr lang="en-US" sz="2600" i="1" dirty="0"/>
              <a:t> </a:t>
            </a:r>
            <a:r>
              <a:rPr lang="en-US" sz="2600" dirty="0"/>
              <a:t>queens at positions given by the factors of the term.</a:t>
            </a:r>
          </a:p>
        </p:txBody>
      </p:sp>
    </p:spTree>
    <p:extLst>
      <p:ext uri="{BB962C8B-B14F-4D97-AF65-F5344CB8AC3E}">
        <p14:creationId xmlns:p14="http://schemas.microsoft.com/office/powerpoint/2010/main" val="173642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50574"/>
            <a:ext cx="7929563" cy="135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2895601"/>
                <a:ext cx="4038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: {2,0,3,1}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95601"/>
                <a:ext cx="4038600" cy="954107"/>
              </a:xfrm>
              <a:prstGeom prst="rect">
                <a:avLst/>
              </a:prstGeom>
              <a:blipFill>
                <a:blip r:embed="rId3"/>
                <a:stretch>
                  <a:fillRect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600" y="2819400"/>
                <a:ext cx="350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:{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3505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581401"/>
            <a:ext cx="2743200" cy="275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1" y="3581400"/>
            <a:ext cx="2719967" cy="27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 Method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Generate </a:t>
                </a:r>
                <a:r>
                  <a:rPr lang="en-US" i="1" dirty="0"/>
                  <a:t>n</a:t>
                </a:r>
                <a:r>
                  <a:rPr lang="en-US" dirty="0"/>
                  <a:t>! terms: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steps</a:t>
                </a:r>
              </a:p>
              <a:p>
                <a:r>
                  <a:rPr lang="en-US" dirty="0"/>
                  <a:t>By hand, only feasible up to </a:t>
                </a:r>
                <a:r>
                  <a:rPr lang="en-US" i="1" dirty="0"/>
                  <a:t>n</a:t>
                </a:r>
                <a:r>
                  <a:rPr lang="en-US" dirty="0"/>
                  <a:t> = 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37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en-US" dirty="0"/>
              <a:t>Dynamic Programming: Finding </a:t>
            </a:r>
            <a:r>
              <a:rPr lang="en-US" i="1" dirty="0"/>
              <a:t>Q(n)</a:t>
            </a:r>
            <a:r>
              <a:rPr lang="en-US" dirty="0"/>
              <a:t> in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a queen on an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 </a:t>
            </a:r>
            <a:r>
              <a:rPr lang="en-US" dirty="0"/>
              <a:t>board one at a time</a:t>
            </a:r>
          </a:p>
          <a:p>
            <a:r>
              <a:rPr lang="en-US" dirty="0"/>
              <a:t>As we add queens, we want to keep memory of which arrangements of fewer queens work.</a:t>
            </a:r>
          </a:p>
          <a:p>
            <a:r>
              <a:rPr lang="en-US" dirty="0"/>
              <a:t>We don’t need to generate every possible permutation</a:t>
            </a:r>
          </a:p>
          <a:p>
            <a:r>
              <a:rPr lang="en-US" dirty="0"/>
              <a:t>We will see that the time complexity is exponential &lt; factorial</a:t>
            </a:r>
          </a:p>
        </p:txBody>
      </p:sp>
    </p:spTree>
    <p:extLst>
      <p:ext uri="{BB962C8B-B14F-4D97-AF65-F5344CB8AC3E}">
        <p14:creationId xmlns:p14="http://schemas.microsoft.com/office/powerpoint/2010/main" val="3378483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137" y="4127356"/>
            <a:ext cx="1767301" cy="174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67" y="457874"/>
            <a:ext cx="1765331" cy="1789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002" y="457874"/>
            <a:ext cx="1678436" cy="168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00" y="4031719"/>
            <a:ext cx="1640998" cy="1654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183" y="276568"/>
            <a:ext cx="1087359" cy="1067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8862" y="1452105"/>
            <a:ext cx="894222" cy="884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152" y="1452105"/>
            <a:ext cx="922061" cy="917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7194" y="4330204"/>
            <a:ext cx="992584" cy="982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9088" y="4327116"/>
            <a:ext cx="1003593" cy="985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2083" y="4507443"/>
            <a:ext cx="997346" cy="984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5183" y="266629"/>
            <a:ext cx="1087359" cy="1067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8862" y="1442166"/>
            <a:ext cx="894222" cy="884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152" y="1442166"/>
            <a:ext cx="922061" cy="917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716" y="900833"/>
            <a:ext cx="1045540" cy="10239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5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Classes of Positions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further decrease the number of positions we need to consider using a theorem of </a:t>
                </a:r>
                <a:r>
                  <a:rPr lang="en-US" dirty="0" err="1"/>
                  <a:t>Rivin</a:t>
                </a:r>
                <a:r>
                  <a:rPr lang="en-US" dirty="0"/>
                  <a:t> and </a:t>
                </a:r>
                <a:r>
                  <a:rPr lang="en-US" dirty="0" err="1"/>
                  <a:t>Zabih</a:t>
                </a:r>
                <a:r>
                  <a:rPr lang="en-US" dirty="0"/>
                  <a:t> (1992)</a:t>
                </a:r>
              </a:p>
              <a:p>
                <a:pPr marL="0" indent="0">
                  <a:buNone/>
                </a:pPr>
                <a:r>
                  <a:rPr lang="en-US" i="1" dirty="0"/>
                  <a:t>Terminology</a:t>
                </a:r>
              </a:p>
              <a:p>
                <a:r>
                  <a:rPr lang="en-US" b="1" dirty="0"/>
                  <a:t>Closed line: </a:t>
                </a:r>
                <a:r>
                  <a:rPr lang="en-US" dirty="0"/>
                  <a:t>Any of </a:t>
                </a:r>
                <a:r>
                  <a:rPr lang="en-US" i="1" dirty="0"/>
                  <a:t>n</a:t>
                </a:r>
                <a:r>
                  <a:rPr lang="en-US" dirty="0"/>
                  <a:t> rows, </a:t>
                </a:r>
                <a:r>
                  <a:rPr lang="en-US" i="1" dirty="0"/>
                  <a:t>n </a:t>
                </a:r>
                <a:r>
                  <a:rPr lang="en-US" dirty="0"/>
                  <a:t>columns, or 4</a:t>
                </a:r>
                <a:r>
                  <a:rPr lang="en-US" i="1" dirty="0"/>
                  <a:t>n</a:t>
                </a:r>
                <a:r>
                  <a:rPr lang="en-US" dirty="0"/>
                  <a:t>-2 diagonals which already contains a queen (total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possible closed lines)</a:t>
                </a:r>
              </a:p>
              <a:p>
                <a:r>
                  <a:rPr lang="en-US" b="1" dirty="0"/>
                  <a:t>Feasible candidate: </a:t>
                </a:r>
                <a:r>
                  <a:rPr lang="en-US" dirty="0"/>
                  <a:t>A valid arrangement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queens (the result obtained at any stage)</a:t>
                </a:r>
              </a:p>
              <a:p>
                <a:r>
                  <a:rPr lang="en-US" b="1" dirty="0"/>
                  <a:t>Completion: </a:t>
                </a:r>
                <a:r>
                  <a:rPr lang="en-US" dirty="0"/>
                  <a:t>An arrangement of remaining queens that can be added to a feasible candidate to produce a solution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30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0175"/>
                <a:ext cx="105156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two feasible candidates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given.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have the same set of closed lines, then a completion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also a completion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when placing a new queen, we must only consider attacks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possible closed lines, instead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squares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0175"/>
                <a:ext cx="10515600" cy="5105400"/>
              </a:xfrm>
              <a:blipFill>
                <a:blip r:embed="rId2"/>
                <a:stretch>
                  <a:fillRect l="-1043" t="-2748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465" y="2520183"/>
            <a:ext cx="2651886" cy="2643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391" y="2520183"/>
            <a:ext cx="2651800" cy="26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7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of a Queen on a Chessboard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5" y="2467535"/>
            <a:ext cx="3354196" cy="3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S be the set of closed lines</a:t>
                </a:r>
              </a:p>
              <a:p>
                <a:r>
                  <a:rPr lang="en-US" dirty="0"/>
                  <a:t>Let </a:t>
                </a:r>
                <a:r>
                  <a:rPr lang="en-US" i="1" dirty="0"/>
                  <a:t>m</a:t>
                </a:r>
                <a:r>
                  <a:rPr lang="en-US" dirty="0"/>
                  <a:t> be the number of queens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:r>
                  <a:rPr lang="en-US" i="1" dirty="0"/>
                  <a:t>C</a:t>
                </a:r>
                <a:r>
                  <a:rPr lang="en-US" dirty="0"/>
                  <a:t> be a completion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Since each added queen contributes 4 new closed lines (a row, column, and two diagonal),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must also have </a:t>
                </a:r>
                <a:r>
                  <a:rPr lang="en-US" i="1" dirty="0"/>
                  <a:t>m </a:t>
                </a:r>
                <a:r>
                  <a:rPr lang="en-US" dirty="0"/>
                  <a:t>queens.</a:t>
                </a:r>
              </a:p>
              <a:p>
                <a:r>
                  <a:rPr lang="en-US" dirty="0"/>
                  <a:t>Then since </a:t>
                </a:r>
                <a:r>
                  <a:rPr lang="en-US" i="1" dirty="0"/>
                  <a:t>C</a:t>
                </a:r>
                <a:r>
                  <a:rPr lang="en-US" dirty="0"/>
                  <a:t> completes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also contains </a:t>
                </a:r>
                <a:r>
                  <a:rPr lang="en-US" i="1" dirty="0"/>
                  <a:t>m</a:t>
                </a:r>
                <a:r>
                  <a:rPr lang="en-US" dirty="0"/>
                  <a:t> queens, adjoining</a:t>
                </a:r>
                <a:r>
                  <a:rPr lang="en-US" i="1" dirty="0"/>
                  <a:t> C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will result in </a:t>
                </a:r>
                <a:r>
                  <a:rPr lang="en-US" i="1" dirty="0"/>
                  <a:t>n</a:t>
                </a:r>
                <a:r>
                  <a:rPr lang="en-US" dirty="0"/>
                  <a:t> queens.</a:t>
                </a:r>
              </a:p>
              <a:p>
                <a:r>
                  <a:rPr lang="en-US" dirty="0"/>
                  <a:t>Further, none of these queens is on any line in </a:t>
                </a:r>
                <a:r>
                  <a:rPr lang="en-US" i="1" dirty="0"/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So there are no attacks added when adjoining </a:t>
                </a:r>
                <a:r>
                  <a:rPr lang="en-US" i="1" dirty="0"/>
                  <a:t>C </a:t>
                </a:r>
                <a:r>
                  <a:rPr lang="en-US" dirty="0"/>
                  <a:t>to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adjoining </a:t>
                </a:r>
                <a:r>
                  <a:rPr lang="en-US" i="1" dirty="0"/>
                  <a:t>C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gives a solution. 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79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QUEUE = {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for every square: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Let </a:t>
                </a:r>
                <a:r>
                  <a:rPr lang="en-US" i="1" dirty="0"/>
                  <a:t>T</a:t>
                </a:r>
                <a:r>
                  <a:rPr lang="en-US" dirty="0"/>
                  <a:t> be a set of the four lines containing this square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0" dirty="0"/>
                  <a:t>for each tuple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i="1" dirty="0"/>
                  <a:t> </a:t>
                </a:r>
                <a:r>
                  <a:rPr lang="en-US" b="0" dirty="0"/>
                  <a:t>in QUEUE such that </a:t>
                </a:r>
                <a:r>
                  <a:rPr lang="en-US" b="0" i="1" dirty="0"/>
                  <a:t>S ∩ T </a:t>
                </a:r>
                <a:r>
                  <a:rPr lang="en-US" b="0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0" dirty="0"/>
                  <a:t>: 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QUEUE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replace </a:t>
                </a:r>
                <a:r>
                  <a:rPr lang="en-US" b="0" i="1" dirty="0"/>
                  <a:t>j</a:t>
                </a:r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b="0" dirty="0"/>
                  <a:t>Otherwise, add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/>
                  <a:t> to QUEUE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SOLUTIONS = 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set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QUEUE: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if </a:t>
                </a:r>
                <a:r>
                  <a:rPr lang="en-US" i="1" dirty="0"/>
                  <a:t>S</a:t>
                </a:r>
                <a:r>
                  <a:rPr lang="en-US" dirty="0"/>
                  <a:t> contains all rows, SOLUTIONS = SOLUTIONS +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7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Time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0748" y="1872759"/>
                <a:ext cx="7683631" cy="4351338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closed lines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columns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diagonals</a:t>
                </a:r>
              </a:p>
              <a:p>
                <a:r>
                  <a:rPr lang="en-US" dirty="0"/>
                  <a:t>Each element of QUEUE is a set of closed lines</a:t>
                </a:r>
              </a:p>
              <a:p>
                <a:r>
                  <a:rPr lang="en-US" dirty="0"/>
                  <a:t>Max length of QUEUE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	 (size of power set of set of closed lines)</a:t>
                </a:r>
                <a:endParaRPr lang="en-US" sz="2200" b="0" dirty="0"/>
              </a:p>
              <a:p>
                <a:r>
                  <a:rPr lang="en-US" dirty="0"/>
                  <a:t>We check each element in QUEUE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times</a:t>
                </a:r>
              </a:p>
              <a:p>
                <a:r>
                  <a:rPr lang="en-US" dirty="0"/>
                  <a:t>Integer arithmetic for each square: Low 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Total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)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748" y="1872759"/>
                <a:ext cx="7683631" cy="4351338"/>
              </a:xfrm>
              <a:blipFill>
                <a:blip r:embed="rId2"/>
                <a:stretch>
                  <a:fillRect l="-1270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2688716"/>
            <a:ext cx="2362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likely among the fastest techniques to solve the problem</a:t>
            </a:r>
          </a:p>
          <a:p>
            <a:r>
              <a:rPr lang="en-US" dirty="0"/>
              <a:t>As more optimization techniques are developed, they may be applicable to </a:t>
            </a:r>
            <a:r>
              <a:rPr lang="en-US" i="1" dirty="0"/>
              <a:t>n</a:t>
            </a:r>
            <a:r>
              <a:rPr lang="en-US" dirty="0"/>
              <a:t>-Queens</a:t>
            </a:r>
          </a:p>
          <a:p>
            <a:r>
              <a:rPr lang="en-US" dirty="0"/>
              <a:t>Work being done to calculate </a:t>
            </a:r>
            <a:r>
              <a:rPr lang="en-US" i="1" dirty="0"/>
              <a:t>Q(27)</a:t>
            </a:r>
            <a:endParaRPr lang="en-US" dirty="0"/>
          </a:p>
          <a:p>
            <a:r>
              <a:rPr lang="en-US" dirty="0"/>
              <a:t>Behavior of </a:t>
            </a:r>
            <a:r>
              <a:rPr lang="en-US" i="1" dirty="0"/>
              <a:t>Q(n) </a:t>
            </a:r>
            <a:r>
              <a:rPr lang="en-US" dirty="0"/>
              <a:t>still largely unknown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Professor </a:t>
            </a:r>
            <a:r>
              <a:rPr lang="en-US" dirty="0" err="1"/>
              <a:t>Knoerr</a:t>
            </a:r>
            <a:endParaRPr lang="en-US" dirty="0"/>
          </a:p>
          <a:p>
            <a:r>
              <a:rPr lang="en-US" dirty="0"/>
              <a:t>The Oxy Math Department</a:t>
            </a:r>
          </a:p>
        </p:txBody>
      </p:sp>
    </p:spTree>
    <p:extLst>
      <p:ext uri="{BB962C8B-B14F-4D97-AF65-F5344CB8AC3E}">
        <p14:creationId xmlns:p14="http://schemas.microsoft.com/office/powerpoint/2010/main" val="403216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910867" cy="50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0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one solution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Search method (</a:t>
            </a:r>
            <a:r>
              <a:rPr lang="en-US" dirty="0" err="1"/>
              <a:t>Sosic</a:t>
            </a:r>
            <a:r>
              <a:rPr lang="en-US" dirty="0"/>
              <a:t> &amp; </a:t>
            </a:r>
            <a:r>
              <a:rPr lang="en-US" dirty="0" err="1"/>
              <a:t>Gu</a:t>
            </a:r>
            <a:r>
              <a:rPr lang="en-US" dirty="0"/>
              <a:t>)</a:t>
            </a:r>
          </a:p>
          <a:p>
            <a:r>
              <a:rPr lang="en-US" dirty="0"/>
              <a:t>Algorithm/steps:</a:t>
            </a:r>
          </a:p>
          <a:p>
            <a:r>
              <a:rPr lang="en-US" dirty="0"/>
              <a:t>1. Generate a solution corresponding to a random permutation of {0, … , n-1}</a:t>
            </a:r>
          </a:p>
          <a:p>
            <a:r>
              <a:rPr lang="en-US" dirty="0"/>
              <a:t>2. Check every column</a:t>
            </a:r>
          </a:p>
          <a:p>
            <a:pPr lvl="1"/>
            <a:r>
              <a:rPr lang="en-US" dirty="0"/>
              <a:t>If the queen in that column is attacked, check whether swapping it with another queen will decrease the number of total attacks.</a:t>
            </a:r>
          </a:p>
          <a:p>
            <a:pPr lvl="2"/>
            <a:r>
              <a:rPr lang="en-US" dirty="0"/>
              <a:t>If so, make the swap</a:t>
            </a:r>
          </a:p>
          <a:p>
            <a:pPr lvl="2"/>
            <a:r>
              <a:rPr lang="en-US" dirty="0"/>
              <a:t>If not, continue to the next column</a:t>
            </a:r>
          </a:p>
          <a:p>
            <a:r>
              <a:rPr lang="en-US" dirty="0"/>
              <a:t>3. If swaps were made, go to step 2.</a:t>
            </a:r>
          </a:p>
          <a:p>
            <a:pPr marL="0" indent="0">
              <a:buNone/>
            </a:pPr>
            <a:r>
              <a:rPr lang="en-US" dirty="0"/>
              <a:t>	If no swaps were made and there are no total attacks, end the algorithm</a:t>
            </a:r>
          </a:p>
          <a:p>
            <a:pPr marL="0" indent="0">
              <a:buNone/>
            </a:pPr>
            <a:r>
              <a:rPr lang="en-US" dirty="0"/>
              <a:t>	If no swaps were made but there still are attacks, go to step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0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initial position {2,1,0,3,4}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10" y="2735246"/>
            <a:ext cx="2876550" cy="291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0210" y="5863472"/>
            <a:ext cx="389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attacks: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2590" y="2550580"/>
            <a:ext cx="421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Column 0</a:t>
            </a:r>
          </a:p>
          <a:p>
            <a:r>
              <a:rPr lang="en-US" sz="2400" dirty="0"/>
              <a:t>Swap with column 1: 2 attacks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594" y="2429984"/>
            <a:ext cx="1397475" cy="13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Position: {1,2,0,3,4}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064" y="1937886"/>
            <a:ext cx="3118086" cy="308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762" y="5584987"/>
            <a:ext cx="389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attacks: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9019" y="2068920"/>
            <a:ext cx="4355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Swap column 0 and 2: 2 attacks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59019" y="3493820"/>
            <a:ext cx="4355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Swap column 0 and 3: 2 attacks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9019" y="4951194"/>
            <a:ext cx="435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Swap column 0 and 4: 0 attacks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120" y="1766369"/>
            <a:ext cx="1109047" cy="1127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120" y="3277139"/>
            <a:ext cx="1109047" cy="112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163" y="4780441"/>
            <a:ext cx="1174350" cy="11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27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53" y="1754437"/>
            <a:ext cx="3338507" cy="3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 Problem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80" y="2839010"/>
            <a:ext cx="3354196" cy="33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9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 of the Search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all initial positions lead to a solution</a:t>
                </a:r>
              </a:p>
              <a:p>
                <a:r>
                  <a:rPr lang="en-US" dirty="0"/>
                  <a:t>For those that do:</a:t>
                </a:r>
              </a:p>
              <a:p>
                <a:pPr lvl="1"/>
                <a:r>
                  <a:rPr lang="en-US" dirty="0"/>
                  <a:t>During each iteration, we decrease the number of swaps by at least 1</a:t>
                </a:r>
              </a:p>
              <a:p>
                <a:pPr lvl="1"/>
                <a:r>
                  <a:rPr lang="en-US" dirty="0"/>
                  <a:t>During each iteration, we 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pairs of queens</a:t>
                </a:r>
              </a:p>
              <a:p>
                <a:pPr lvl="1"/>
                <a:r>
                  <a:rPr lang="en-US" dirty="0"/>
                  <a:t>Maximum steps to find the 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Experimental results show an average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steps, even if multiple initial positions are needed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65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-Queens Problem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094" y="2245367"/>
            <a:ext cx="1704890" cy="166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315" y="2235350"/>
            <a:ext cx="1680100" cy="167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15" y="4335628"/>
            <a:ext cx="1129212" cy="1115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616" y="4345647"/>
            <a:ext cx="561842" cy="111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549" y="5451170"/>
            <a:ext cx="1118067" cy="561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934" y="5451169"/>
            <a:ext cx="564613" cy="559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56" y="4348237"/>
            <a:ext cx="1666528" cy="16746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5720" y="2245367"/>
            <a:ext cx="4815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Place </a:t>
            </a:r>
            <a:r>
              <a:rPr lang="en-US" sz="3200" i="1" dirty="0"/>
              <a:t>n </a:t>
            </a:r>
            <a:r>
              <a:rPr lang="en-US" sz="3200" dirty="0"/>
              <a:t>queens on an </a:t>
            </a:r>
            <a:r>
              <a:rPr lang="en-US" sz="3200" i="1" dirty="0"/>
              <a:t>n</a:t>
            </a:r>
            <a:r>
              <a:rPr lang="en-US" sz="3200" dirty="0"/>
              <a:t> x </a:t>
            </a:r>
            <a:r>
              <a:rPr lang="en-US" sz="3200" i="1" dirty="0"/>
              <a:t>n </a:t>
            </a:r>
            <a:r>
              <a:rPr lang="en-US" sz="3200" dirty="0"/>
              <a:t>chessboard such that no two queens attack each other.</a:t>
            </a:r>
          </a:p>
        </p:txBody>
      </p:sp>
    </p:spTree>
    <p:extLst>
      <p:ext uri="{BB962C8B-B14F-4D97-AF65-F5344CB8AC3E}">
        <p14:creationId xmlns:p14="http://schemas.microsoft.com/office/powerpoint/2010/main" val="402460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Notation/Conventions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49152" cy="4351338"/>
          </a:xfrm>
        </p:spPr>
        <p:txBody>
          <a:bodyPr/>
          <a:lstStyle/>
          <a:p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n </a:t>
            </a:r>
            <a:r>
              <a:rPr lang="en-US" dirty="0"/>
              <a:t>solution: A valid arrangement of </a:t>
            </a:r>
            <a:r>
              <a:rPr lang="en-US" i="1" dirty="0"/>
              <a:t>n </a:t>
            </a:r>
            <a:r>
              <a:rPr lang="en-US" dirty="0"/>
              <a:t>queens for an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board.</a:t>
            </a:r>
            <a:endParaRPr lang="en-US" i="1" dirty="0"/>
          </a:p>
          <a:p>
            <a:r>
              <a:rPr lang="en-US" i="1" dirty="0"/>
              <a:t>Q(n)</a:t>
            </a:r>
            <a:r>
              <a:rPr lang="en-US" dirty="0"/>
              <a:t>: Number of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solutions</a:t>
            </a:r>
            <a:endParaRPr lang="en-US" i="1" dirty="0"/>
          </a:p>
          <a:p>
            <a:r>
              <a:rPr lang="en-US" dirty="0"/>
              <a:t>Since no two queens can share a column, we identify solutions by the row of each queen as we move from right to left.</a:t>
            </a:r>
          </a:p>
          <a:p>
            <a:r>
              <a:rPr lang="en-US" dirty="0"/>
              <a:t>Start counting at zero (from the bottom left)</a:t>
            </a:r>
          </a:p>
          <a:p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 </a:t>
            </a:r>
            <a:r>
              <a:rPr lang="en-US" dirty="0"/>
              <a:t>solution is a permutation of {0, …, n-1}</a:t>
            </a:r>
          </a:p>
          <a:p>
            <a:pPr lvl="1"/>
            <a:r>
              <a:rPr lang="en-US" dirty="0"/>
              <a:t>But not every permutation gives a 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605" y="3354950"/>
            <a:ext cx="2772073" cy="2706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9743" y="2689474"/>
            <a:ext cx="195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{1,3,0,2}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5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Table of Number of Solutions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802271"/>
              </p:ext>
            </p:extLst>
          </p:nvPr>
        </p:nvGraphicFramePr>
        <p:xfrm>
          <a:off x="657223" y="1825625"/>
          <a:ext cx="11126281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631">
                  <a:extLst>
                    <a:ext uri="{9D8B030D-6E8A-4147-A177-3AD203B41FA5}">
                      <a16:colId xmlns:a16="http://schemas.microsoft.com/office/drawing/2014/main" val="1872577247"/>
                    </a:ext>
                  </a:extLst>
                </a:gridCol>
                <a:gridCol w="483096">
                  <a:extLst>
                    <a:ext uri="{9D8B030D-6E8A-4147-A177-3AD203B41FA5}">
                      <a16:colId xmlns:a16="http://schemas.microsoft.com/office/drawing/2014/main" val="345847776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9219702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180104024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188003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317181468"/>
                    </a:ext>
                  </a:extLst>
                </a:gridCol>
                <a:gridCol w="3140378">
                  <a:extLst>
                    <a:ext uri="{9D8B030D-6E8A-4147-A177-3AD203B41FA5}">
                      <a16:colId xmlns:a16="http://schemas.microsoft.com/office/drawing/2014/main" val="2753423138"/>
                    </a:ext>
                  </a:extLst>
                </a:gridCol>
                <a:gridCol w="3690126">
                  <a:extLst>
                    <a:ext uri="{9D8B030D-6E8A-4147-A177-3AD203B41FA5}">
                      <a16:colId xmlns:a16="http://schemas.microsoft.com/office/drawing/2014/main" val="3554850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55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/>
                        <a:t>Q(n)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227,514,171,973,736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22,317,699,616,364,044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7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43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1848: Problem proposed by </a:t>
                </a:r>
                <a:r>
                  <a:rPr lang="en-US" dirty="0" err="1"/>
                  <a:t>Bezzel</a:t>
                </a:r>
                <a:r>
                  <a:rPr lang="en-US" dirty="0"/>
                  <a:t> for </a:t>
                </a:r>
                <a:r>
                  <a:rPr lang="en-US" i="1" dirty="0"/>
                  <a:t>n</a:t>
                </a:r>
                <a:r>
                  <a:rPr lang="en-US" dirty="0"/>
                  <a:t> = 8</a:t>
                </a:r>
              </a:p>
              <a:p>
                <a:r>
                  <a:rPr lang="en-US" dirty="0"/>
                  <a:t>1850: Gauss claims </a:t>
                </a:r>
                <a:r>
                  <a:rPr lang="en-US" i="1" dirty="0"/>
                  <a:t>Q(8)</a:t>
                </a:r>
                <a:r>
                  <a:rPr lang="en-US" dirty="0"/>
                  <a:t> = 92</a:t>
                </a:r>
              </a:p>
              <a:p>
                <a:r>
                  <a:rPr lang="en-US" dirty="0"/>
                  <a:t>1874: </a:t>
                </a:r>
                <a:r>
                  <a:rPr lang="en-US" dirty="0" err="1"/>
                  <a:t>Pauls</a:t>
                </a:r>
                <a:r>
                  <a:rPr lang="en-US" dirty="0"/>
                  <a:t> and </a:t>
                </a:r>
                <a:r>
                  <a:rPr lang="en-US" dirty="0" err="1"/>
                  <a:t>Glaisher</a:t>
                </a:r>
                <a:r>
                  <a:rPr lang="en-US" dirty="0"/>
                  <a:t> independently prove Gauss’s claim</a:t>
                </a:r>
              </a:p>
              <a:p>
                <a:r>
                  <a:rPr lang="en-US" dirty="0"/>
                  <a:t>1874: </a:t>
                </a:r>
                <a:r>
                  <a:rPr lang="en-US" dirty="0" err="1"/>
                  <a:t>Pauls</a:t>
                </a:r>
                <a:r>
                  <a:rPr lang="en-US" dirty="0"/>
                  <a:t> proves that </a:t>
                </a:r>
                <a:r>
                  <a:rPr lang="en-US" i="1" dirty="0"/>
                  <a:t>Q(n) </a:t>
                </a:r>
                <a:r>
                  <a:rPr lang="en-US" dirty="0"/>
                  <a:t>&gt; 0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20</a:t>
                </a:r>
                <a:r>
                  <a:rPr lang="en-US" baseline="30000" dirty="0"/>
                  <a:t>th</a:t>
                </a:r>
                <a:r>
                  <a:rPr lang="en-US" dirty="0"/>
                  <a:t> Century: Problem becomes a benchmark </a:t>
                </a:r>
              </a:p>
              <a:p>
                <a:pPr marL="0" indent="0">
                  <a:buNone/>
                </a:pPr>
                <a:r>
                  <a:rPr lang="en-US" dirty="0"/>
                  <a:t>		     for combinatorial optimization</a:t>
                </a:r>
              </a:p>
              <a:p>
                <a:r>
                  <a:rPr lang="en-US" dirty="0"/>
                  <a:t>2009: </a:t>
                </a:r>
                <a:r>
                  <a:rPr lang="en-US" i="1" dirty="0"/>
                  <a:t>Q(n) </a:t>
                </a:r>
                <a:r>
                  <a:rPr lang="en-US" dirty="0"/>
                  <a:t>found for </a:t>
                </a:r>
                <a:r>
                  <a:rPr lang="en-US" i="1" dirty="0"/>
                  <a:t>n</a:t>
                </a:r>
                <a:r>
                  <a:rPr lang="en-US" dirty="0"/>
                  <a:t> = 26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19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operations are needed to complete a problem</a:t>
                </a:r>
              </a:p>
              <a:p>
                <a:pPr lvl="1"/>
                <a:r>
                  <a:rPr lang="en-US" dirty="0"/>
                  <a:t>In this case, we are interested in how the number of operations increases as</a:t>
                </a:r>
                <a:r>
                  <a:rPr lang="en-US" i="1" dirty="0"/>
                  <a:t> n</a:t>
                </a:r>
                <a:r>
                  <a:rPr lang="en-US" dirty="0"/>
                  <a:t> increases</a:t>
                </a:r>
              </a:p>
              <a:p>
                <a:pPr marL="457200" lvl="1" indent="0">
                  <a:buNone/>
                </a:pPr>
                <a:endParaRPr lang="en-US" sz="80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, for all </a:t>
                </a:r>
                <a:r>
                  <a:rPr lang="en-US" b="0" i="1" dirty="0"/>
                  <a:t>n</a:t>
                </a:r>
                <a:r>
                  <a:rPr lang="en-US" b="0" dirty="0"/>
                  <a:t> &gt; </a:t>
                </a:r>
                <a:r>
                  <a:rPr lang="en-US" b="0" i="1" dirty="0"/>
                  <a:t>N</a:t>
                </a:r>
              </a:p>
              <a:p>
                <a:pPr marL="0" indent="0">
                  <a:buNone/>
                </a:pPr>
                <a:endParaRPr lang="en-US" sz="800" b="0" dirty="0"/>
              </a:p>
              <a:p>
                <a:r>
                  <a:rPr lang="en-US" dirty="0"/>
                  <a:t>Example: Brute-force examination of every possible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permutation of {0, …, n-1}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10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Gunther’s Determinant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5792" y="2325757"/>
            <a:ext cx="369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61635" y="5345043"/>
                <a:ext cx="3183797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35" y="5345043"/>
                <a:ext cx="3183797" cy="639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3949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7251" y="1288806"/>
            <a:ext cx="2812566" cy="2812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198" y="5184021"/>
            <a:ext cx="2172053" cy="96202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15178" y="1763887"/>
            <a:ext cx="73317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point: The determinant of an </a:t>
            </a:r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n</a:t>
            </a:r>
            <a:r>
              <a:rPr lang="en-US" dirty="0"/>
              <a:t> matrix consists of a sum of </a:t>
            </a:r>
            <a:r>
              <a:rPr lang="en-US" i="1" dirty="0"/>
              <a:t>n</a:t>
            </a:r>
            <a:r>
              <a:rPr lang="en-US" dirty="0"/>
              <a:t>! products of elements. </a:t>
            </a:r>
          </a:p>
          <a:p>
            <a:r>
              <a:rPr lang="en-US" dirty="0"/>
              <a:t>Each product contains exactly one element from each row and column</a:t>
            </a:r>
          </a:p>
          <a:p>
            <a:r>
              <a:rPr lang="en-US" dirty="0"/>
              <a:t>If we represent an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board as a generic </a:t>
            </a:r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n </a:t>
            </a:r>
            <a:r>
              <a:rPr lang="en-US" dirty="0"/>
              <a:t>matrix, then the determinant contains every possible arrangement of queens with no row and column attacks.</a:t>
            </a:r>
          </a:p>
          <a:p>
            <a:r>
              <a:rPr lang="en-US" dirty="0"/>
              <a:t>Eliminating the diagonal attacks gives each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 </a:t>
            </a:r>
            <a:r>
              <a:rPr lang="en-US" dirty="0"/>
              <a:t>solution</a:t>
            </a:r>
          </a:p>
          <a:p>
            <a:pPr lvl="1"/>
            <a:r>
              <a:rPr lang="en-US" dirty="0"/>
              <a:t>But how do we identify these attacks?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6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893</Words>
  <Application>Microsoft Office PowerPoint</Application>
  <PresentationFormat>Widescreen</PresentationFormat>
  <Paragraphs>176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An Analysis of the n-Queens problem</vt:lpstr>
      <vt:lpstr>Movement of a Queen on a Chessboard</vt:lpstr>
      <vt:lpstr>N-Queens Problem</vt:lpstr>
      <vt:lpstr>N-Queens Problem</vt:lpstr>
      <vt:lpstr>Notation/Conventions</vt:lpstr>
      <vt:lpstr>Partial Table of Number of Solutions</vt:lpstr>
      <vt:lpstr>History</vt:lpstr>
      <vt:lpstr>Time Complexity</vt:lpstr>
      <vt:lpstr>Gunther’s Determinant Method</vt:lpstr>
      <vt:lpstr>Constructing the Matrix</vt:lpstr>
      <vt:lpstr>Constructing the Matrix</vt:lpstr>
      <vt:lpstr>PowerPoint Presentation</vt:lpstr>
      <vt:lpstr>Eliminating Diagonals in a 4 x 4 Matrix</vt:lpstr>
      <vt:lpstr>PowerPoint Presentation</vt:lpstr>
      <vt:lpstr>Determinant Method Time Complexity</vt:lpstr>
      <vt:lpstr>Dynamic Programming: Finding Q(n) in Stages</vt:lpstr>
      <vt:lpstr>PowerPoint Presentation</vt:lpstr>
      <vt:lpstr>Equivalence Classes of Positions</vt:lpstr>
      <vt:lpstr>Theorem</vt:lpstr>
      <vt:lpstr>Proof</vt:lpstr>
      <vt:lpstr>Algorithm</vt:lpstr>
      <vt:lpstr>Dynamic Programming Time Complexity</vt:lpstr>
      <vt:lpstr>Conclusion</vt:lpstr>
      <vt:lpstr>Acknowledgements</vt:lpstr>
      <vt:lpstr>References</vt:lpstr>
      <vt:lpstr>Finding one solution </vt:lpstr>
      <vt:lpstr>Example</vt:lpstr>
      <vt:lpstr>Position: {1,2,0,3,4}</vt:lpstr>
      <vt:lpstr>PowerPoint Presentation</vt:lpstr>
      <vt:lpstr>Time complexity of the Search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Saleem Karamali</dc:creator>
  <cp:lastModifiedBy>Saleem Karamali</cp:lastModifiedBy>
  <cp:revision>24</cp:revision>
  <dcterms:created xsi:type="dcterms:W3CDTF">2016-03-22T17:00:08Z</dcterms:created>
  <dcterms:modified xsi:type="dcterms:W3CDTF">2016-03-23T16:42:59Z</dcterms:modified>
</cp:coreProperties>
</file>