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2984999" x="0"/>
            <a:ext cy="21585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>
            <a:off y="2393175" x="0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 rot="10800000" flipH="1">
            <a:off y="2983958" x="0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 indent="152400" mar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 indent="152400" mar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5" name="Shape 15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6" name="Shape 16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1" name="Shape 21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8" name="Shape 28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4412699" x="0"/>
            <a:ext cy="7307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3" name="Shape 33"/>
          <p:cNvSpPr/>
          <p:nvPr/>
        </p:nvSpPr>
        <p:spPr>
          <a:xfrm flipH="1">
            <a:off y="3820834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4" name="Shape 34"/>
          <p:cNvSpPr/>
          <p:nvPr/>
        </p:nvSpPr>
        <p:spPr>
          <a:xfrm rot="10800000">
            <a:off y="4411617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421726" x="457200"/>
            <a:ext cy="5052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indent="15240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76256" x="6676"/>
            <a:ext cy="505479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4"/><Relationship Target="../media/image03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4"/><Relationship Target="../media/image04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jpg" Type="http://schemas.openxmlformats.org/officeDocument/2006/relationships/image" Id="rId4"/><Relationship Target="../media/image09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Predator-Prey Population Cycles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Jack Sinclair &amp; Shane Moore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Bifurcation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1200150" x="457200"/>
            <a:ext cy="3725699" cx="4102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000" lang="en"/>
              <a:t>
</a:t>
            </a:r>
            <a:r>
              <a:rPr sz="2000" lang="en"/>
              <a:t>- Threshold values of maturation delay which differ for each predator-prey system.</a:t>
            </a:r>
          </a:p>
          <a:p>
            <a:r>
              <a:t/>
            </a:r>
          </a:p>
          <a:p>
            <a:pPr rtl="0" lvl="0">
              <a:buNone/>
            </a:pPr>
            <a:r>
              <a:rPr sz="2000" lang="en"/>
              <a:t>- No population cycles in cases a, c, and d.</a:t>
            </a:r>
          </a:p>
          <a:p>
            <a:r>
              <a:t/>
            </a:r>
          </a:p>
          <a:p>
            <a:pPr>
              <a:buNone/>
            </a:pPr>
            <a:r>
              <a:rPr sz="2000" lang="en"/>
              <a:t>- Periodic populations in case b.</a:t>
            </a:r>
          </a:p>
        </p:txBody>
      </p:sp>
      <p:sp>
        <p:nvSpPr>
          <p:cNvPr id="102" name="Shape 102"/>
          <p:cNvSpPr/>
          <p:nvPr/>
        </p:nvSpPr>
        <p:spPr>
          <a:xfrm>
            <a:off y="1295500" x="4559825"/>
            <a:ext cy="3725699" cx="44274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Conclusion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000" lang="en"/>
              <a:t>
</a:t>
            </a:r>
            <a:r>
              <a:rPr sz="2000" lang="en"/>
              <a:t>- Oscillating population cycles corroborated through an analysis of the linearized system.</a:t>
            </a:r>
          </a:p>
          <a:p>
            <a:r>
              <a:t/>
            </a:r>
          </a:p>
          <a:p>
            <a:pPr rtl="0" lvl="0">
              <a:buNone/>
            </a:pPr>
            <a:r>
              <a:rPr sz="2000" lang="en"/>
              <a:t>- Maturation delay of the predator species is a key determinant for period lengths of population cycles.</a:t>
            </a:r>
          </a:p>
          <a:p>
            <a:r>
              <a:t/>
            </a:r>
          </a:p>
          <a:p>
            <a:pPr>
              <a:buNone/>
            </a:pPr>
            <a:r>
              <a:rPr sz="2000" lang="en"/>
              <a:t>- Bifurcation values of the maturation delay parameter signal changes in the predator-prey population relationship.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389650" x="457200"/>
            <a:ext cy="4173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3600" lang="en"/>
              <a:t>Linearization of the Lemming-Stoat Model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57200" marL="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➔"/>
            </a:pPr>
            <a:r>
              <a:rPr sz="3600" lang="en">
                <a:latin typeface="Arial"/>
                <a:ea typeface="Arial"/>
                <a:cs typeface="Arial"/>
                <a:sym typeface="Arial"/>
              </a:rPr>
              <a:t>Linearize at ten years (t=10) and the fixed point (lemming,stoat)=(x,y)=(10</a:t>
            </a:r>
            <a:r>
              <a:rPr baseline="30000" sz="3600" lang="en">
                <a:latin typeface="Arial"/>
                <a:ea typeface="Arial"/>
                <a:cs typeface="Arial"/>
                <a:sym typeface="Arial"/>
              </a:rPr>
              <a:t>-1</a:t>
            </a:r>
            <a:r>
              <a:rPr sz="3600" lang="en">
                <a:latin typeface="Arial"/>
                <a:ea typeface="Arial"/>
                <a:cs typeface="Arial"/>
                <a:sym typeface="Arial"/>
              </a:rPr>
              <a:t>,10</a:t>
            </a:r>
            <a:r>
              <a:rPr baseline="30000" sz="3600" lang="en">
                <a:latin typeface="Arial"/>
                <a:ea typeface="Arial"/>
                <a:cs typeface="Arial"/>
                <a:sym typeface="Arial"/>
              </a:rPr>
              <a:t>-2.5</a:t>
            </a:r>
            <a:r>
              <a:rPr sz="3600" lang="en"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rtl="0" lvl="0" indent="-457200" marL="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➔"/>
            </a:pPr>
            <a:r>
              <a:rPr sz="3600" lang="en">
                <a:latin typeface="Arial"/>
                <a:ea typeface="Arial"/>
                <a:cs typeface="Arial"/>
                <a:sym typeface="Arial"/>
              </a:rPr>
              <a:t>Complex eigenvalues and is therefore periodic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lang="en"/>
              <a:t>Lemming-Stoat Model</a:t>
            </a:r>
          </a:p>
        </p:txBody>
      </p:sp>
      <p:sp>
        <p:nvSpPr>
          <p:cNvPr id="52" name="Shape 52"/>
          <p:cNvSpPr/>
          <p:nvPr/>
        </p:nvSpPr>
        <p:spPr>
          <a:xfrm>
            <a:off y="1350237" x="52375"/>
            <a:ext cy="2066925" cx="90392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3" name="Shape 53"/>
          <p:cNvSpPr/>
          <p:nvPr/>
        </p:nvSpPr>
        <p:spPr>
          <a:xfrm>
            <a:off y="3417175" x="131124"/>
            <a:ext cy="1598625" cx="88817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lang="en"/>
              <a:t>Input Average Values</a:t>
            </a:r>
          </a:p>
        </p:txBody>
      </p:sp>
      <p:sp>
        <p:nvSpPr>
          <p:cNvPr id="59" name="Shape 59"/>
          <p:cNvSpPr/>
          <p:nvPr/>
        </p:nvSpPr>
        <p:spPr>
          <a:xfrm>
            <a:off y="1251925" x="2081300"/>
            <a:ext cy="3891575" cx="47695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3600" lang="en"/>
              <a:t>Partially Derive the Model (Lemming)</a:t>
            </a:r>
          </a:p>
        </p:txBody>
      </p:sp>
      <p:sp>
        <p:nvSpPr>
          <p:cNvPr id="65" name="Shape 65"/>
          <p:cNvSpPr/>
          <p:nvPr/>
        </p:nvSpPr>
        <p:spPr>
          <a:xfrm>
            <a:off y="1267650" x="560112"/>
            <a:ext cy="1742924" cx="80237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6" name="Shape 66"/>
          <p:cNvSpPr/>
          <p:nvPr/>
        </p:nvSpPr>
        <p:spPr>
          <a:xfrm>
            <a:off y="3214850" x="287500"/>
            <a:ext cy="1213049" cx="829639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3600" lang="en"/>
              <a:t>Partially Derive the Model (Stoat)</a:t>
            </a:r>
          </a:p>
        </p:txBody>
      </p:sp>
      <p:sp>
        <p:nvSpPr>
          <p:cNvPr id="72" name="Shape 72"/>
          <p:cNvSpPr/>
          <p:nvPr/>
        </p:nvSpPr>
        <p:spPr>
          <a:xfrm>
            <a:off y="1271432" x="178950"/>
            <a:ext cy="1526475" cx="884012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3" name="Shape 73"/>
          <p:cNvSpPr/>
          <p:nvPr/>
        </p:nvSpPr>
        <p:spPr>
          <a:xfrm>
            <a:off y="3005950" x="194581"/>
            <a:ext cy="1347425" cx="87548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lang="en"/>
              <a:t>Find Eigenvalues</a:t>
            </a:r>
          </a:p>
        </p:txBody>
      </p:sp>
      <p:sp>
        <p:nvSpPr>
          <p:cNvPr id="79" name="Shape 79"/>
          <p:cNvSpPr/>
          <p:nvPr/>
        </p:nvSpPr>
        <p:spPr>
          <a:xfrm>
            <a:off y="2085587" x="2328850"/>
            <a:ext cy="1133475" cx="44862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0" name="Shape 80"/>
          <p:cNvSpPr txBox="1"/>
          <p:nvPr/>
        </p:nvSpPr>
        <p:spPr>
          <a:xfrm>
            <a:off y="1386100" x="1190100"/>
            <a:ext cy="588599" cx="6763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sz="1800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point (x,y)=(10</a:t>
            </a:r>
            <a:r>
              <a:rPr baseline="30000" sz="1800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-1</a:t>
            </a:r>
            <a:r>
              <a:rPr sz="1800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,10</a:t>
            </a:r>
            <a:r>
              <a:rPr baseline="30000" sz="1800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-2.5</a:t>
            </a:r>
            <a:r>
              <a:rPr sz="1800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with t=10 produces the following Jacobian Matrix 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y="3329975" x="731262"/>
            <a:ext cy="1215899" cx="7681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lnSpc>
                <a:spcPct val="115000"/>
              </a:lnSpc>
              <a:spcAft>
                <a:spcPts val="100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sz="3000" lang="en">
                <a:solidFill>
                  <a:schemeClr val="dk1"/>
                </a:solidFill>
              </a:rPr>
              <a:t>Which yield the complex eigenvalues:</a:t>
            </a:r>
          </a:p>
          <a:p>
            <a:pPr algn="ctr" rtl="0" lvl="0">
              <a:lnSpc>
                <a:spcPct val="115000"/>
              </a:lnSpc>
              <a:spcAft>
                <a:spcPts val="1000"/>
              </a:spcAft>
              <a:buNone/>
            </a:pPr>
            <a:r>
              <a:rPr sz="3000" lang="en">
                <a:solidFill>
                  <a:schemeClr val="dk1"/>
                </a:solidFill>
              </a:rPr>
              <a:t> {-1.5855 - 13.0678·î, -1.5855 + 13.0678·î}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Sensitivity Testing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000" lang="en"/>
              <a:t>- Individually increase and decrease each parameter to see its effect on cycle period.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	</a:t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sz="2000" lang="en"/>
              <a:t>- Bifurcation value (𝛕 = 0.2) for maturation delay.</a:t>
            </a:r>
          </a:p>
        </p:txBody>
      </p:sp>
      <p:sp>
        <p:nvSpPr>
          <p:cNvPr id="88" name="Shape 88"/>
          <p:cNvSpPr/>
          <p:nvPr/>
        </p:nvSpPr>
        <p:spPr>
          <a:xfrm>
            <a:off y="2342325" x="195450"/>
            <a:ext cy="2027849" cx="47012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9" name="Shape 89"/>
          <p:cNvSpPr/>
          <p:nvPr/>
        </p:nvSpPr>
        <p:spPr>
          <a:xfrm>
            <a:off y="2342325" x="4627075"/>
            <a:ext cy="2027849" cx="44407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sz="4000" lang="en"/>
              <a:t>Additional Predator-Prey Systems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buClr>
                <a:schemeClr val="dk1"/>
              </a:buClr>
              <a:buSzPct val="66666"/>
              <a:buFont typeface="Georgia"/>
              <a:buChar char="●"/>
            </a:pPr>
            <a:r>
              <a:rPr lang="en"/>
              <a:t>Hare-lynx system</a:t>
            </a:r>
          </a:p>
          <a:p>
            <a:pPr rtl="0" lvl="1" indent="-355600" marL="914400">
              <a:buClr>
                <a:schemeClr val="dk1"/>
              </a:buClr>
              <a:buSzPct val="100000"/>
              <a:buFont typeface="Georgia"/>
              <a:buChar char="○"/>
            </a:pPr>
            <a:r>
              <a:rPr sz="2000" lang="en"/>
              <a:t>Similar system of differential equations</a:t>
            </a:r>
          </a:p>
          <a:p>
            <a:pPr rtl="0" lvl="1" indent="-355600" marL="914400">
              <a:buClr>
                <a:schemeClr val="dk1"/>
              </a:buClr>
              <a:buSzPct val="100000"/>
              <a:buFont typeface="Georgia"/>
              <a:buChar char="○"/>
            </a:pPr>
            <a:r>
              <a:rPr sz="2000" lang="en"/>
              <a:t>Only parameter for maturation delay remained significant</a:t>
            </a:r>
          </a:p>
          <a:p>
            <a:pPr rtl="0" lvl="1" indent="-355600" marL="914400">
              <a:buClr>
                <a:schemeClr val="dk1"/>
              </a:buClr>
              <a:buSzPct val="100000"/>
              <a:buFont typeface="Georgia"/>
              <a:buChar char="○"/>
            </a:pPr>
            <a:r>
              <a:rPr sz="2000" lang="en"/>
              <a:t>Maturation delay value (𝛕 = 1.5)</a:t>
            </a:r>
          </a:p>
          <a:p>
            <a:r>
              <a:t/>
            </a:r>
          </a:p>
          <a:p>
            <a:pPr rtl="0" lvl="0" indent="-355600" marL="457200">
              <a:buClr>
                <a:schemeClr val="dk1"/>
              </a:buClr>
              <a:buSzPct val="66666"/>
              <a:buFont typeface="Georgia"/>
              <a:buChar char="●"/>
            </a:pPr>
            <a:r>
              <a:rPr lang="en"/>
              <a:t>Moose-wolf system</a:t>
            </a:r>
          </a:p>
          <a:p>
            <a:pPr rtl="0" lvl="1" indent="-355600" marL="914400">
              <a:buClr>
                <a:schemeClr val="dk1"/>
              </a:buClr>
              <a:buSzPct val="100000"/>
              <a:buFont typeface="Georgia"/>
              <a:buChar char="○"/>
            </a:pPr>
            <a:r>
              <a:rPr sz="2000" lang="en"/>
              <a:t>Wolf maturation delay time of 1.8 years estimates a 38 year population cycle period.</a:t>
            </a:r>
          </a:p>
          <a:p>
            <a:pPr lvl="1" indent="-355600" marL="914400">
              <a:buClr>
                <a:schemeClr val="dk1"/>
              </a:buClr>
              <a:buSzPct val="100000"/>
              <a:buFont typeface="Georgia"/>
              <a:buChar char="○"/>
            </a:pPr>
            <a:r>
              <a:rPr sz="2000" lang="en"/>
              <a:t>Falls in line with past estimates and observations.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