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12" y="-2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10633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2984999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0" y="2393175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 rot="10800000" flipH="1">
            <a:off x="0" y="2983958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indent="1524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marL="0" indent="152400"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marL="0" indent="152400"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marL="0" indent="1524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marL="0" indent="1524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marL="0" indent="1524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marL="0" indent="1524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marL="0" indent="1524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marL="0" indent="1524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6" name="Shape 16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0" name="Shape 30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4412699"/>
            <a:ext cx="9144000" cy="7307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526627" y="3820834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4" name="Shape 34"/>
          <p:cNvSpPr/>
          <p:nvPr/>
        </p:nvSpPr>
        <p:spPr>
          <a:xfrm rot="10800000">
            <a:off x="4526627" y="4411617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4421726"/>
            <a:ext cx="8229600" cy="505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indent="15240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6676" y="76256"/>
            <a:ext cx="9134130" cy="5054792"/>
          </a:xfrm>
          <a:custGeom>
            <a:avLst/>
            <a:gdLst/>
            <a:ahLst/>
            <a:cxnLst/>
            <a:rect l="0" t="0" r="0" b="0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indent="30480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6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Jacobi Elliptic Functions from a Dynamical Systems Point of View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Original Paper by Kenneth R. Meyer</a:t>
            </a:r>
          </a:p>
          <a:p>
            <a:pPr>
              <a:buNone/>
            </a:pPr>
            <a:r>
              <a:rPr lang="en"/>
              <a:t>Project and Presentation by Andrew Featherston and Jesse Kreger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Proof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When k=O our third differential becomes O. Therefore, z=dn(t,k) is a constant and we are left with the following two dimensional system assuming z=1: </a:t>
            </a:r>
          </a:p>
        </p:txBody>
      </p:sp>
      <p:sp>
        <p:nvSpPr>
          <p:cNvPr id="105" name="Shape 105"/>
          <p:cNvSpPr/>
          <p:nvPr/>
        </p:nvSpPr>
        <p:spPr>
          <a:xfrm>
            <a:off x="1057587" y="3434037"/>
            <a:ext cx="1952625" cy="3905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06" name="Shape 106"/>
          <p:cNvSpPr/>
          <p:nvPr/>
        </p:nvSpPr>
        <p:spPr>
          <a:xfrm>
            <a:off x="3124550" y="3510062"/>
            <a:ext cx="1480499" cy="2384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4929925" y="2938750"/>
            <a:ext cx="2533650" cy="138112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Proof Continued	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This is a simple coupled system of ordinary linear differential equations. Using techniques learned in this class we can find the general solution. </a:t>
            </a:r>
          </a:p>
          <a:p>
            <a:pPr>
              <a:buNone/>
            </a:pPr>
            <a:r>
              <a:rPr lang="en"/>
              <a:t> </a:t>
            </a:r>
          </a:p>
        </p:txBody>
      </p:sp>
      <p:sp>
        <p:nvSpPr>
          <p:cNvPr id="114" name="Shape 114"/>
          <p:cNvSpPr/>
          <p:nvPr/>
        </p:nvSpPr>
        <p:spPr>
          <a:xfrm>
            <a:off x="918125" y="1900000"/>
            <a:ext cx="6995274" cy="336972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Proof Continued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/>
              <a:t>Using Euler’s formula and Section 3.4 of our textbook we can find that the solution to our system will be: </a:t>
            </a:r>
          </a:p>
          <a:p>
            <a:endParaRPr lang="en" sz="2400"/>
          </a:p>
          <a:p>
            <a:endParaRPr lang="en" sz="2400"/>
          </a:p>
          <a:p>
            <a:endParaRPr lang="en" sz="2400"/>
          </a:p>
          <a:p>
            <a:endParaRPr lang="en" sz="2400"/>
          </a:p>
          <a:p>
            <a:pPr>
              <a:buNone/>
            </a:pPr>
            <a:r>
              <a:rPr lang="en" sz="2400"/>
              <a:t>And thus we have shown x=sin(t) and y=cos(t).</a:t>
            </a:r>
          </a:p>
        </p:txBody>
      </p:sp>
      <p:sp>
        <p:nvSpPr>
          <p:cNvPr id="121" name="Shape 121"/>
          <p:cNvSpPr/>
          <p:nvPr/>
        </p:nvSpPr>
        <p:spPr>
          <a:xfrm>
            <a:off x="1618000" y="2136525"/>
            <a:ext cx="5638800" cy="15049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3000"/>
              <a:t>Application: Integrating Factorable Quartics</a:t>
            </a:r>
          </a:p>
        </p:txBody>
      </p:sp>
      <p:sp>
        <p:nvSpPr>
          <p:cNvPr id="127" name="Shape 127"/>
          <p:cNvSpPr/>
          <p:nvPr/>
        </p:nvSpPr>
        <p:spPr>
          <a:xfrm>
            <a:off x="2088337" y="1351787"/>
            <a:ext cx="4448175" cy="33051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/>
        </p:nvSpPr>
        <p:spPr>
          <a:xfrm>
            <a:off x="1913175" y="57712"/>
            <a:ext cx="5615675" cy="50280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1990125" y="50762"/>
            <a:ext cx="5476249" cy="50419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cxnSp>
        <p:nvCxnSpPr>
          <p:cNvPr id="138" name="Shape 138"/>
          <p:cNvCxnSpPr/>
          <p:nvPr/>
        </p:nvCxnSpPr>
        <p:spPr>
          <a:xfrm>
            <a:off x="5239650" y="3182250"/>
            <a:ext cx="1596000" cy="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xmlns:p14="http://schemas.microsoft.com/office/powerpoint/2010/main"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Real World Example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600"/>
              <a:t>Jesse decided to build an arch 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600"/>
              <a:t>Area between top of arch and the x-axis modeled by F(x)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600"/>
              <a:t>Andrew Featherston is a blimp aficionado, wants to see arch in blimp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600"/>
              <a:t>For safety reasons Jesse worried about average distance between blimp and  arch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600"/>
              <a:t>x-axis from 0 to 1 is path of blimp </a:t>
            </a:r>
          </a:p>
          <a:p>
            <a:pPr marL="457200" lvl="0" indent="-330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600"/>
              <a:t>Average distance of blimp from arch will be F(x)/1=F(x)</a:t>
            </a:r>
          </a:p>
          <a:p>
            <a:endParaRPr lang="en" sz="1600"/>
          </a:p>
          <a:p>
            <a:endParaRPr lang="en" sz="1600"/>
          </a:p>
        </p:txBody>
      </p:sp>
      <p:sp>
        <p:nvSpPr>
          <p:cNvPr id="145" name="Shape 14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4762748" y="1200150"/>
            <a:ext cx="4102374" cy="3909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cxnSp>
        <p:nvCxnSpPr>
          <p:cNvPr id="147" name="Shape 147"/>
          <p:cNvCxnSpPr/>
          <p:nvPr/>
        </p:nvCxnSpPr>
        <p:spPr>
          <a:xfrm>
            <a:off x="4540675" y="1205650"/>
            <a:ext cx="0" cy="3976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48" name="Shape 148"/>
          <p:cNvSpPr/>
          <p:nvPr/>
        </p:nvSpPr>
        <p:spPr>
          <a:xfrm>
            <a:off x="4347100" y="860474"/>
            <a:ext cx="1549400" cy="116347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/>
        </p:nvSpPr>
        <p:spPr>
          <a:xfrm>
            <a:off x="816800" y="106537"/>
            <a:ext cx="7666076" cy="49304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Conclusion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Jacobi Elliptic Functions can be defined in terms of a system of differential equations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Adds depth and theory to elliptic functions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Use basic ODEs theorems, ideas, and techniques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Jacobi Elliptic Functions have many applications to math and sciences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Anti-differentiation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Physics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Engineering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Chemistry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Works Cited	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/>
              <a:t>Blanchard, Paul, Robert L. Devaney, and Glen R. Hall. Differential Equations. Boston, MA: Brooks/Cole, Cengage    Learning, 2012. Print.</a:t>
            </a:r>
          </a:p>
          <a:p>
            <a:endParaRPr lang="en" sz="1800"/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/>
              <a:t>Meyer, Kenneth R. "Jacobi Elliptic Functions from a Dynamical Systems Point of View." The American Mathematical Monthly 108.8 (2001): 729-37. JSTOR. Web. 10 Oct. 2013.</a:t>
            </a:r>
          </a:p>
          <a:p>
            <a:endParaRPr lang="en" sz="1800"/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/>
              <a:t>National Institute of Standards and Technology. Jacobian Elliptic Functions Properties. Digital Library of Mathematical Functions. Web. 6 Nov. 2013.</a:t>
            </a:r>
          </a:p>
          <a:p>
            <a:endParaRPr lang="en" sz="1800"/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800"/>
              <a:t>Weisstein, Eric W. "Jacobi Elliptic Functions." Wolfram MathWorld. Web. 6 Nov. 2013.</a:t>
            </a:r>
          </a:p>
          <a:p>
            <a:endParaRPr lang="en" sz="1800"/>
          </a:p>
          <a:p>
            <a:endParaRPr lang="en" sz="1800"/>
          </a:p>
          <a:p>
            <a:endParaRPr lang="en" sz="180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Topic Overview and Results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We will examine three Jacobi Elliptic Functions that can be defined by a three dimensional system of ordinary differential equations.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We will analyze this three dimensional system using techniques we have learned in this class. 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We will show how we can use Jacobi Elliptic Functions to compute a difficult integral.</a:t>
            </a:r>
          </a:p>
          <a:p>
            <a:pPr marL="457200" lvl="0" indent="-3175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 b="1" u="sng">
                <a:latin typeface="Trebuchet MS"/>
                <a:ea typeface="Trebuchet MS"/>
                <a:cs typeface="Trebuchet MS"/>
                <a:sym typeface="Trebuchet MS"/>
              </a:rPr>
              <a:t>Thesis</a:t>
            </a:r>
            <a:r>
              <a:rPr lang="en" sz="1400">
                <a:latin typeface="Trebuchet MS"/>
                <a:ea typeface="Trebuchet MS"/>
                <a:cs typeface="Trebuchet MS"/>
                <a:sym typeface="Trebuchet MS"/>
              </a:rPr>
              <a:t>: Jacobi Elliptic Functions can be defined as a set of functions that satisfy a three dimensional first order system of differential equations. These functions can then be used in a wide variety of scientific contexts, such as dealing with certain algebraic expressions.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3000"/>
              <a:t>What are Jacobi Elliptic Functions?</a:t>
            </a:r>
          </a:p>
        </p:txBody>
      </p:sp>
      <p:sp>
        <p:nvSpPr>
          <p:cNvPr id="52" name="Shape 52"/>
          <p:cNvSpPr/>
          <p:nvPr/>
        </p:nvSpPr>
        <p:spPr>
          <a:xfrm>
            <a:off x="2030729" y="2130629"/>
            <a:ext cx="4257250" cy="16477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3" name="Shape 53"/>
          <p:cNvSpPr/>
          <p:nvPr/>
        </p:nvSpPr>
        <p:spPr>
          <a:xfrm>
            <a:off x="1990100" y="3451425"/>
            <a:ext cx="4682100" cy="39420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3600"/>
              <a:t>Properties of Jacobi Elliptic Functions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Group of basic elliptic functions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Similar to trigonometric functions</a:t>
            </a:r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Used to anti-differentiate certain expressions and have many uses in real world sciences such as physics, chemistry, and engineering.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Jacobi Elliptic Functions	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There are three Jacobi Elliptic Functions we will be dealing with: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Sine amplitude = sn(t,k)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Cosine amplitude = cn(t,k)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Delta amplitude = dn(t,k)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343387" y="249662"/>
            <a:ext cx="4295775" cy="25050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1" name="Shape 71"/>
          <p:cNvSpPr/>
          <p:nvPr/>
        </p:nvSpPr>
        <p:spPr>
          <a:xfrm>
            <a:off x="5203100" y="2826525"/>
            <a:ext cx="3380074" cy="17182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Functions Defined By ODEs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1800"/>
              <a:t>We can use a differential equation approach to define functions. We will use the trigonometric functions cosine and sine as one such example.</a:t>
            </a:r>
          </a:p>
        </p:txBody>
      </p:sp>
      <p:sp>
        <p:nvSpPr>
          <p:cNvPr id="78" name="Shape 78"/>
          <p:cNvSpPr/>
          <p:nvPr/>
        </p:nvSpPr>
        <p:spPr>
          <a:xfrm>
            <a:off x="4773087" y="2150100"/>
            <a:ext cx="4029075" cy="27146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9" name="Shape 79"/>
          <p:cNvSpPr txBox="1"/>
          <p:nvPr/>
        </p:nvSpPr>
        <p:spPr>
          <a:xfrm>
            <a:off x="596075" y="2057400"/>
            <a:ext cx="3797399" cy="132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buClr>
                <a:schemeClr val="dk1"/>
              </a:buClr>
              <a:buSzPct val="78571"/>
              <a:buFont typeface="Arial"/>
              <a:buNone/>
            </a:pPr>
            <a:r>
              <a:rPr lang="en"/>
              <a:t>Our approach is to define cosine and sine as the harmonic oscillating functions that satisfy this two dimensional system.</a:t>
            </a:r>
          </a:p>
          <a:p>
            <a:endParaRPr lang="en"/>
          </a:p>
          <a:p>
            <a:endParaRPr lang="en"/>
          </a:p>
        </p:txBody>
      </p:sp>
      <p:sp>
        <p:nvSpPr>
          <p:cNvPr id="80" name="Shape 80"/>
          <p:cNvSpPr/>
          <p:nvPr/>
        </p:nvSpPr>
        <p:spPr>
          <a:xfrm>
            <a:off x="-12" y="3083112"/>
            <a:ext cx="4657725" cy="141922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3000"/>
              <a:t>Jacobi Elliptic Functions as a System of ODEs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1800"/>
              <a:t>By letting x=sn(t,k) y=cn(t,k) z=dn(t,k) we have:</a:t>
            </a:r>
          </a:p>
          <a:p>
            <a:endParaRPr lang="en" sz="1800"/>
          </a:p>
          <a:p>
            <a:endParaRPr lang="en" sz="1800"/>
          </a:p>
          <a:p>
            <a:endParaRPr lang="en" sz="1800"/>
          </a:p>
          <a:p>
            <a:endParaRPr lang="en" sz="1800"/>
          </a:p>
          <a:p>
            <a:endParaRPr lang="en" sz="1800"/>
          </a:p>
          <a:p>
            <a:endParaRPr lang="en" sz="1800"/>
          </a:p>
          <a:p>
            <a:pPr lvl="0" rtl="0">
              <a:buNone/>
            </a:pPr>
            <a:r>
              <a:rPr lang="en" sz="1800"/>
              <a:t>And since our initial conditions are satisfied as well, our system is satisfied.</a:t>
            </a:r>
          </a:p>
        </p:txBody>
      </p:sp>
      <p:sp>
        <p:nvSpPr>
          <p:cNvPr id="87" name="Shape 87"/>
          <p:cNvSpPr/>
          <p:nvPr/>
        </p:nvSpPr>
        <p:spPr>
          <a:xfrm>
            <a:off x="194454" y="2044104"/>
            <a:ext cx="4257250" cy="16477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8" name="Shape 88"/>
          <p:cNvSpPr/>
          <p:nvPr/>
        </p:nvSpPr>
        <p:spPr>
          <a:xfrm>
            <a:off x="4873977" y="2039302"/>
            <a:ext cx="3881149" cy="202817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cxnSp>
        <p:nvCxnSpPr>
          <p:cNvPr id="89" name="Shape 89"/>
          <p:cNvCxnSpPr/>
          <p:nvPr/>
        </p:nvCxnSpPr>
        <p:spPr>
          <a:xfrm>
            <a:off x="4450000" y="1194375"/>
            <a:ext cx="38399" cy="3987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Proposition: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As k approaches 0 from the right we have: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sn(t,k)			sin(t)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cn(t,k)			cos(t)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dn(t,k)		1</a:t>
            </a:r>
          </a:p>
          <a:p>
            <a:endParaRPr lang="en"/>
          </a:p>
        </p:txBody>
      </p:sp>
      <p:sp>
        <p:nvSpPr>
          <p:cNvPr id="96" name="Shape 96"/>
          <p:cNvSpPr/>
          <p:nvPr/>
        </p:nvSpPr>
        <p:spPr>
          <a:xfrm>
            <a:off x="2388725" y="1926375"/>
            <a:ext cx="789900" cy="2213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7" name="Shape 97"/>
          <p:cNvSpPr/>
          <p:nvPr/>
        </p:nvSpPr>
        <p:spPr>
          <a:xfrm>
            <a:off x="2388725" y="2285900"/>
            <a:ext cx="789900" cy="2213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8" name="Shape 98"/>
          <p:cNvSpPr/>
          <p:nvPr/>
        </p:nvSpPr>
        <p:spPr>
          <a:xfrm>
            <a:off x="2451325" y="2645425"/>
            <a:ext cx="727200" cy="2213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Microsoft Macintosh PowerPoint</Application>
  <PresentationFormat>On-screen Show (16:9)</PresentationFormat>
  <Paragraphs>73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paper-plane</vt:lpstr>
      <vt:lpstr>Jacobi Elliptic Functions from a Dynamical Systems Point of View</vt:lpstr>
      <vt:lpstr>Topic Overview and Results</vt:lpstr>
      <vt:lpstr>What are Jacobi Elliptic Functions?</vt:lpstr>
      <vt:lpstr>Properties of Jacobi Elliptic Functions</vt:lpstr>
      <vt:lpstr>Jacobi Elliptic Functions </vt:lpstr>
      <vt:lpstr>PowerPoint Presentation</vt:lpstr>
      <vt:lpstr>Functions Defined By ODEs</vt:lpstr>
      <vt:lpstr>Jacobi Elliptic Functions as a System of ODEs</vt:lpstr>
      <vt:lpstr>Proposition:</vt:lpstr>
      <vt:lpstr>Proof</vt:lpstr>
      <vt:lpstr>Proof Continued </vt:lpstr>
      <vt:lpstr>Proof Continued</vt:lpstr>
      <vt:lpstr>Application: Integrating Factorable Quartics</vt:lpstr>
      <vt:lpstr>PowerPoint Presentation</vt:lpstr>
      <vt:lpstr>PowerPoint Presentation</vt:lpstr>
      <vt:lpstr>Real World Example</vt:lpstr>
      <vt:lpstr>PowerPoint Presentation</vt:lpstr>
      <vt:lpstr>Conclusion</vt:lpstr>
      <vt:lpstr>Works Cited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Jacobi Elliptic Functions from a Dynamical Systems Point of View</dc:title>
  <cp:lastModifiedBy>Don Kreger</cp:lastModifiedBy>
  <cp:revision>1</cp:revision>
  <dcterms:modified xsi:type="dcterms:W3CDTF">2013-12-02T20:07:28Z</dcterms:modified>
</cp:coreProperties>
</file>