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5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6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12/3/13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B1115196-1C6F-4784-83AC-30756D8F10B3}" type="datetimeFigureOut">
              <a:rPr lang="en-US" smtClean="0"/>
              <a:t>12/3/13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12/3/13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12/3/13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12/3/13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12/3/13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12/3/13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12/3/13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1115196-1C6F-4784-83AC-30756D8F10B3}" type="datetimeFigureOut">
              <a:rPr lang="en-US" smtClean="0"/>
              <a:t>12/3/13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344488">
              <a:defRPr sz="1800"/>
            </a:lvl6pPr>
            <a:lvl7pPr marL="1946275" indent="-344488">
              <a:defRPr sz="1800"/>
            </a:lvl7pPr>
            <a:lvl8pPr marL="1946275" indent="-344488">
              <a:defRPr sz="1800"/>
            </a:lvl8pPr>
            <a:lvl9pPr marL="1946275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12/3/13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12/3/13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12/3/13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12/3/13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B1115196-1C6F-4784-83AC-30756D8F10B3}" type="datetimeFigureOut">
              <a:rPr lang="en-US" smtClean="0"/>
              <a:t>12/3/13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12/3/13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41867" y="3913281"/>
            <a:ext cx="7780867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Delay Differential Equations and Their Applications in Biology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Meredith Heller &amp; Sofia Palmer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76484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ODEs have been used to model many different types of systems including biological ones</a:t>
            </a:r>
          </a:p>
          <a:p>
            <a:r>
              <a:rPr lang="en-US" dirty="0" smtClean="0"/>
              <a:t>But they often “cannot capture the rich variety of dynamics observed in natural systems” (Forde 1) </a:t>
            </a:r>
          </a:p>
          <a:p>
            <a:r>
              <a:rPr lang="en-US" dirty="0"/>
              <a:t> </a:t>
            </a:r>
            <a:r>
              <a:rPr lang="en-US" dirty="0" smtClean="0"/>
              <a:t>DDEs include a time delay which makes the systems more logical and accurate biologically</a:t>
            </a:r>
          </a:p>
          <a:p>
            <a:r>
              <a:rPr lang="en-US" dirty="0"/>
              <a:t>Thesis: Delay differential equations include the time delays that inherently exist in biological processes, proving that delay differential equations more accurately model the life sciences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280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ODEs vs. DDEs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Main difference is in their initial conditions’</a:t>
            </a:r>
          </a:p>
          <a:p>
            <a:pPr lvl="1"/>
            <a:r>
              <a:rPr lang="en-US" sz="2400" dirty="0" smtClean="0"/>
              <a:t>ODEs: initial instant of time </a:t>
            </a:r>
            <a:r>
              <a:rPr lang="en-US" sz="2400" dirty="0" smtClean="0">
                <a:sym typeface="Wingdings"/>
              </a:rPr>
              <a:t></a:t>
            </a:r>
            <a:r>
              <a:rPr lang="en-US" sz="2400" dirty="0" smtClean="0"/>
              <a:t> x(t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 =  x</a:t>
            </a:r>
            <a:r>
              <a:rPr lang="en-US" sz="2400" baseline="-25000" dirty="0" smtClean="0"/>
              <a:t>0</a:t>
            </a:r>
          </a:p>
          <a:p>
            <a:pPr lvl="1"/>
            <a:r>
              <a:rPr lang="en-US" sz="2400" dirty="0" smtClean="0"/>
              <a:t>DDEs: </a:t>
            </a:r>
            <a:r>
              <a:rPr lang="en-US" sz="2400" dirty="0"/>
              <a:t>needs the values for all past values of time </a:t>
            </a:r>
            <a:r>
              <a:rPr lang="en-US" sz="2400" dirty="0" smtClean="0"/>
              <a:t>, in simple DDEs the initial time interval is: [t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- </a:t>
            </a:r>
            <a:r>
              <a:rPr lang="en-US" sz="2400" dirty="0" err="1" smtClean="0"/>
              <a:t>τ</a:t>
            </a:r>
            <a:r>
              <a:rPr lang="en-US" sz="2400" dirty="0" smtClean="0"/>
              <a:t>, t</a:t>
            </a:r>
            <a:r>
              <a:rPr lang="en-US" sz="2400" baseline="-25000" dirty="0" smtClean="0"/>
              <a:t>0</a:t>
            </a:r>
            <a:r>
              <a:rPr lang="en-US" sz="2400" dirty="0"/>
              <a:t>]</a:t>
            </a:r>
            <a:endParaRPr lang="en-US" sz="2400" dirty="0" smtClean="0"/>
          </a:p>
          <a:p>
            <a:pPr lvl="2"/>
            <a:r>
              <a:rPr lang="en-US" sz="2400" dirty="0" err="1" smtClean="0"/>
              <a:t>τ</a:t>
            </a:r>
            <a:r>
              <a:rPr lang="en-US" sz="2400" dirty="0" smtClean="0"/>
              <a:t> is a positive constant, that stands for a specific point in time</a:t>
            </a:r>
          </a:p>
          <a:p>
            <a:pPr lvl="2"/>
            <a:r>
              <a:rPr lang="en-US" sz="2400" dirty="0"/>
              <a:t>t</a:t>
            </a:r>
            <a:r>
              <a:rPr lang="en-US" sz="2400" baseline="-25000" dirty="0"/>
              <a:t>0</a:t>
            </a:r>
            <a:r>
              <a:rPr lang="en-US" sz="2400" dirty="0"/>
              <a:t>- </a:t>
            </a:r>
            <a:r>
              <a:rPr lang="en-US" sz="2400" dirty="0" err="1" smtClean="0"/>
              <a:t>τ</a:t>
            </a:r>
            <a:r>
              <a:rPr lang="en-US" sz="2400" dirty="0" smtClean="0"/>
              <a:t> stands for a “previous time”</a:t>
            </a:r>
          </a:p>
          <a:p>
            <a:pPr marL="685800" lvl="2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268389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375" y="725380"/>
            <a:ext cx="7583488" cy="6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Solving: Method of Steps</a:t>
            </a:r>
            <a:endParaRPr lang="en-US" dirty="0"/>
          </a:p>
        </p:txBody>
      </p:sp>
      <p:pic>
        <p:nvPicPr>
          <p:cNvPr id="4" name="Picture 3" descr="Screen Shot 2013-12-03 at 1.07.3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85" y="1686124"/>
            <a:ext cx="4806462" cy="2344726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703418" y="3393911"/>
            <a:ext cx="7190120" cy="9182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22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On the interval                   y(t) is given by p(t) so we can say it is solved for this interval and call it 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52220" y="4222420"/>
            <a:ext cx="5268469" cy="1659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22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Note: when                                                              then                  becomes                                                 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  </a:t>
            </a:r>
            <a:endParaRPr lang="en-US" dirty="0"/>
          </a:p>
        </p:txBody>
      </p:sp>
      <p:pic>
        <p:nvPicPr>
          <p:cNvPr id="11" name="Picture 10" descr="Screen Shot 2013-12-03 at 1.14.0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9420" y="3462555"/>
            <a:ext cx="965224" cy="371240"/>
          </a:xfrm>
          <a:prstGeom prst="rect">
            <a:avLst/>
          </a:prstGeom>
        </p:spPr>
      </p:pic>
      <p:pic>
        <p:nvPicPr>
          <p:cNvPr id="12" name="Picture 11" descr="Screen Shot 2013-12-03 at 1.22.16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7719" y="3799473"/>
            <a:ext cx="592970" cy="345899"/>
          </a:xfrm>
          <a:prstGeom prst="rect">
            <a:avLst/>
          </a:prstGeom>
        </p:spPr>
      </p:pic>
      <p:sp>
        <p:nvSpPr>
          <p:cNvPr id="13" name="Content Placeholder 2"/>
          <p:cNvSpPr txBox="1">
            <a:spLocks/>
          </p:cNvSpPr>
          <p:nvPr/>
        </p:nvSpPr>
        <p:spPr>
          <a:xfrm>
            <a:off x="5615355" y="2098126"/>
            <a:ext cx="3204796" cy="1659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22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 order to solve DDE’s using Method of Steps, need a history function</a:t>
            </a:r>
            <a:endParaRPr lang="en-US" dirty="0"/>
          </a:p>
        </p:txBody>
      </p:sp>
      <p:pic>
        <p:nvPicPr>
          <p:cNvPr id="14" name="Picture 13" descr="Screen Shot 2013-12-03 at 1.26.09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6643" y="4296346"/>
            <a:ext cx="3370518" cy="426157"/>
          </a:xfrm>
          <a:prstGeom prst="rect">
            <a:avLst/>
          </a:prstGeom>
        </p:spPr>
      </p:pic>
      <p:pic>
        <p:nvPicPr>
          <p:cNvPr id="15" name="Picture 14" descr="Screen Shot 2013-12-03 at 1.27.45 P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613" y="4647060"/>
            <a:ext cx="937282" cy="353691"/>
          </a:xfrm>
          <a:prstGeom prst="rect">
            <a:avLst/>
          </a:prstGeom>
        </p:spPr>
      </p:pic>
      <p:pic>
        <p:nvPicPr>
          <p:cNvPr id="16" name="Picture 15" descr="Screen Shot 2013-12-03 at 1.28.40 PM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329" y="4699419"/>
            <a:ext cx="2257816" cy="333764"/>
          </a:xfrm>
          <a:prstGeom prst="rect">
            <a:avLst/>
          </a:prstGeom>
        </p:spPr>
      </p:pic>
      <p:pic>
        <p:nvPicPr>
          <p:cNvPr id="17" name="Picture 16" descr="Screen Shot 2013-12-03 at 1.32.29 PM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7059" y="5231410"/>
            <a:ext cx="4948368" cy="137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980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78" y="588830"/>
            <a:ext cx="7583488" cy="741182"/>
          </a:xfrm>
        </p:spPr>
        <p:txBody>
          <a:bodyPr/>
          <a:lstStyle/>
          <a:p>
            <a:r>
              <a:rPr lang="en-US" dirty="0" smtClean="0"/>
              <a:t>Solving: Method of Steps Cont.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3333424"/>
            <a:ext cx="7248129" cy="777516"/>
          </a:xfrm>
        </p:spPr>
        <p:txBody>
          <a:bodyPr/>
          <a:lstStyle/>
          <a:p>
            <a:r>
              <a:rPr lang="en-US" dirty="0" smtClean="0"/>
              <a:t>This equation is now an ordinary differential equation because                    is known, it is </a:t>
            </a:r>
            <a:endParaRPr lang="en-US" dirty="0"/>
          </a:p>
        </p:txBody>
      </p:sp>
      <p:pic>
        <p:nvPicPr>
          <p:cNvPr id="4" name="Picture 3" descr="Screen Shot 2013-12-03 at 1.32.2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7059" y="1957816"/>
            <a:ext cx="4948368" cy="1375608"/>
          </a:xfrm>
          <a:prstGeom prst="rect">
            <a:avLst/>
          </a:prstGeom>
        </p:spPr>
      </p:pic>
      <p:pic>
        <p:nvPicPr>
          <p:cNvPr id="5" name="Picture 4" descr="Screen Shot 2013-12-03 at 1.43.1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7597" y="3758371"/>
            <a:ext cx="977574" cy="352568"/>
          </a:xfrm>
          <a:prstGeom prst="rect">
            <a:avLst/>
          </a:prstGeom>
        </p:spPr>
      </p:pic>
      <p:pic>
        <p:nvPicPr>
          <p:cNvPr id="6" name="Picture 5" descr="Screen Shot 2013-12-03 at 1.43.54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756" y="3770675"/>
            <a:ext cx="999482" cy="339110"/>
          </a:xfrm>
          <a:prstGeom prst="rect">
            <a:avLst/>
          </a:prstGeom>
        </p:spPr>
      </p:pic>
      <p:pic>
        <p:nvPicPr>
          <p:cNvPr id="7" name="Picture 6" descr="Screen Shot 2013-12-03 at 2.16.39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424" y="4685422"/>
            <a:ext cx="5437509" cy="133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090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Lotka</a:t>
            </a:r>
            <a:r>
              <a:rPr lang="en-US" dirty="0" err="1"/>
              <a:t>-</a:t>
            </a:r>
            <a:r>
              <a:rPr lang="en-US" dirty="0" err="1" smtClean="0"/>
              <a:t>Volterra</a:t>
            </a:r>
            <a:r>
              <a:rPr lang="en-US" dirty="0" smtClean="0"/>
              <a:t> Model with a Delay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The </a:t>
            </a:r>
            <a:r>
              <a:rPr lang="en-US" sz="1800" dirty="0" err="1" smtClean="0"/>
              <a:t>Lotka-Volterra</a:t>
            </a:r>
            <a:r>
              <a:rPr lang="en-US" sz="1800" dirty="0"/>
              <a:t> </a:t>
            </a:r>
            <a:r>
              <a:rPr lang="en-US" sz="1800" dirty="0" smtClean="0"/>
              <a:t>Predator-Prey Model with delays is shown below:</a:t>
            </a:r>
          </a:p>
          <a:p>
            <a:pPr lvl="1"/>
            <a:r>
              <a:rPr lang="en-US" sz="1800" dirty="0" smtClean="0"/>
              <a:t>x is the population of prey, y is the population of mature predators, </a:t>
            </a:r>
            <a:r>
              <a:rPr lang="en-US" sz="1800" dirty="0" err="1" smtClean="0"/>
              <a:t>y</a:t>
            </a:r>
            <a:r>
              <a:rPr lang="en-US" sz="1800" baseline="-25000" dirty="0" err="1" smtClean="0"/>
              <a:t>j</a:t>
            </a:r>
            <a:r>
              <a:rPr lang="en-US" sz="1800" dirty="0" smtClean="0"/>
              <a:t> is the population of juvenile predators</a:t>
            </a:r>
            <a:endParaRPr lang="en-US" sz="1800" dirty="0"/>
          </a:p>
        </p:txBody>
      </p:sp>
      <p:pic>
        <p:nvPicPr>
          <p:cNvPr id="3" name="Picture 2" descr="Screen Shot 2013-11-25 at 7.11.3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998" y="2988623"/>
            <a:ext cx="4487335" cy="2434914"/>
          </a:xfrm>
          <a:prstGeom prst="rect">
            <a:avLst/>
          </a:prstGeom>
        </p:spPr>
      </p:pic>
      <p:pic>
        <p:nvPicPr>
          <p:cNvPr id="4" name="Picture 3" descr="download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1333" y="3835290"/>
            <a:ext cx="3911600" cy="2734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491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94" y="762000"/>
            <a:ext cx="7583488" cy="6556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Breast Cancer Model with DDEs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613" y="1851240"/>
            <a:ext cx="4605470" cy="41058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Golnar</a:t>
            </a:r>
            <a:r>
              <a:rPr lang="en-US" dirty="0" smtClean="0"/>
              <a:t> Newbury uses delay differential equations in his/her research in breast cancer.</a:t>
            </a:r>
          </a:p>
          <a:p>
            <a:r>
              <a:rPr lang="en-US" dirty="0" smtClean="0"/>
              <a:t>Uses two other models to create a new model that incorporates time delay for cells in the interphase stage, mitosis phase, as well as the ways in which Paclitaxel, a cycle specific drug, targets tumor cells.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It's Not You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677" y="1855144"/>
            <a:ext cx="3938615" cy="4376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29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DDEs were developed 10-20 years ago, compared to other math concepts this is </a:t>
            </a:r>
            <a:r>
              <a:rPr lang="en-US" b="1" dirty="0" smtClean="0"/>
              <a:t>new</a:t>
            </a:r>
            <a:r>
              <a:rPr lang="en-US" dirty="0" smtClean="0"/>
              <a:t>, therefore there is more to learn</a:t>
            </a:r>
          </a:p>
          <a:p>
            <a:r>
              <a:rPr lang="en-US" dirty="0" smtClean="0"/>
              <a:t>More difficult and complex to solve than ODEs, but luckily technology can be a great aid to solve DDEs</a:t>
            </a:r>
          </a:p>
          <a:p>
            <a:r>
              <a:rPr lang="en-US" dirty="0"/>
              <a:t>The inclusion of delays in mathematical systems which are modeling biological phenomena is a theory and concept that will continue to develop over time, with more research done on them there should be an easier way to solve and analyze </a:t>
            </a:r>
            <a:r>
              <a:rPr lang="en-US" dirty="0" smtClean="0"/>
              <a:t>them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741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pic>
        <p:nvPicPr>
          <p:cNvPr id="6" name="Picture 5" descr="Screen Shot 2013-12-03 at 12.57.5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49" y="1981200"/>
            <a:ext cx="8490749" cy="3928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2262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ixel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Pixel.thmx</Template>
  <TotalTime>440</TotalTime>
  <Words>392</Words>
  <Application>Microsoft Macintosh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Pixel</vt:lpstr>
      <vt:lpstr>Delay Differential Equations and Their Applications in Biology</vt:lpstr>
      <vt:lpstr>Introduction</vt:lpstr>
      <vt:lpstr> ODEs vs. DDEs</vt:lpstr>
      <vt:lpstr>Solving: Method of Steps</vt:lpstr>
      <vt:lpstr>Solving: Method of Steps Cont. </vt:lpstr>
      <vt:lpstr>Lotka-Volterra Model with a Delay</vt:lpstr>
      <vt:lpstr>Breast Cancer Model with DDEs</vt:lpstr>
      <vt:lpstr>Conclusion</vt:lpstr>
      <vt:lpstr>Works Cited</vt:lpstr>
    </vt:vector>
  </TitlesOfParts>
  <Company>Occidental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Delay Differential Equations and Their Applications in Biology</dc:title>
  <dc:creator>Sofia Palmer</dc:creator>
  <cp:lastModifiedBy>Meredith Heller</cp:lastModifiedBy>
  <cp:revision>20</cp:revision>
  <dcterms:created xsi:type="dcterms:W3CDTF">2013-11-25T23:02:32Z</dcterms:created>
  <dcterms:modified xsi:type="dcterms:W3CDTF">2013-12-03T23:30:28Z</dcterms:modified>
</cp:coreProperties>
</file>